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66" r:id="rId2"/>
    <p:sldId id="269" r:id="rId3"/>
    <p:sldId id="270" r:id="rId4"/>
    <p:sldId id="273" r:id="rId5"/>
    <p:sldId id="271" r:id="rId6"/>
    <p:sldId id="274" r:id="rId7"/>
    <p:sldId id="275" r:id="rId8"/>
    <p:sldId id="276" r:id="rId9"/>
    <p:sldId id="393" r:id="rId10"/>
    <p:sldId id="277" r:id="rId11"/>
    <p:sldId id="278" r:id="rId12"/>
    <p:sldId id="280" r:id="rId13"/>
    <p:sldId id="281" r:id="rId14"/>
    <p:sldId id="282" r:id="rId15"/>
    <p:sldId id="283" r:id="rId16"/>
    <p:sldId id="284" r:id="rId17"/>
    <p:sldId id="285" r:id="rId18"/>
    <p:sldId id="287" r:id="rId19"/>
    <p:sldId id="288" r:id="rId20"/>
    <p:sldId id="267" r:id="rId21"/>
  </p:sldIdLst>
  <p:sldSz cx="178816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4D67"/>
    <a:srgbClr val="28AEE4"/>
    <a:srgbClr val="272361"/>
    <a:srgbClr val="FFFFFF"/>
    <a:srgbClr val="8295A7"/>
    <a:srgbClr val="EA8585"/>
    <a:srgbClr val="8C8279"/>
    <a:srgbClr val="F48486"/>
    <a:srgbClr val="6F635F"/>
    <a:srgbClr val="FF86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1B81AA-C0A1-494E-B567-82C03E2DC1ED}" v="14" dt="2023-10-17T20:13:41.0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>
        <p:scale>
          <a:sx n="40" d="100"/>
          <a:sy n="40" d="100"/>
        </p:scale>
        <p:origin x="7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bia Mukhtar" userId="bdbf5a10-947f-4259-9a26-a3e6cdce2edf" providerId="ADAL" clId="{6A1B81AA-C0A1-494E-B567-82C03E2DC1ED}"/>
    <pc:docChg chg="custSel addSld delSld modSld">
      <pc:chgData name="Rabia Mukhtar" userId="bdbf5a10-947f-4259-9a26-a3e6cdce2edf" providerId="ADAL" clId="{6A1B81AA-C0A1-494E-B567-82C03E2DC1ED}" dt="2023-10-17T20:14:02.932" v="155" actId="47"/>
      <pc:docMkLst>
        <pc:docMk/>
      </pc:docMkLst>
      <pc:sldChg chg="delSp modSp mod">
        <pc:chgData name="Rabia Mukhtar" userId="bdbf5a10-947f-4259-9a26-a3e6cdce2edf" providerId="ADAL" clId="{6A1B81AA-C0A1-494E-B567-82C03E2DC1ED}" dt="2023-10-17T20:04:06.989" v="106" actId="20577"/>
        <pc:sldMkLst>
          <pc:docMk/>
          <pc:sldMk cId="777526847" sldId="269"/>
        </pc:sldMkLst>
        <pc:spChg chg="mod">
          <ac:chgData name="Rabia Mukhtar" userId="bdbf5a10-947f-4259-9a26-a3e6cdce2edf" providerId="ADAL" clId="{6A1B81AA-C0A1-494E-B567-82C03E2DC1ED}" dt="2023-10-17T20:04:06.989" v="106" actId="20577"/>
          <ac:spMkLst>
            <pc:docMk/>
            <pc:sldMk cId="777526847" sldId="269"/>
            <ac:spMk id="17" creationId="{3E519980-BDEB-416B-BB30-7674AA842086}"/>
          </ac:spMkLst>
        </pc:spChg>
        <pc:spChg chg="del">
          <ac:chgData name="Rabia Mukhtar" userId="bdbf5a10-947f-4259-9a26-a3e6cdce2edf" providerId="ADAL" clId="{6A1B81AA-C0A1-494E-B567-82C03E2DC1ED}" dt="2023-10-17T20:03:55.872" v="102" actId="478"/>
          <ac:spMkLst>
            <pc:docMk/>
            <pc:sldMk cId="777526847" sldId="269"/>
            <ac:spMk id="54" creationId="{48E16241-652B-45A6-9F93-0D825D256921}"/>
          </ac:spMkLst>
        </pc:spChg>
        <pc:picChg chg="del">
          <ac:chgData name="Rabia Mukhtar" userId="bdbf5a10-947f-4259-9a26-a3e6cdce2edf" providerId="ADAL" clId="{6A1B81AA-C0A1-494E-B567-82C03E2DC1ED}" dt="2023-10-17T20:03:53.644" v="101" actId="478"/>
          <ac:picMkLst>
            <pc:docMk/>
            <pc:sldMk cId="777526847" sldId="269"/>
            <ac:picMk id="14" creationId="{41E135AA-E487-4C2E-9F81-13F3A5357DF9}"/>
          </ac:picMkLst>
        </pc:picChg>
      </pc:sldChg>
      <pc:sldChg chg="modSp mod">
        <pc:chgData name="Rabia Mukhtar" userId="bdbf5a10-947f-4259-9a26-a3e6cdce2edf" providerId="ADAL" clId="{6A1B81AA-C0A1-494E-B567-82C03E2DC1ED}" dt="2023-10-17T20:13:41.076" v="154" actId="27918"/>
        <pc:sldMkLst>
          <pc:docMk/>
          <pc:sldMk cId="1819093207" sldId="270"/>
        </pc:sldMkLst>
        <pc:spChg chg="mod">
          <ac:chgData name="Rabia Mukhtar" userId="bdbf5a10-947f-4259-9a26-a3e6cdce2edf" providerId="ADAL" clId="{6A1B81AA-C0A1-494E-B567-82C03E2DC1ED}" dt="2023-10-17T20:12:51.877" v="146" actId="6549"/>
          <ac:spMkLst>
            <pc:docMk/>
            <pc:sldMk cId="1819093207" sldId="270"/>
            <ac:spMk id="17" creationId="{3E519980-BDEB-416B-BB30-7674AA842086}"/>
          </ac:spMkLst>
        </pc:spChg>
        <pc:graphicFrameChg chg="mod">
          <ac:chgData name="Rabia Mukhtar" userId="bdbf5a10-947f-4259-9a26-a3e6cdce2edf" providerId="ADAL" clId="{6A1B81AA-C0A1-494E-B567-82C03E2DC1ED}" dt="2023-10-17T19:43:33.819" v="7"/>
          <ac:graphicFrameMkLst>
            <pc:docMk/>
            <pc:sldMk cId="1819093207" sldId="270"/>
            <ac:graphicFrameMk id="13" creationId="{F6F616D0-FC24-F337-A671-6B27A05CEF29}"/>
          </ac:graphicFrameMkLst>
        </pc:graphicFrameChg>
      </pc:sldChg>
      <pc:sldChg chg="delSp modSp mod">
        <pc:chgData name="Rabia Mukhtar" userId="bdbf5a10-947f-4259-9a26-a3e6cdce2edf" providerId="ADAL" clId="{6A1B81AA-C0A1-494E-B567-82C03E2DC1ED}" dt="2023-10-17T20:07:30.446" v="120" actId="255"/>
        <pc:sldMkLst>
          <pc:docMk/>
          <pc:sldMk cId="3430829201" sldId="271"/>
        </pc:sldMkLst>
        <pc:spChg chg="mod">
          <ac:chgData name="Rabia Mukhtar" userId="bdbf5a10-947f-4259-9a26-a3e6cdce2edf" providerId="ADAL" clId="{6A1B81AA-C0A1-494E-B567-82C03E2DC1ED}" dt="2023-10-17T20:07:30.446" v="120" actId="255"/>
          <ac:spMkLst>
            <pc:docMk/>
            <pc:sldMk cId="3430829201" sldId="271"/>
            <ac:spMk id="17" creationId="{3E519980-BDEB-416B-BB30-7674AA842086}"/>
          </ac:spMkLst>
        </pc:spChg>
        <pc:spChg chg="del">
          <ac:chgData name="Rabia Mukhtar" userId="bdbf5a10-947f-4259-9a26-a3e6cdce2edf" providerId="ADAL" clId="{6A1B81AA-C0A1-494E-B567-82C03E2DC1ED}" dt="2023-10-17T20:04:18.901" v="109" actId="478"/>
          <ac:spMkLst>
            <pc:docMk/>
            <pc:sldMk cId="3430829201" sldId="271"/>
            <ac:spMk id="54" creationId="{48E16241-652B-45A6-9F93-0D825D256921}"/>
          </ac:spMkLst>
        </pc:spChg>
        <pc:picChg chg="del mod">
          <ac:chgData name="Rabia Mukhtar" userId="bdbf5a10-947f-4259-9a26-a3e6cdce2edf" providerId="ADAL" clId="{6A1B81AA-C0A1-494E-B567-82C03E2DC1ED}" dt="2023-10-17T20:04:16.891" v="108" actId="478"/>
          <ac:picMkLst>
            <pc:docMk/>
            <pc:sldMk cId="3430829201" sldId="271"/>
            <ac:picMk id="14" creationId="{41E135AA-E487-4C2E-9F81-13F3A5357DF9}"/>
          </ac:picMkLst>
        </pc:picChg>
      </pc:sldChg>
      <pc:sldChg chg="delSp modSp mod">
        <pc:chgData name="Rabia Mukhtar" userId="bdbf5a10-947f-4259-9a26-a3e6cdce2edf" providerId="ADAL" clId="{6A1B81AA-C0A1-494E-B567-82C03E2DC1ED}" dt="2023-10-17T20:04:36.329" v="113" actId="14100"/>
        <pc:sldMkLst>
          <pc:docMk/>
          <pc:sldMk cId="3154748839" sldId="275"/>
        </pc:sldMkLst>
        <pc:spChg chg="mod">
          <ac:chgData name="Rabia Mukhtar" userId="bdbf5a10-947f-4259-9a26-a3e6cdce2edf" providerId="ADAL" clId="{6A1B81AA-C0A1-494E-B567-82C03E2DC1ED}" dt="2023-10-17T20:04:36.329" v="113" actId="14100"/>
          <ac:spMkLst>
            <pc:docMk/>
            <pc:sldMk cId="3154748839" sldId="275"/>
            <ac:spMk id="17" creationId="{3E519980-BDEB-416B-BB30-7674AA842086}"/>
          </ac:spMkLst>
        </pc:spChg>
        <pc:spChg chg="del">
          <ac:chgData name="Rabia Mukhtar" userId="bdbf5a10-947f-4259-9a26-a3e6cdce2edf" providerId="ADAL" clId="{6A1B81AA-C0A1-494E-B567-82C03E2DC1ED}" dt="2023-10-17T20:04:32.867" v="112" actId="478"/>
          <ac:spMkLst>
            <pc:docMk/>
            <pc:sldMk cId="3154748839" sldId="275"/>
            <ac:spMk id="54" creationId="{48E16241-652B-45A6-9F93-0D825D256921}"/>
          </ac:spMkLst>
        </pc:spChg>
        <pc:picChg chg="del">
          <ac:chgData name="Rabia Mukhtar" userId="bdbf5a10-947f-4259-9a26-a3e6cdce2edf" providerId="ADAL" clId="{6A1B81AA-C0A1-494E-B567-82C03E2DC1ED}" dt="2023-10-17T20:04:31.157" v="111" actId="478"/>
          <ac:picMkLst>
            <pc:docMk/>
            <pc:sldMk cId="3154748839" sldId="275"/>
            <ac:picMk id="14" creationId="{41E135AA-E487-4C2E-9F81-13F3A5357DF9}"/>
          </ac:picMkLst>
        </pc:picChg>
      </pc:sldChg>
      <pc:sldChg chg="delSp modSp mod">
        <pc:chgData name="Rabia Mukhtar" userId="bdbf5a10-947f-4259-9a26-a3e6cdce2edf" providerId="ADAL" clId="{6A1B81AA-C0A1-494E-B567-82C03E2DC1ED}" dt="2023-10-17T20:04:53.834" v="116" actId="14100"/>
        <pc:sldMkLst>
          <pc:docMk/>
          <pc:sldMk cId="1080404618" sldId="276"/>
        </pc:sldMkLst>
        <pc:spChg chg="mod">
          <ac:chgData name="Rabia Mukhtar" userId="bdbf5a10-947f-4259-9a26-a3e6cdce2edf" providerId="ADAL" clId="{6A1B81AA-C0A1-494E-B567-82C03E2DC1ED}" dt="2023-10-17T20:04:53.834" v="116" actId="14100"/>
          <ac:spMkLst>
            <pc:docMk/>
            <pc:sldMk cId="1080404618" sldId="276"/>
            <ac:spMk id="17" creationId="{3E519980-BDEB-416B-BB30-7674AA842086}"/>
          </ac:spMkLst>
        </pc:spChg>
        <pc:spChg chg="del">
          <ac:chgData name="Rabia Mukhtar" userId="bdbf5a10-947f-4259-9a26-a3e6cdce2edf" providerId="ADAL" clId="{6A1B81AA-C0A1-494E-B567-82C03E2DC1ED}" dt="2023-10-17T20:04:50.268" v="115" actId="478"/>
          <ac:spMkLst>
            <pc:docMk/>
            <pc:sldMk cId="1080404618" sldId="276"/>
            <ac:spMk id="54" creationId="{48E16241-652B-45A6-9F93-0D825D256921}"/>
          </ac:spMkLst>
        </pc:spChg>
        <pc:picChg chg="del">
          <ac:chgData name="Rabia Mukhtar" userId="bdbf5a10-947f-4259-9a26-a3e6cdce2edf" providerId="ADAL" clId="{6A1B81AA-C0A1-494E-B567-82C03E2DC1ED}" dt="2023-10-17T20:04:48.678" v="114" actId="478"/>
          <ac:picMkLst>
            <pc:docMk/>
            <pc:sldMk cId="1080404618" sldId="276"/>
            <ac:picMk id="14" creationId="{41E135AA-E487-4C2E-9F81-13F3A5357DF9}"/>
          </ac:picMkLst>
        </pc:picChg>
      </pc:sldChg>
      <pc:sldChg chg="del">
        <pc:chgData name="Rabia Mukhtar" userId="bdbf5a10-947f-4259-9a26-a3e6cdce2edf" providerId="ADAL" clId="{6A1B81AA-C0A1-494E-B567-82C03E2DC1ED}" dt="2023-10-17T20:01:41.186" v="27" actId="47"/>
        <pc:sldMkLst>
          <pc:docMk/>
          <pc:sldMk cId="3476933324" sldId="279"/>
        </pc:sldMkLst>
      </pc:sldChg>
      <pc:sldChg chg="modSp mod">
        <pc:chgData name="Rabia Mukhtar" userId="bdbf5a10-947f-4259-9a26-a3e6cdce2edf" providerId="ADAL" clId="{6A1B81AA-C0A1-494E-B567-82C03E2DC1ED}" dt="2023-10-17T20:03:34.955" v="100" actId="20577"/>
        <pc:sldMkLst>
          <pc:docMk/>
          <pc:sldMk cId="1584028831" sldId="283"/>
        </pc:sldMkLst>
        <pc:spChg chg="mod">
          <ac:chgData name="Rabia Mukhtar" userId="bdbf5a10-947f-4259-9a26-a3e6cdce2edf" providerId="ADAL" clId="{6A1B81AA-C0A1-494E-B567-82C03E2DC1ED}" dt="2023-10-17T20:03:34.955" v="100" actId="20577"/>
          <ac:spMkLst>
            <pc:docMk/>
            <pc:sldMk cId="1584028831" sldId="283"/>
            <ac:spMk id="6" creationId="{6956D30A-0322-6BFA-9843-60CB698BF9F5}"/>
          </ac:spMkLst>
        </pc:spChg>
      </pc:sldChg>
      <pc:sldChg chg="del">
        <pc:chgData name="Rabia Mukhtar" userId="bdbf5a10-947f-4259-9a26-a3e6cdce2edf" providerId="ADAL" clId="{6A1B81AA-C0A1-494E-B567-82C03E2DC1ED}" dt="2023-10-17T20:02:06.752" v="28" actId="47"/>
        <pc:sldMkLst>
          <pc:docMk/>
          <pc:sldMk cId="1338610009" sldId="286"/>
        </pc:sldMkLst>
      </pc:sldChg>
      <pc:sldChg chg="modSp del mod">
        <pc:chgData name="Rabia Mukhtar" userId="bdbf5a10-947f-4259-9a26-a3e6cdce2edf" providerId="ADAL" clId="{6A1B81AA-C0A1-494E-B567-82C03E2DC1ED}" dt="2023-10-17T20:14:02.932" v="155" actId="47"/>
        <pc:sldMkLst>
          <pc:docMk/>
          <pc:sldMk cId="2245035880" sldId="392"/>
        </pc:sldMkLst>
        <pc:picChg chg="mod">
          <ac:chgData name="Rabia Mukhtar" userId="bdbf5a10-947f-4259-9a26-a3e6cdce2edf" providerId="ADAL" clId="{6A1B81AA-C0A1-494E-B567-82C03E2DC1ED}" dt="2023-10-17T20:10:21.301" v="129" actId="1076"/>
          <ac:picMkLst>
            <pc:docMk/>
            <pc:sldMk cId="2245035880" sldId="392"/>
            <ac:picMk id="2" creationId="{F3A2949B-74A8-44C5-AE2C-9E438ECDBF79}"/>
          </ac:picMkLst>
        </pc:picChg>
      </pc:sldChg>
      <pc:sldChg chg="addSp delSp modSp add mod">
        <pc:chgData name="Rabia Mukhtar" userId="bdbf5a10-947f-4259-9a26-a3e6cdce2edf" providerId="ADAL" clId="{6A1B81AA-C0A1-494E-B567-82C03E2DC1ED}" dt="2023-10-17T20:12:33.429" v="145" actId="1076"/>
        <pc:sldMkLst>
          <pc:docMk/>
          <pc:sldMk cId="2358930492" sldId="393"/>
        </pc:sldMkLst>
        <pc:spChg chg="add mod">
          <ac:chgData name="Rabia Mukhtar" userId="bdbf5a10-947f-4259-9a26-a3e6cdce2edf" providerId="ADAL" clId="{6A1B81AA-C0A1-494E-B567-82C03E2DC1ED}" dt="2023-10-17T20:12:33.429" v="145" actId="1076"/>
          <ac:spMkLst>
            <pc:docMk/>
            <pc:sldMk cId="2358930492" sldId="393"/>
            <ac:spMk id="6" creationId="{2E535EF5-FED4-87CC-24D2-DF66CD65BCC6}"/>
          </ac:spMkLst>
        </pc:spChg>
        <pc:spChg chg="add del mod">
          <ac:chgData name="Rabia Mukhtar" userId="bdbf5a10-947f-4259-9a26-a3e6cdce2edf" providerId="ADAL" clId="{6A1B81AA-C0A1-494E-B567-82C03E2DC1ED}" dt="2023-10-17T20:10:19.018" v="128"/>
          <ac:spMkLst>
            <pc:docMk/>
            <pc:sldMk cId="2358930492" sldId="393"/>
            <ac:spMk id="7" creationId="{DEC73F9D-C640-8437-545F-47240DE4DEC1}"/>
          </ac:spMkLst>
        </pc:spChg>
        <pc:spChg chg="add mod">
          <ac:chgData name="Rabia Mukhtar" userId="bdbf5a10-947f-4259-9a26-a3e6cdce2edf" providerId="ADAL" clId="{6A1B81AA-C0A1-494E-B567-82C03E2DC1ED}" dt="2023-10-17T20:11:57.587" v="142" actId="2711"/>
          <ac:spMkLst>
            <pc:docMk/>
            <pc:sldMk cId="2358930492" sldId="393"/>
            <ac:spMk id="9" creationId="{8F2C43B1-42CF-5BF3-117E-0354F3B1EF5B}"/>
          </ac:spMkLst>
        </pc:spChg>
        <pc:spChg chg="del mod">
          <ac:chgData name="Rabia Mukhtar" userId="bdbf5a10-947f-4259-9a26-a3e6cdce2edf" providerId="ADAL" clId="{6A1B81AA-C0A1-494E-B567-82C03E2DC1ED}" dt="2023-10-17T20:10:15.723" v="126" actId="478"/>
          <ac:spMkLst>
            <pc:docMk/>
            <pc:sldMk cId="2358930492" sldId="393"/>
            <ac:spMk id="17" creationId="{3E519980-BDEB-416B-BB30-7674AA842086}"/>
          </ac:spMkLst>
        </pc:spChg>
        <pc:picChg chg="add mod">
          <ac:chgData name="Rabia Mukhtar" userId="bdbf5a10-947f-4259-9a26-a3e6cdce2edf" providerId="ADAL" clId="{6A1B81AA-C0A1-494E-B567-82C03E2DC1ED}" dt="2023-10-17T20:11:48.963" v="141" actId="1076"/>
          <ac:picMkLst>
            <pc:docMk/>
            <pc:sldMk cId="2358930492" sldId="393"/>
            <ac:picMk id="2" creationId="{8C0B64E5-B53F-4B1F-6403-9785C331778B}"/>
          </ac:picMkLst>
        </pc:picChg>
        <pc:picChg chg="add mod">
          <ac:chgData name="Rabia Mukhtar" userId="bdbf5a10-947f-4259-9a26-a3e6cdce2edf" providerId="ADAL" clId="{6A1B81AA-C0A1-494E-B567-82C03E2DC1ED}" dt="2023-10-17T20:10:48.130" v="133" actId="1076"/>
          <ac:picMkLst>
            <pc:docMk/>
            <pc:sldMk cId="2358930492" sldId="393"/>
            <ac:picMk id="11" creationId="{FA56B5A3-20A0-A216-95C3-C478A9710F55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499046688678567"/>
          <c:y val="2.9213756442433778E-2"/>
          <c:w val="0.8576290970148075"/>
          <c:h val="0.903203959057951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48</c:v>
                </c:pt>
                <c:pt idx="1">
                  <c:v>33</c:v>
                </c:pt>
                <c:pt idx="2">
                  <c:v>54</c:v>
                </c:pt>
                <c:pt idx="3">
                  <c:v>95</c:v>
                </c:pt>
                <c:pt idx="4">
                  <c:v>95</c:v>
                </c:pt>
                <c:pt idx="5">
                  <c:v>98</c:v>
                </c:pt>
                <c:pt idx="6">
                  <c:v>96</c:v>
                </c:pt>
                <c:pt idx="7">
                  <c:v>112</c:v>
                </c:pt>
                <c:pt idx="8">
                  <c:v>102</c:v>
                </c:pt>
                <c:pt idx="9">
                  <c:v>121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F0-45AC-88BD-FA40D12690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33383984"/>
        <c:axId val="1033381032"/>
      </c:barChart>
      <c:catAx>
        <c:axId val="1033383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3381032"/>
        <c:crosses val="autoZero"/>
        <c:auto val="1"/>
        <c:lblAlgn val="ctr"/>
        <c:lblOffset val="100"/>
        <c:noMultiLvlLbl val="0"/>
      </c:catAx>
      <c:valAx>
        <c:axId val="1033381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dirty="0"/>
                  <a:t>Opioid Overdose Deaths (DuPage County)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3383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FD526A-2EB4-46BA-96BD-BF65A3B531D9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4079A8-0721-48F5-91B8-12A930FFE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965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35200" y="1646133"/>
            <a:ext cx="13411200" cy="3501813"/>
          </a:xfrm>
        </p:spPr>
        <p:txBody>
          <a:bodyPr anchor="b"/>
          <a:lstStyle>
            <a:lvl1pPr algn="ctr"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35200" y="5282989"/>
            <a:ext cx="13411200" cy="2428451"/>
          </a:xfrm>
        </p:spPr>
        <p:txBody>
          <a:bodyPr/>
          <a:lstStyle>
            <a:lvl1pPr marL="0" indent="0" algn="ctr">
              <a:buNone/>
              <a:defRPr sz="3520"/>
            </a:lvl1pPr>
            <a:lvl2pPr marL="670575" indent="0" algn="ctr">
              <a:buNone/>
              <a:defRPr sz="2933"/>
            </a:lvl2pPr>
            <a:lvl3pPr marL="1341150" indent="0" algn="ctr">
              <a:buNone/>
              <a:defRPr sz="2640"/>
            </a:lvl3pPr>
            <a:lvl4pPr marL="2011726" indent="0" algn="ctr">
              <a:buNone/>
              <a:defRPr sz="2347"/>
            </a:lvl4pPr>
            <a:lvl5pPr marL="2682301" indent="0" algn="ctr">
              <a:buNone/>
              <a:defRPr sz="2347"/>
            </a:lvl5pPr>
            <a:lvl6pPr marL="3352876" indent="0" algn="ctr">
              <a:buNone/>
              <a:defRPr sz="2347"/>
            </a:lvl6pPr>
            <a:lvl7pPr marL="4023451" indent="0" algn="ctr">
              <a:buNone/>
              <a:defRPr sz="2347"/>
            </a:lvl7pPr>
            <a:lvl8pPr marL="4694027" indent="0" algn="ctr">
              <a:buNone/>
              <a:defRPr sz="2347"/>
            </a:lvl8pPr>
            <a:lvl9pPr marL="5364602" indent="0" algn="ctr">
              <a:buNone/>
              <a:defRPr sz="234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E12EB-7A80-4CC4-AC4F-C157F32B05BB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63C2-29B4-4C78-8FEE-4919B8F86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31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E12EB-7A80-4CC4-AC4F-C157F32B05BB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63C2-29B4-4C78-8FEE-4919B8F86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148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796520" y="535517"/>
            <a:ext cx="3855720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29360" y="535517"/>
            <a:ext cx="11343640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E12EB-7A80-4CC4-AC4F-C157F32B05BB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63C2-29B4-4C78-8FEE-4919B8F86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331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E12EB-7A80-4CC4-AC4F-C157F32B05BB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63C2-29B4-4C78-8FEE-4919B8F86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996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0047" y="2507617"/>
            <a:ext cx="15422880" cy="4184014"/>
          </a:xfrm>
        </p:spPr>
        <p:txBody>
          <a:bodyPr anchor="b"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0047" y="6731213"/>
            <a:ext cx="15422880" cy="2200274"/>
          </a:xfrm>
        </p:spPr>
        <p:txBody>
          <a:bodyPr/>
          <a:lstStyle>
            <a:lvl1pPr marL="0" indent="0">
              <a:buNone/>
              <a:defRPr sz="3520">
                <a:solidFill>
                  <a:schemeClr val="tx1">
                    <a:tint val="75000"/>
                  </a:schemeClr>
                </a:solidFill>
              </a:defRPr>
            </a:lvl1pPr>
            <a:lvl2pPr marL="670575" indent="0">
              <a:buNone/>
              <a:defRPr sz="2933">
                <a:solidFill>
                  <a:schemeClr val="tx1">
                    <a:tint val="75000"/>
                  </a:schemeClr>
                </a:solidFill>
              </a:defRPr>
            </a:lvl2pPr>
            <a:lvl3pPr marL="1341150" indent="0">
              <a:buNone/>
              <a:defRPr sz="2640">
                <a:solidFill>
                  <a:schemeClr val="tx1">
                    <a:tint val="75000"/>
                  </a:schemeClr>
                </a:solidFill>
              </a:defRPr>
            </a:lvl3pPr>
            <a:lvl4pPr marL="2011726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4pPr>
            <a:lvl5pPr marL="2682301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5pPr>
            <a:lvl6pPr marL="3352876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6pPr>
            <a:lvl7pPr marL="4023451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7pPr>
            <a:lvl8pPr marL="4694027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8pPr>
            <a:lvl9pPr marL="5364602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E12EB-7A80-4CC4-AC4F-C157F32B05BB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63C2-29B4-4C78-8FEE-4919B8F86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026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29360" y="2677584"/>
            <a:ext cx="759968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52560" y="2677584"/>
            <a:ext cx="759968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E12EB-7A80-4CC4-AC4F-C157F32B05BB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63C2-29B4-4C78-8FEE-4919B8F86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314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1689" y="535517"/>
            <a:ext cx="15422880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1690" y="2465706"/>
            <a:ext cx="7564754" cy="1208404"/>
          </a:xfrm>
        </p:spPr>
        <p:txBody>
          <a:bodyPr anchor="b"/>
          <a:lstStyle>
            <a:lvl1pPr marL="0" indent="0">
              <a:buNone/>
              <a:defRPr sz="3520" b="1"/>
            </a:lvl1pPr>
            <a:lvl2pPr marL="670575" indent="0">
              <a:buNone/>
              <a:defRPr sz="2933" b="1"/>
            </a:lvl2pPr>
            <a:lvl3pPr marL="1341150" indent="0">
              <a:buNone/>
              <a:defRPr sz="2640" b="1"/>
            </a:lvl3pPr>
            <a:lvl4pPr marL="2011726" indent="0">
              <a:buNone/>
              <a:defRPr sz="2347" b="1"/>
            </a:lvl4pPr>
            <a:lvl5pPr marL="2682301" indent="0">
              <a:buNone/>
              <a:defRPr sz="2347" b="1"/>
            </a:lvl5pPr>
            <a:lvl6pPr marL="3352876" indent="0">
              <a:buNone/>
              <a:defRPr sz="2347" b="1"/>
            </a:lvl6pPr>
            <a:lvl7pPr marL="4023451" indent="0">
              <a:buNone/>
              <a:defRPr sz="2347" b="1"/>
            </a:lvl7pPr>
            <a:lvl8pPr marL="4694027" indent="0">
              <a:buNone/>
              <a:defRPr sz="2347" b="1"/>
            </a:lvl8pPr>
            <a:lvl9pPr marL="5364602" indent="0">
              <a:buNone/>
              <a:defRPr sz="234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1690" y="3674110"/>
            <a:ext cx="7564754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052560" y="2465706"/>
            <a:ext cx="7602009" cy="1208404"/>
          </a:xfrm>
        </p:spPr>
        <p:txBody>
          <a:bodyPr anchor="b"/>
          <a:lstStyle>
            <a:lvl1pPr marL="0" indent="0">
              <a:buNone/>
              <a:defRPr sz="3520" b="1"/>
            </a:lvl1pPr>
            <a:lvl2pPr marL="670575" indent="0">
              <a:buNone/>
              <a:defRPr sz="2933" b="1"/>
            </a:lvl2pPr>
            <a:lvl3pPr marL="1341150" indent="0">
              <a:buNone/>
              <a:defRPr sz="2640" b="1"/>
            </a:lvl3pPr>
            <a:lvl4pPr marL="2011726" indent="0">
              <a:buNone/>
              <a:defRPr sz="2347" b="1"/>
            </a:lvl4pPr>
            <a:lvl5pPr marL="2682301" indent="0">
              <a:buNone/>
              <a:defRPr sz="2347" b="1"/>
            </a:lvl5pPr>
            <a:lvl6pPr marL="3352876" indent="0">
              <a:buNone/>
              <a:defRPr sz="2347" b="1"/>
            </a:lvl6pPr>
            <a:lvl7pPr marL="4023451" indent="0">
              <a:buNone/>
              <a:defRPr sz="2347" b="1"/>
            </a:lvl7pPr>
            <a:lvl8pPr marL="4694027" indent="0">
              <a:buNone/>
              <a:defRPr sz="2347" b="1"/>
            </a:lvl8pPr>
            <a:lvl9pPr marL="5364602" indent="0">
              <a:buNone/>
              <a:defRPr sz="234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052560" y="3674110"/>
            <a:ext cx="760200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E12EB-7A80-4CC4-AC4F-C157F32B05BB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63C2-29B4-4C78-8FEE-4919B8F86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033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E12EB-7A80-4CC4-AC4F-C157F32B05BB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63C2-29B4-4C78-8FEE-4919B8F86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030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E12EB-7A80-4CC4-AC4F-C157F32B05BB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63C2-29B4-4C78-8FEE-4919B8F86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435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1690" y="670560"/>
            <a:ext cx="5767281" cy="2346960"/>
          </a:xfrm>
        </p:spPr>
        <p:txBody>
          <a:bodyPr anchor="b"/>
          <a:lstStyle>
            <a:lvl1pPr>
              <a:defRPr sz="469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2009" y="1448224"/>
            <a:ext cx="9052560" cy="7147983"/>
          </a:xfrm>
        </p:spPr>
        <p:txBody>
          <a:bodyPr/>
          <a:lstStyle>
            <a:lvl1pPr>
              <a:defRPr sz="4693"/>
            </a:lvl1pPr>
            <a:lvl2pPr>
              <a:defRPr sz="4107"/>
            </a:lvl2pPr>
            <a:lvl3pPr>
              <a:defRPr sz="3520"/>
            </a:lvl3pPr>
            <a:lvl4pPr>
              <a:defRPr sz="2933"/>
            </a:lvl4pPr>
            <a:lvl5pPr>
              <a:defRPr sz="2933"/>
            </a:lvl5pPr>
            <a:lvl6pPr>
              <a:defRPr sz="2933"/>
            </a:lvl6pPr>
            <a:lvl7pPr>
              <a:defRPr sz="2933"/>
            </a:lvl7pPr>
            <a:lvl8pPr>
              <a:defRPr sz="2933"/>
            </a:lvl8pPr>
            <a:lvl9pPr>
              <a:defRPr sz="29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1690" y="3017520"/>
            <a:ext cx="5767281" cy="5590329"/>
          </a:xfrm>
        </p:spPr>
        <p:txBody>
          <a:bodyPr/>
          <a:lstStyle>
            <a:lvl1pPr marL="0" indent="0">
              <a:buNone/>
              <a:defRPr sz="2347"/>
            </a:lvl1pPr>
            <a:lvl2pPr marL="670575" indent="0">
              <a:buNone/>
              <a:defRPr sz="2053"/>
            </a:lvl2pPr>
            <a:lvl3pPr marL="1341150" indent="0">
              <a:buNone/>
              <a:defRPr sz="1760"/>
            </a:lvl3pPr>
            <a:lvl4pPr marL="2011726" indent="0">
              <a:buNone/>
              <a:defRPr sz="1467"/>
            </a:lvl4pPr>
            <a:lvl5pPr marL="2682301" indent="0">
              <a:buNone/>
              <a:defRPr sz="1467"/>
            </a:lvl5pPr>
            <a:lvl6pPr marL="3352876" indent="0">
              <a:buNone/>
              <a:defRPr sz="1467"/>
            </a:lvl6pPr>
            <a:lvl7pPr marL="4023451" indent="0">
              <a:buNone/>
              <a:defRPr sz="1467"/>
            </a:lvl7pPr>
            <a:lvl8pPr marL="4694027" indent="0">
              <a:buNone/>
              <a:defRPr sz="1467"/>
            </a:lvl8pPr>
            <a:lvl9pPr marL="5364602" indent="0">
              <a:buNone/>
              <a:defRPr sz="14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E12EB-7A80-4CC4-AC4F-C157F32B05BB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63C2-29B4-4C78-8FEE-4919B8F86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077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1690" y="670560"/>
            <a:ext cx="5767281" cy="2346960"/>
          </a:xfrm>
        </p:spPr>
        <p:txBody>
          <a:bodyPr anchor="b"/>
          <a:lstStyle>
            <a:lvl1pPr>
              <a:defRPr sz="469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602009" y="1448224"/>
            <a:ext cx="9052560" cy="7147983"/>
          </a:xfrm>
        </p:spPr>
        <p:txBody>
          <a:bodyPr anchor="t"/>
          <a:lstStyle>
            <a:lvl1pPr marL="0" indent="0">
              <a:buNone/>
              <a:defRPr sz="4693"/>
            </a:lvl1pPr>
            <a:lvl2pPr marL="670575" indent="0">
              <a:buNone/>
              <a:defRPr sz="4107"/>
            </a:lvl2pPr>
            <a:lvl3pPr marL="1341150" indent="0">
              <a:buNone/>
              <a:defRPr sz="3520"/>
            </a:lvl3pPr>
            <a:lvl4pPr marL="2011726" indent="0">
              <a:buNone/>
              <a:defRPr sz="2933"/>
            </a:lvl4pPr>
            <a:lvl5pPr marL="2682301" indent="0">
              <a:buNone/>
              <a:defRPr sz="2933"/>
            </a:lvl5pPr>
            <a:lvl6pPr marL="3352876" indent="0">
              <a:buNone/>
              <a:defRPr sz="2933"/>
            </a:lvl6pPr>
            <a:lvl7pPr marL="4023451" indent="0">
              <a:buNone/>
              <a:defRPr sz="2933"/>
            </a:lvl7pPr>
            <a:lvl8pPr marL="4694027" indent="0">
              <a:buNone/>
              <a:defRPr sz="2933"/>
            </a:lvl8pPr>
            <a:lvl9pPr marL="5364602" indent="0">
              <a:buNone/>
              <a:defRPr sz="29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1690" y="3017520"/>
            <a:ext cx="5767281" cy="5590329"/>
          </a:xfrm>
        </p:spPr>
        <p:txBody>
          <a:bodyPr/>
          <a:lstStyle>
            <a:lvl1pPr marL="0" indent="0">
              <a:buNone/>
              <a:defRPr sz="2347"/>
            </a:lvl1pPr>
            <a:lvl2pPr marL="670575" indent="0">
              <a:buNone/>
              <a:defRPr sz="2053"/>
            </a:lvl2pPr>
            <a:lvl3pPr marL="1341150" indent="0">
              <a:buNone/>
              <a:defRPr sz="1760"/>
            </a:lvl3pPr>
            <a:lvl4pPr marL="2011726" indent="0">
              <a:buNone/>
              <a:defRPr sz="1467"/>
            </a:lvl4pPr>
            <a:lvl5pPr marL="2682301" indent="0">
              <a:buNone/>
              <a:defRPr sz="1467"/>
            </a:lvl5pPr>
            <a:lvl6pPr marL="3352876" indent="0">
              <a:buNone/>
              <a:defRPr sz="1467"/>
            </a:lvl6pPr>
            <a:lvl7pPr marL="4023451" indent="0">
              <a:buNone/>
              <a:defRPr sz="1467"/>
            </a:lvl7pPr>
            <a:lvl8pPr marL="4694027" indent="0">
              <a:buNone/>
              <a:defRPr sz="1467"/>
            </a:lvl8pPr>
            <a:lvl9pPr marL="5364602" indent="0">
              <a:buNone/>
              <a:defRPr sz="14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E12EB-7A80-4CC4-AC4F-C157F32B05BB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63C2-29B4-4C78-8FEE-4919B8F86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404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29360" y="535517"/>
            <a:ext cx="15422880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360" y="2677584"/>
            <a:ext cx="15422880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29360" y="9322647"/>
            <a:ext cx="40233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DE12EB-7A80-4CC4-AC4F-C157F32B05BB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23280" y="9322647"/>
            <a:ext cx="603504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628880" y="9322647"/>
            <a:ext cx="40233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D63C2-29B4-4C78-8FEE-4919B8F86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635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41150" rtl="0" eaLnBrk="1" latinLnBrk="0" hangingPunct="1">
        <a:lnSpc>
          <a:spcPct val="90000"/>
        </a:lnSpc>
        <a:spcBef>
          <a:spcPct val="0"/>
        </a:spcBef>
        <a:buNone/>
        <a:defRPr sz="645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5288" indent="-335288" algn="l" defTabSz="1341150" rtl="0" eaLnBrk="1" latinLnBrk="0" hangingPunct="1">
        <a:lnSpc>
          <a:spcPct val="90000"/>
        </a:lnSpc>
        <a:spcBef>
          <a:spcPts val="1467"/>
        </a:spcBef>
        <a:buFont typeface="Arial" panose="020B0604020202020204" pitchFamily="34" charset="0"/>
        <a:buChar char="•"/>
        <a:defRPr sz="4107" kern="1200">
          <a:solidFill>
            <a:schemeClr val="tx1"/>
          </a:solidFill>
          <a:latin typeface="+mn-lt"/>
          <a:ea typeface="+mn-ea"/>
          <a:cs typeface="+mn-cs"/>
        </a:defRPr>
      </a:lvl1pPr>
      <a:lvl2pPr marL="1005863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3520" kern="1200">
          <a:solidFill>
            <a:schemeClr val="tx1"/>
          </a:solidFill>
          <a:latin typeface="+mn-lt"/>
          <a:ea typeface="+mn-ea"/>
          <a:cs typeface="+mn-cs"/>
        </a:defRPr>
      </a:lvl2pPr>
      <a:lvl3pPr marL="1676438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933" kern="1200">
          <a:solidFill>
            <a:schemeClr val="tx1"/>
          </a:solidFill>
          <a:latin typeface="+mn-lt"/>
          <a:ea typeface="+mn-ea"/>
          <a:cs typeface="+mn-cs"/>
        </a:defRPr>
      </a:lvl3pPr>
      <a:lvl4pPr marL="2347013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4pPr>
      <a:lvl5pPr marL="3017589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5pPr>
      <a:lvl6pPr marL="3688164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6pPr>
      <a:lvl7pPr marL="4358739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7pPr>
      <a:lvl8pPr marL="5029314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8pPr>
      <a:lvl9pPr marL="5699890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1pPr>
      <a:lvl2pPr marL="670575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341150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3pPr>
      <a:lvl4pPr marL="2011726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4pPr>
      <a:lvl5pPr marL="2682301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76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6pPr>
      <a:lvl7pPr marL="4023451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7pPr>
      <a:lvl8pPr marL="4694027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8pPr>
      <a:lvl9pPr marL="5364602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KEOq6fUWNtA" TargetMode="External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4.png"/><Relationship Id="rId9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4.png"/><Relationship Id="rId9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4.png"/><Relationship Id="rId9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mailto:DNP@DuPageHealth.org" TargetMode="External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4.png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opedupage.org" TargetMode="External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elplineIL.org" TargetMode="External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4.pn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DNP@dupagehealth.org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lga.gov/legislation/publicacts/fulltext.asp?Name=096-0361" TargetMode="External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4.png"/><Relationship Id="rId9" Type="http://schemas.openxmlformats.org/officeDocument/2006/relationships/hyperlink" Target="http://www.ilga.gov/legislation/ilcs/ilcs3.asp?ActID=2076&amp;ChapterID=58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 descr="A person with a beard&#10;&#10;Description automatically generated with low confidence">
            <a:extLst>
              <a:ext uri="{FF2B5EF4-FFF2-40B4-BE49-F238E27FC236}">
                <a16:creationId xmlns:a16="http://schemas.microsoft.com/office/drawing/2014/main" id="{936B9304-2C73-4DDE-9C65-A0D9998DCC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7881600" cy="1005840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3EAF05C-461B-43B0-A0CE-012D86227024}"/>
              </a:ext>
            </a:extLst>
          </p:cNvPr>
          <p:cNvCxnSpPr/>
          <p:nvPr/>
        </p:nvCxnSpPr>
        <p:spPr>
          <a:xfrm>
            <a:off x="1213945" y="3878317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9" name="Graphic 118">
            <a:extLst>
              <a:ext uri="{FF2B5EF4-FFF2-40B4-BE49-F238E27FC236}">
                <a16:creationId xmlns:a16="http://schemas.microsoft.com/office/drawing/2014/main" id="{A5BEA407-F427-44CC-AD54-CF06760DA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9585" y="2541709"/>
            <a:ext cx="6507232" cy="5453429"/>
          </a:xfrm>
          <a:prstGeom prst="rect">
            <a:avLst/>
          </a:prstGeom>
        </p:spPr>
      </p:pic>
      <p:sp>
        <p:nvSpPr>
          <p:cNvPr id="122" name="Rectangle 121">
            <a:extLst>
              <a:ext uri="{FF2B5EF4-FFF2-40B4-BE49-F238E27FC236}">
                <a16:creationId xmlns:a16="http://schemas.microsoft.com/office/drawing/2014/main" id="{AE0FC43A-0A47-477E-A5B8-6CF6CF07907A}"/>
              </a:ext>
            </a:extLst>
          </p:cNvPr>
          <p:cNvSpPr/>
          <p:nvPr/>
        </p:nvSpPr>
        <p:spPr>
          <a:xfrm rot="20623152">
            <a:off x="9279731" y="1447394"/>
            <a:ext cx="6721724" cy="6721724"/>
          </a:xfrm>
          <a:prstGeom prst="rect">
            <a:avLst/>
          </a:prstGeom>
          <a:noFill/>
          <a:ln w="130175">
            <a:solidFill>
              <a:srgbClr val="28AE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9" name="Graphic 128">
            <a:extLst>
              <a:ext uri="{FF2B5EF4-FFF2-40B4-BE49-F238E27FC236}">
                <a16:creationId xmlns:a16="http://schemas.microsoft.com/office/drawing/2014/main" id="{5EF14863-53CD-4B9A-AFA6-7B53B9AE4A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304059" y="8942270"/>
            <a:ext cx="4525884" cy="33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777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CBE486-733C-4E2E-9E6B-F23BD7A04707}"/>
              </a:ext>
            </a:extLst>
          </p:cNvPr>
          <p:cNvSpPr/>
          <p:nvPr/>
        </p:nvSpPr>
        <p:spPr>
          <a:xfrm>
            <a:off x="0" y="1366"/>
            <a:ext cx="17881600" cy="1021217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358A99-912C-47EE-B238-56944DF78E3E}"/>
              </a:ext>
            </a:extLst>
          </p:cNvPr>
          <p:cNvSpPr/>
          <p:nvPr/>
        </p:nvSpPr>
        <p:spPr>
          <a:xfrm>
            <a:off x="0" y="0"/>
            <a:ext cx="3281082" cy="1022583"/>
          </a:xfrm>
          <a:prstGeom prst="rect">
            <a:avLst/>
          </a:prstGeom>
          <a:solidFill>
            <a:srgbClr val="28A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12D461-500B-4626-82B7-B149F605182C}"/>
              </a:ext>
            </a:extLst>
          </p:cNvPr>
          <p:cNvCxnSpPr>
            <a:cxnSpLocks/>
          </p:cNvCxnSpPr>
          <p:nvPr/>
        </p:nvCxnSpPr>
        <p:spPr>
          <a:xfrm>
            <a:off x="1731094" y="154494"/>
            <a:ext cx="0" cy="751109"/>
          </a:xfrm>
          <a:prstGeom prst="line">
            <a:avLst/>
          </a:prstGeom>
          <a:ln w="38100">
            <a:solidFill>
              <a:srgbClr val="2723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8EE5E48-0C9C-4CD6-AB23-3CEC0583F61D}"/>
              </a:ext>
            </a:extLst>
          </p:cNvPr>
          <p:cNvSpPr txBox="1"/>
          <p:nvPr/>
        </p:nvSpPr>
        <p:spPr>
          <a:xfrm>
            <a:off x="328504" y="2606789"/>
            <a:ext cx="27619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entonSans Comp Bold" panose="02000506050000020004" pitchFamily="50" charset="0"/>
              </a:rPr>
              <a:t>Abstinence, or non-use, from opiate drug abuse is the most effective overdose prevention option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5E3E13-0A98-45B4-A1B2-2843F09D12E1}"/>
              </a:ext>
            </a:extLst>
          </p:cNvPr>
          <p:cNvGrpSpPr/>
          <p:nvPr/>
        </p:nvGrpSpPr>
        <p:grpSpPr>
          <a:xfrm>
            <a:off x="150652" y="132360"/>
            <a:ext cx="1438623" cy="742482"/>
            <a:chOff x="1053401" y="2565187"/>
            <a:chExt cx="6052364" cy="3123662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EF91DD6-FC30-41E7-A72A-EE86FEFDDD0A}"/>
                </a:ext>
              </a:extLst>
            </p:cNvPr>
            <p:cNvSpPr/>
            <p:nvPr/>
          </p:nvSpPr>
          <p:spPr>
            <a:xfrm>
              <a:off x="1053401" y="2565187"/>
              <a:ext cx="1992179" cy="3123662"/>
            </a:xfrm>
            <a:custGeom>
              <a:avLst/>
              <a:gdLst>
                <a:gd name="connsiteX0" fmla="*/ -74 w 1992179"/>
                <a:gd name="connsiteY0" fmla="*/ -101 h 3123662"/>
                <a:gd name="connsiteX1" fmla="*/ 742838 w 1992179"/>
                <a:gd name="connsiteY1" fmla="*/ -101 h 3123662"/>
                <a:gd name="connsiteX2" fmla="*/ 1992106 w 1992179"/>
                <a:gd name="connsiteY2" fmla="*/ 1553081 h 3123662"/>
                <a:gd name="connsiteX3" fmla="*/ 742838 w 1992179"/>
                <a:gd name="connsiteY3" fmla="*/ 3123562 h 3123662"/>
                <a:gd name="connsiteX4" fmla="*/ -74 w 1992179"/>
                <a:gd name="connsiteY4" fmla="*/ 3123562 h 3123662"/>
                <a:gd name="connsiteX5" fmla="*/ 831423 w 1992179"/>
                <a:gd name="connsiteY5" fmla="*/ 2519663 h 3123662"/>
                <a:gd name="connsiteX6" fmla="*/ 1257661 w 1992179"/>
                <a:gd name="connsiteY6" fmla="*/ 1553081 h 3123662"/>
                <a:gd name="connsiteX7" fmla="*/ 827251 w 1992179"/>
                <a:gd name="connsiteY7" fmla="*/ 616191 h 3123662"/>
                <a:gd name="connsiteX8" fmla="*/ 725906 w 1992179"/>
                <a:gd name="connsiteY8" fmla="*/ 616191 h 3123662"/>
                <a:gd name="connsiteX9" fmla="*/ 725906 w 1992179"/>
                <a:gd name="connsiteY9" fmla="*/ 2519663 h 3123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2179" h="3123662">
                  <a:moveTo>
                    <a:pt x="-74" y="-101"/>
                  </a:moveTo>
                  <a:lnTo>
                    <a:pt x="742838" y="-101"/>
                  </a:lnTo>
                  <a:cubicBezTo>
                    <a:pt x="1468694" y="-101"/>
                    <a:pt x="1992106" y="232036"/>
                    <a:pt x="1992106" y="1553081"/>
                  </a:cubicBezTo>
                  <a:cubicBezTo>
                    <a:pt x="1992106" y="2886886"/>
                    <a:pt x="1456057" y="3123562"/>
                    <a:pt x="742838" y="3123562"/>
                  </a:cubicBezTo>
                  <a:lnTo>
                    <a:pt x="-74" y="3123562"/>
                  </a:lnTo>
                  <a:close/>
                  <a:moveTo>
                    <a:pt x="831423" y="2519663"/>
                  </a:moveTo>
                  <a:cubicBezTo>
                    <a:pt x="1181713" y="2519663"/>
                    <a:pt x="1257661" y="2312801"/>
                    <a:pt x="1257661" y="1553081"/>
                  </a:cubicBezTo>
                  <a:cubicBezTo>
                    <a:pt x="1257661" y="801826"/>
                    <a:pt x="1181713" y="616191"/>
                    <a:pt x="827251" y="616191"/>
                  </a:cubicBezTo>
                  <a:lnTo>
                    <a:pt x="725906" y="616191"/>
                  </a:lnTo>
                  <a:lnTo>
                    <a:pt x="725906" y="2519663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3F8DA67-9E59-41B2-9A70-C7A5C98B746A}"/>
                </a:ext>
              </a:extLst>
            </p:cNvPr>
            <p:cNvSpPr/>
            <p:nvPr/>
          </p:nvSpPr>
          <p:spPr>
            <a:xfrm>
              <a:off x="3193304" y="2565187"/>
              <a:ext cx="1920158" cy="3123294"/>
            </a:xfrm>
            <a:custGeom>
              <a:avLst/>
              <a:gdLst>
                <a:gd name="connsiteX0" fmla="*/ -74 w 1920158"/>
                <a:gd name="connsiteY0" fmla="*/ -101 h 3123294"/>
                <a:gd name="connsiteX1" fmla="*/ 746764 w 1920158"/>
                <a:gd name="connsiteY1" fmla="*/ -101 h 3123294"/>
                <a:gd name="connsiteX2" fmla="*/ 1143433 w 1920158"/>
                <a:gd name="connsiteY2" fmla="*/ 1080464 h 3123294"/>
                <a:gd name="connsiteX3" fmla="*/ 1341829 w 1920158"/>
                <a:gd name="connsiteY3" fmla="*/ 1700804 h 3123294"/>
                <a:gd name="connsiteX4" fmla="*/ 1358761 w 1920158"/>
                <a:gd name="connsiteY4" fmla="*/ 1700804 h 3123294"/>
                <a:gd name="connsiteX5" fmla="*/ 1358761 w 1920158"/>
                <a:gd name="connsiteY5" fmla="*/ -101 h 3123294"/>
                <a:gd name="connsiteX6" fmla="*/ 1920085 w 1920158"/>
                <a:gd name="connsiteY6" fmla="*/ -101 h 3123294"/>
                <a:gd name="connsiteX7" fmla="*/ 1920085 w 1920158"/>
                <a:gd name="connsiteY7" fmla="*/ 3123194 h 3123294"/>
                <a:gd name="connsiteX8" fmla="*/ 1304039 w 1920158"/>
                <a:gd name="connsiteY8" fmla="*/ 3123194 h 3123294"/>
                <a:gd name="connsiteX9" fmla="*/ 788725 w 1920158"/>
                <a:gd name="connsiteY9" fmla="*/ 1840062 h 3123294"/>
                <a:gd name="connsiteX10" fmla="*/ 577692 w 1920158"/>
                <a:gd name="connsiteY10" fmla="*/ 1219722 h 3123294"/>
                <a:gd name="connsiteX11" fmla="*/ 560760 w 1920158"/>
                <a:gd name="connsiteY11" fmla="*/ 1219722 h 3123294"/>
                <a:gd name="connsiteX12" fmla="*/ 560760 w 1920158"/>
                <a:gd name="connsiteY12" fmla="*/ 3123194 h 3123294"/>
                <a:gd name="connsiteX13" fmla="*/ -74 w 1920158"/>
                <a:gd name="connsiteY13" fmla="*/ 3123194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0158" h="3123294">
                  <a:moveTo>
                    <a:pt x="-74" y="-101"/>
                  </a:moveTo>
                  <a:lnTo>
                    <a:pt x="746764" y="-101"/>
                  </a:lnTo>
                  <a:lnTo>
                    <a:pt x="1143433" y="1080464"/>
                  </a:lnTo>
                  <a:cubicBezTo>
                    <a:pt x="1227846" y="1329410"/>
                    <a:pt x="1290665" y="1510874"/>
                    <a:pt x="1341829" y="1700804"/>
                  </a:cubicBezTo>
                  <a:lnTo>
                    <a:pt x="1358761" y="1700804"/>
                  </a:lnTo>
                  <a:lnTo>
                    <a:pt x="1358761" y="-101"/>
                  </a:lnTo>
                  <a:lnTo>
                    <a:pt x="1920085" y="-101"/>
                  </a:lnTo>
                  <a:lnTo>
                    <a:pt x="1920085" y="3123194"/>
                  </a:lnTo>
                  <a:lnTo>
                    <a:pt x="1304039" y="3123194"/>
                  </a:lnTo>
                  <a:lnTo>
                    <a:pt x="788725" y="1840062"/>
                  </a:lnTo>
                  <a:cubicBezTo>
                    <a:pt x="700017" y="1603753"/>
                    <a:pt x="611432" y="1337876"/>
                    <a:pt x="577692" y="1219722"/>
                  </a:cubicBezTo>
                  <a:lnTo>
                    <a:pt x="560760" y="1219722"/>
                  </a:lnTo>
                  <a:lnTo>
                    <a:pt x="560760" y="3123194"/>
                  </a:lnTo>
                  <a:lnTo>
                    <a:pt x="-74" y="3123194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0769024-4C2E-444B-A66D-A38D7694A8CB}"/>
                </a:ext>
              </a:extLst>
            </p:cNvPr>
            <p:cNvSpPr/>
            <p:nvPr/>
          </p:nvSpPr>
          <p:spPr>
            <a:xfrm>
              <a:off x="5274069" y="2565187"/>
              <a:ext cx="1831696" cy="3123294"/>
            </a:xfrm>
            <a:custGeom>
              <a:avLst/>
              <a:gdLst>
                <a:gd name="connsiteX0" fmla="*/ -74 w 1831696"/>
                <a:gd name="connsiteY0" fmla="*/ -101 h 3123294"/>
                <a:gd name="connsiteX1" fmla="*/ 814491 w 1831696"/>
                <a:gd name="connsiteY1" fmla="*/ -101 h 3123294"/>
                <a:gd name="connsiteX2" fmla="*/ 1831623 w 1831696"/>
                <a:gd name="connsiteY2" fmla="*/ 1071998 h 3123294"/>
                <a:gd name="connsiteX3" fmla="*/ 806025 w 1831696"/>
                <a:gd name="connsiteY3" fmla="*/ 2169372 h 3123294"/>
                <a:gd name="connsiteX4" fmla="*/ 713146 w 1831696"/>
                <a:gd name="connsiteY4" fmla="*/ 2169372 h 3123294"/>
                <a:gd name="connsiteX5" fmla="*/ 713146 w 1831696"/>
                <a:gd name="connsiteY5" fmla="*/ 3123194 h 3123294"/>
                <a:gd name="connsiteX6" fmla="*/ -74 w 1831696"/>
                <a:gd name="connsiteY6" fmla="*/ 3123194 h 3123294"/>
                <a:gd name="connsiteX7" fmla="*/ 839766 w 1831696"/>
                <a:gd name="connsiteY7" fmla="*/ 1582650 h 3123294"/>
                <a:gd name="connsiteX8" fmla="*/ 1122575 w 1831696"/>
                <a:gd name="connsiteY8" fmla="*/ 1084636 h 3123294"/>
                <a:gd name="connsiteX9" fmla="*/ 835594 w 1831696"/>
                <a:gd name="connsiteY9" fmla="*/ 616191 h 3123294"/>
                <a:gd name="connsiteX10" fmla="*/ 712900 w 1831696"/>
                <a:gd name="connsiteY10" fmla="*/ 616191 h 3123294"/>
                <a:gd name="connsiteX11" fmla="*/ 712900 w 1831696"/>
                <a:gd name="connsiteY11" fmla="*/ 1582650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1696" h="3123294">
                  <a:moveTo>
                    <a:pt x="-74" y="-101"/>
                  </a:moveTo>
                  <a:lnTo>
                    <a:pt x="814491" y="-101"/>
                  </a:lnTo>
                  <a:cubicBezTo>
                    <a:pt x="1308333" y="-101"/>
                    <a:pt x="1831623" y="194124"/>
                    <a:pt x="1831623" y="1071998"/>
                  </a:cubicBezTo>
                  <a:cubicBezTo>
                    <a:pt x="1831623" y="2021648"/>
                    <a:pt x="1270299" y="2169372"/>
                    <a:pt x="806025" y="2169372"/>
                  </a:cubicBezTo>
                  <a:lnTo>
                    <a:pt x="713146" y="2169372"/>
                  </a:lnTo>
                  <a:lnTo>
                    <a:pt x="713146" y="3123194"/>
                  </a:lnTo>
                  <a:lnTo>
                    <a:pt x="-74" y="3123194"/>
                  </a:lnTo>
                  <a:close/>
                  <a:moveTo>
                    <a:pt x="839766" y="1582650"/>
                  </a:moveTo>
                  <a:cubicBezTo>
                    <a:pt x="1038162" y="1582650"/>
                    <a:pt x="1122575" y="1468667"/>
                    <a:pt x="1122575" y="1084636"/>
                  </a:cubicBezTo>
                  <a:cubicBezTo>
                    <a:pt x="1122575" y="717413"/>
                    <a:pt x="1038162" y="616191"/>
                    <a:pt x="835594" y="616191"/>
                  </a:cubicBezTo>
                  <a:lnTo>
                    <a:pt x="712900" y="616191"/>
                  </a:lnTo>
                  <a:lnTo>
                    <a:pt x="712900" y="1582650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C46132C8-AD5B-4FFB-87DD-1B660D775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9845" y="156992"/>
            <a:ext cx="1130884" cy="751109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DA20D6B-7196-4BD1-BB2F-100036436B10}"/>
              </a:ext>
            </a:extLst>
          </p:cNvPr>
          <p:cNvCxnSpPr>
            <a:cxnSpLocks/>
          </p:cNvCxnSpPr>
          <p:nvPr/>
        </p:nvCxnSpPr>
        <p:spPr>
          <a:xfrm>
            <a:off x="3281082" y="0"/>
            <a:ext cx="0" cy="10058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8E9A908B-486D-4224-8C4D-0D1F745740EB}"/>
              </a:ext>
            </a:extLst>
          </p:cNvPr>
          <p:cNvSpPr/>
          <p:nvPr/>
        </p:nvSpPr>
        <p:spPr>
          <a:xfrm>
            <a:off x="0" y="9493625"/>
            <a:ext cx="17881600" cy="564776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2" name="Graphic 71">
            <a:extLst>
              <a:ext uri="{FF2B5EF4-FFF2-40B4-BE49-F238E27FC236}">
                <a16:creationId xmlns:a16="http://schemas.microsoft.com/office/drawing/2014/main" id="{C38864EC-CE96-420C-98E1-B02DFC940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99753" y="9653977"/>
            <a:ext cx="3355989" cy="251985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5382C07-4F67-4BC4-9BF3-55633EE2A9E1}"/>
              </a:ext>
            </a:extLst>
          </p:cNvPr>
          <p:cNvCxnSpPr>
            <a:cxnSpLocks/>
          </p:cNvCxnSpPr>
          <p:nvPr/>
        </p:nvCxnSpPr>
        <p:spPr>
          <a:xfrm>
            <a:off x="0" y="9493625"/>
            <a:ext cx="17881600" cy="0"/>
          </a:xfrm>
          <a:prstGeom prst="straightConnector1">
            <a:avLst/>
          </a:prstGeom>
          <a:ln w="28575">
            <a:solidFill>
              <a:srgbClr val="ED4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BA9AA473-9753-4F28-ADA9-6B999D5A66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732" y="9637316"/>
            <a:ext cx="9239250" cy="342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E519980-BDEB-416B-BB30-7674AA842086}"/>
              </a:ext>
            </a:extLst>
          </p:cNvPr>
          <p:cNvSpPr txBox="1"/>
          <p:nvPr/>
        </p:nvSpPr>
        <p:spPr>
          <a:xfrm>
            <a:off x="624185" y="1475239"/>
            <a:ext cx="16680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BentonSans Comp Book" panose="02000506040000020004" pitchFamily="50" charset="0"/>
              </a:rPr>
              <a:t>How to identify an opioid overdose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976D0A-A3BA-791A-FAC3-8E2CD263FF6F}"/>
              </a:ext>
            </a:extLst>
          </p:cNvPr>
          <p:cNvSpPr txBox="1"/>
          <p:nvPr/>
        </p:nvSpPr>
        <p:spPr>
          <a:xfrm>
            <a:off x="3471739" y="237188"/>
            <a:ext cx="14219072" cy="91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  <a:spcAft>
                <a:spcPts val="600"/>
              </a:spcAft>
            </a:pPr>
            <a:r>
              <a:rPr lang="en-US" sz="7200" dirty="0">
                <a:solidFill>
                  <a:srgbClr val="28AEE4"/>
                </a:solidFill>
                <a:latin typeface="BentonSans Comp Book" panose="02000506040000020004" pitchFamily="50" charset="0"/>
              </a:rPr>
              <a:t>OPIOID </a:t>
            </a:r>
            <a:r>
              <a:rPr lang="en-US" sz="7200" dirty="0">
                <a:solidFill>
                  <a:schemeClr val="bg1"/>
                </a:solidFill>
                <a:latin typeface="BentonSans Comp Black" panose="02000506050000020004" pitchFamily="50" charset="0"/>
              </a:rPr>
              <a:t>BASICS</a:t>
            </a:r>
          </a:p>
        </p:txBody>
      </p:sp>
      <p:graphicFrame>
        <p:nvGraphicFramePr>
          <p:cNvPr id="2" name="Content Placeholder 5">
            <a:extLst>
              <a:ext uri="{FF2B5EF4-FFF2-40B4-BE49-F238E27FC236}">
                <a16:creationId xmlns:a16="http://schemas.microsoft.com/office/drawing/2014/main" id="{97F5B611-DC49-5D2F-61ED-3AB60749F5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5996577"/>
              </p:ext>
            </p:extLst>
          </p:nvPr>
        </p:nvGraphicFramePr>
        <p:xfrm>
          <a:off x="916940" y="2622578"/>
          <a:ext cx="16047720" cy="63062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238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238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85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REALLY HIGH</a:t>
                      </a:r>
                    </a:p>
                  </a:txBody>
                  <a:tcPr marL="53112" marR="53112" marT="35408" marB="35408" horzOverflow="overflow">
                    <a:solidFill>
                      <a:srgbClr val="28AE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OVERDOSE</a:t>
                      </a:r>
                    </a:p>
                  </a:txBody>
                  <a:tcPr marL="53112" marR="53112" marT="35408" marB="35408" horzOverflow="overflow">
                    <a:solidFill>
                      <a:srgbClr val="28AE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67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Muscles become relaxed </a:t>
                      </a:r>
                    </a:p>
                  </a:txBody>
                  <a:tcPr marL="53112" marR="53112" marT="35408" marB="3540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Deep snoring or gurgling (death rattle) </a:t>
                      </a:r>
                    </a:p>
                  </a:txBody>
                  <a:tcPr marL="53112" marR="53112" marT="35408" marB="35408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85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Speech is slowed/slurred </a:t>
                      </a:r>
                    </a:p>
                  </a:txBody>
                  <a:tcPr marL="53112" marR="53112" marT="35408" marB="3540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Very infrequent or no breathing </a:t>
                      </a:r>
                    </a:p>
                  </a:txBody>
                  <a:tcPr marL="53112" marR="53112" marT="35408" marB="35408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85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Sleepy looking </a:t>
                      </a:r>
                    </a:p>
                  </a:txBody>
                  <a:tcPr marL="53112" marR="53112" marT="35408" marB="3540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Pale, clammy skin </a:t>
                      </a:r>
                    </a:p>
                  </a:txBody>
                  <a:tcPr marL="53112" marR="53112" marT="35408" marB="35408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85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Nodding </a:t>
                      </a:r>
                    </a:p>
                  </a:txBody>
                  <a:tcPr marL="53112" marR="53112" marT="35408" marB="3540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Heavy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nod</a:t>
                      </a:r>
                    </a:p>
                  </a:txBody>
                  <a:tcPr marL="53112" marR="53112" marT="35408" marB="35408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067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Will respond to stimulation like yelling, sternal rub, pinching, etc. </a:t>
                      </a:r>
                    </a:p>
                  </a:txBody>
                  <a:tcPr marL="53112" marR="53112" marT="35408" marB="3540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response to stimulation </a:t>
                      </a:r>
                    </a:p>
                  </a:txBody>
                  <a:tcPr marL="53112" marR="53112" marT="35408" marB="35408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85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112" marR="53112" marT="35408" marB="3540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Slow heart beat/pulse </a:t>
                      </a:r>
                    </a:p>
                  </a:txBody>
                  <a:tcPr marL="53112" marR="53112" marT="35408" marB="35408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7926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CBE486-733C-4E2E-9E6B-F23BD7A04707}"/>
              </a:ext>
            </a:extLst>
          </p:cNvPr>
          <p:cNvSpPr/>
          <p:nvPr/>
        </p:nvSpPr>
        <p:spPr>
          <a:xfrm>
            <a:off x="0" y="1366"/>
            <a:ext cx="17881600" cy="1021217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358A99-912C-47EE-B238-56944DF78E3E}"/>
              </a:ext>
            </a:extLst>
          </p:cNvPr>
          <p:cNvSpPr/>
          <p:nvPr/>
        </p:nvSpPr>
        <p:spPr>
          <a:xfrm>
            <a:off x="0" y="0"/>
            <a:ext cx="3281082" cy="1022583"/>
          </a:xfrm>
          <a:prstGeom prst="rect">
            <a:avLst/>
          </a:prstGeom>
          <a:solidFill>
            <a:srgbClr val="28A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12D461-500B-4626-82B7-B149F605182C}"/>
              </a:ext>
            </a:extLst>
          </p:cNvPr>
          <p:cNvCxnSpPr>
            <a:cxnSpLocks/>
          </p:cNvCxnSpPr>
          <p:nvPr/>
        </p:nvCxnSpPr>
        <p:spPr>
          <a:xfrm>
            <a:off x="1731094" y="154494"/>
            <a:ext cx="0" cy="751109"/>
          </a:xfrm>
          <a:prstGeom prst="line">
            <a:avLst/>
          </a:prstGeom>
          <a:ln w="38100">
            <a:solidFill>
              <a:srgbClr val="2723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8EE5E48-0C9C-4CD6-AB23-3CEC0583F61D}"/>
              </a:ext>
            </a:extLst>
          </p:cNvPr>
          <p:cNvSpPr txBox="1"/>
          <p:nvPr/>
        </p:nvSpPr>
        <p:spPr>
          <a:xfrm>
            <a:off x="328504" y="2606789"/>
            <a:ext cx="27619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entonSans Comp Bold" panose="02000506050000020004" pitchFamily="50" charset="0"/>
              </a:rPr>
              <a:t>Abstinence, or non-use, from opiate drug abuse is the most effective overdose prevention option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5E3E13-0A98-45B4-A1B2-2843F09D12E1}"/>
              </a:ext>
            </a:extLst>
          </p:cNvPr>
          <p:cNvGrpSpPr/>
          <p:nvPr/>
        </p:nvGrpSpPr>
        <p:grpSpPr>
          <a:xfrm>
            <a:off x="150652" y="132360"/>
            <a:ext cx="1438623" cy="742482"/>
            <a:chOff x="1053401" y="2565187"/>
            <a:chExt cx="6052364" cy="3123662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EF91DD6-FC30-41E7-A72A-EE86FEFDDD0A}"/>
                </a:ext>
              </a:extLst>
            </p:cNvPr>
            <p:cNvSpPr/>
            <p:nvPr/>
          </p:nvSpPr>
          <p:spPr>
            <a:xfrm>
              <a:off x="1053401" y="2565187"/>
              <a:ext cx="1992179" cy="3123662"/>
            </a:xfrm>
            <a:custGeom>
              <a:avLst/>
              <a:gdLst>
                <a:gd name="connsiteX0" fmla="*/ -74 w 1992179"/>
                <a:gd name="connsiteY0" fmla="*/ -101 h 3123662"/>
                <a:gd name="connsiteX1" fmla="*/ 742838 w 1992179"/>
                <a:gd name="connsiteY1" fmla="*/ -101 h 3123662"/>
                <a:gd name="connsiteX2" fmla="*/ 1992106 w 1992179"/>
                <a:gd name="connsiteY2" fmla="*/ 1553081 h 3123662"/>
                <a:gd name="connsiteX3" fmla="*/ 742838 w 1992179"/>
                <a:gd name="connsiteY3" fmla="*/ 3123562 h 3123662"/>
                <a:gd name="connsiteX4" fmla="*/ -74 w 1992179"/>
                <a:gd name="connsiteY4" fmla="*/ 3123562 h 3123662"/>
                <a:gd name="connsiteX5" fmla="*/ 831423 w 1992179"/>
                <a:gd name="connsiteY5" fmla="*/ 2519663 h 3123662"/>
                <a:gd name="connsiteX6" fmla="*/ 1257661 w 1992179"/>
                <a:gd name="connsiteY6" fmla="*/ 1553081 h 3123662"/>
                <a:gd name="connsiteX7" fmla="*/ 827251 w 1992179"/>
                <a:gd name="connsiteY7" fmla="*/ 616191 h 3123662"/>
                <a:gd name="connsiteX8" fmla="*/ 725906 w 1992179"/>
                <a:gd name="connsiteY8" fmla="*/ 616191 h 3123662"/>
                <a:gd name="connsiteX9" fmla="*/ 725906 w 1992179"/>
                <a:gd name="connsiteY9" fmla="*/ 2519663 h 3123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2179" h="3123662">
                  <a:moveTo>
                    <a:pt x="-74" y="-101"/>
                  </a:moveTo>
                  <a:lnTo>
                    <a:pt x="742838" y="-101"/>
                  </a:lnTo>
                  <a:cubicBezTo>
                    <a:pt x="1468694" y="-101"/>
                    <a:pt x="1992106" y="232036"/>
                    <a:pt x="1992106" y="1553081"/>
                  </a:cubicBezTo>
                  <a:cubicBezTo>
                    <a:pt x="1992106" y="2886886"/>
                    <a:pt x="1456057" y="3123562"/>
                    <a:pt x="742838" y="3123562"/>
                  </a:cubicBezTo>
                  <a:lnTo>
                    <a:pt x="-74" y="3123562"/>
                  </a:lnTo>
                  <a:close/>
                  <a:moveTo>
                    <a:pt x="831423" y="2519663"/>
                  </a:moveTo>
                  <a:cubicBezTo>
                    <a:pt x="1181713" y="2519663"/>
                    <a:pt x="1257661" y="2312801"/>
                    <a:pt x="1257661" y="1553081"/>
                  </a:cubicBezTo>
                  <a:cubicBezTo>
                    <a:pt x="1257661" y="801826"/>
                    <a:pt x="1181713" y="616191"/>
                    <a:pt x="827251" y="616191"/>
                  </a:cubicBezTo>
                  <a:lnTo>
                    <a:pt x="725906" y="616191"/>
                  </a:lnTo>
                  <a:lnTo>
                    <a:pt x="725906" y="2519663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3F8DA67-9E59-41B2-9A70-C7A5C98B746A}"/>
                </a:ext>
              </a:extLst>
            </p:cNvPr>
            <p:cNvSpPr/>
            <p:nvPr/>
          </p:nvSpPr>
          <p:spPr>
            <a:xfrm>
              <a:off x="3193304" y="2565187"/>
              <a:ext cx="1920158" cy="3123294"/>
            </a:xfrm>
            <a:custGeom>
              <a:avLst/>
              <a:gdLst>
                <a:gd name="connsiteX0" fmla="*/ -74 w 1920158"/>
                <a:gd name="connsiteY0" fmla="*/ -101 h 3123294"/>
                <a:gd name="connsiteX1" fmla="*/ 746764 w 1920158"/>
                <a:gd name="connsiteY1" fmla="*/ -101 h 3123294"/>
                <a:gd name="connsiteX2" fmla="*/ 1143433 w 1920158"/>
                <a:gd name="connsiteY2" fmla="*/ 1080464 h 3123294"/>
                <a:gd name="connsiteX3" fmla="*/ 1341829 w 1920158"/>
                <a:gd name="connsiteY3" fmla="*/ 1700804 h 3123294"/>
                <a:gd name="connsiteX4" fmla="*/ 1358761 w 1920158"/>
                <a:gd name="connsiteY4" fmla="*/ 1700804 h 3123294"/>
                <a:gd name="connsiteX5" fmla="*/ 1358761 w 1920158"/>
                <a:gd name="connsiteY5" fmla="*/ -101 h 3123294"/>
                <a:gd name="connsiteX6" fmla="*/ 1920085 w 1920158"/>
                <a:gd name="connsiteY6" fmla="*/ -101 h 3123294"/>
                <a:gd name="connsiteX7" fmla="*/ 1920085 w 1920158"/>
                <a:gd name="connsiteY7" fmla="*/ 3123194 h 3123294"/>
                <a:gd name="connsiteX8" fmla="*/ 1304039 w 1920158"/>
                <a:gd name="connsiteY8" fmla="*/ 3123194 h 3123294"/>
                <a:gd name="connsiteX9" fmla="*/ 788725 w 1920158"/>
                <a:gd name="connsiteY9" fmla="*/ 1840062 h 3123294"/>
                <a:gd name="connsiteX10" fmla="*/ 577692 w 1920158"/>
                <a:gd name="connsiteY10" fmla="*/ 1219722 h 3123294"/>
                <a:gd name="connsiteX11" fmla="*/ 560760 w 1920158"/>
                <a:gd name="connsiteY11" fmla="*/ 1219722 h 3123294"/>
                <a:gd name="connsiteX12" fmla="*/ 560760 w 1920158"/>
                <a:gd name="connsiteY12" fmla="*/ 3123194 h 3123294"/>
                <a:gd name="connsiteX13" fmla="*/ -74 w 1920158"/>
                <a:gd name="connsiteY13" fmla="*/ 3123194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0158" h="3123294">
                  <a:moveTo>
                    <a:pt x="-74" y="-101"/>
                  </a:moveTo>
                  <a:lnTo>
                    <a:pt x="746764" y="-101"/>
                  </a:lnTo>
                  <a:lnTo>
                    <a:pt x="1143433" y="1080464"/>
                  </a:lnTo>
                  <a:cubicBezTo>
                    <a:pt x="1227846" y="1329410"/>
                    <a:pt x="1290665" y="1510874"/>
                    <a:pt x="1341829" y="1700804"/>
                  </a:cubicBezTo>
                  <a:lnTo>
                    <a:pt x="1358761" y="1700804"/>
                  </a:lnTo>
                  <a:lnTo>
                    <a:pt x="1358761" y="-101"/>
                  </a:lnTo>
                  <a:lnTo>
                    <a:pt x="1920085" y="-101"/>
                  </a:lnTo>
                  <a:lnTo>
                    <a:pt x="1920085" y="3123194"/>
                  </a:lnTo>
                  <a:lnTo>
                    <a:pt x="1304039" y="3123194"/>
                  </a:lnTo>
                  <a:lnTo>
                    <a:pt x="788725" y="1840062"/>
                  </a:lnTo>
                  <a:cubicBezTo>
                    <a:pt x="700017" y="1603753"/>
                    <a:pt x="611432" y="1337876"/>
                    <a:pt x="577692" y="1219722"/>
                  </a:cubicBezTo>
                  <a:lnTo>
                    <a:pt x="560760" y="1219722"/>
                  </a:lnTo>
                  <a:lnTo>
                    <a:pt x="560760" y="3123194"/>
                  </a:lnTo>
                  <a:lnTo>
                    <a:pt x="-74" y="3123194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0769024-4C2E-444B-A66D-A38D7694A8CB}"/>
                </a:ext>
              </a:extLst>
            </p:cNvPr>
            <p:cNvSpPr/>
            <p:nvPr/>
          </p:nvSpPr>
          <p:spPr>
            <a:xfrm>
              <a:off x="5274069" y="2565187"/>
              <a:ext cx="1831696" cy="3123294"/>
            </a:xfrm>
            <a:custGeom>
              <a:avLst/>
              <a:gdLst>
                <a:gd name="connsiteX0" fmla="*/ -74 w 1831696"/>
                <a:gd name="connsiteY0" fmla="*/ -101 h 3123294"/>
                <a:gd name="connsiteX1" fmla="*/ 814491 w 1831696"/>
                <a:gd name="connsiteY1" fmla="*/ -101 h 3123294"/>
                <a:gd name="connsiteX2" fmla="*/ 1831623 w 1831696"/>
                <a:gd name="connsiteY2" fmla="*/ 1071998 h 3123294"/>
                <a:gd name="connsiteX3" fmla="*/ 806025 w 1831696"/>
                <a:gd name="connsiteY3" fmla="*/ 2169372 h 3123294"/>
                <a:gd name="connsiteX4" fmla="*/ 713146 w 1831696"/>
                <a:gd name="connsiteY4" fmla="*/ 2169372 h 3123294"/>
                <a:gd name="connsiteX5" fmla="*/ 713146 w 1831696"/>
                <a:gd name="connsiteY5" fmla="*/ 3123194 h 3123294"/>
                <a:gd name="connsiteX6" fmla="*/ -74 w 1831696"/>
                <a:gd name="connsiteY6" fmla="*/ 3123194 h 3123294"/>
                <a:gd name="connsiteX7" fmla="*/ 839766 w 1831696"/>
                <a:gd name="connsiteY7" fmla="*/ 1582650 h 3123294"/>
                <a:gd name="connsiteX8" fmla="*/ 1122575 w 1831696"/>
                <a:gd name="connsiteY8" fmla="*/ 1084636 h 3123294"/>
                <a:gd name="connsiteX9" fmla="*/ 835594 w 1831696"/>
                <a:gd name="connsiteY9" fmla="*/ 616191 h 3123294"/>
                <a:gd name="connsiteX10" fmla="*/ 712900 w 1831696"/>
                <a:gd name="connsiteY10" fmla="*/ 616191 h 3123294"/>
                <a:gd name="connsiteX11" fmla="*/ 712900 w 1831696"/>
                <a:gd name="connsiteY11" fmla="*/ 1582650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1696" h="3123294">
                  <a:moveTo>
                    <a:pt x="-74" y="-101"/>
                  </a:moveTo>
                  <a:lnTo>
                    <a:pt x="814491" y="-101"/>
                  </a:lnTo>
                  <a:cubicBezTo>
                    <a:pt x="1308333" y="-101"/>
                    <a:pt x="1831623" y="194124"/>
                    <a:pt x="1831623" y="1071998"/>
                  </a:cubicBezTo>
                  <a:cubicBezTo>
                    <a:pt x="1831623" y="2021648"/>
                    <a:pt x="1270299" y="2169372"/>
                    <a:pt x="806025" y="2169372"/>
                  </a:cubicBezTo>
                  <a:lnTo>
                    <a:pt x="713146" y="2169372"/>
                  </a:lnTo>
                  <a:lnTo>
                    <a:pt x="713146" y="3123194"/>
                  </a:lnTo>
                  <a:lnTo>
                    <a:pt x="-74" y="3123194"/>
                  </a:lnTo>
                  <a:close/>
                  <a:moveTo>
                    <a:pt x="839766" y="1582650"/>
                  </a:moveTo>
                  <a:cubicBezTo>
                    <a:pt x="1038162" y="1582650"/>
                    <a:pt x="1122575" y="1468667"/>
                    <a:pt x="1122575" y="1084636"/>
                  </a:cubicBezTo>
                  <a:cubicBezTo>
                    <a:pt x="1122575" y="717413"/>
                    <a:pt x="1038162" y="616191"/>
                    <a:pt x="835594" y="616191"/>
                  </a:cubicBezTo>
                  <a:lnTo>
                    <a:pt x="712900" y="616191"/>
                  </a:lnTo>
                  <a:lnTo>
                    <a:pt x="712900" y="1582650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C46132C8-AD5B-4FFB-87DD-1B660D775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9845" y="156992"/>
            <a:ext cx="1130884" cy="751109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DA20D6B-7196-4BD1-BB2F-100036436B10}"/>
              </a:ext>
            </a:extLst>
          </p:cNvPr>
          <p:cNvCxnSpPr>
            <a:cxnSpLocks/>
          </p:cNvCxnSpPr>
          <p:nvPr/>
        </p:nvCxnSpPr>
        <p:spPr>
          <a:xfrm>
            <a:off x="3281082" y="0"/>
            <a:ext cx="0" cy="10058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8E9A908B-486D-4224-8C4D-0D1F745740EB}"/>
              </a:ext>
            </a:extLst>
          </p:cNvPr>
          <p:cNvSpPr/>
          <p:nvPr/>
        </p:nvSpPr>
        <p:spPr>
          <a:xfrm>
            <a:off x="0" y="9493625"/>
            <a:ext cx="17881600" cy="564776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2" name="Graphic 71">
            <a:extLst>
              <a:ext uri="{FF2B5EF4-FFF2-40B4-BE49-F238E27FC236}">
                <a16:creationId xmlns:a16="http://schemas.microsoft.com/office/drawing/2014/main" id="{C38864EC-CE96-420C-98E1-B02DFC940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99753" y="9653977"/>
            <a:ext cx="3355989" cy="251985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5382C07-4F67-4BC4-9BF3-55633EE2A9E1}"/>
              </a:ext>
            </a:extLst>
          </p:cNvPr>
          <p:cNvCxnSpPr>
            <a:cxnSpLocks/>
          </p:cNvCxnSpPr>
          <p:nvPr/>
        </p:nvCxnSpPr>
        <p:spPr>
          <a:xfrm>
            <a:off x="0" y="9493625"/>
            <a:ext cx="17881600" cy="0"/>
          </a:xfrm>
          <a:prstGeom prst="straightConnector1">
            <a:avLst/>
          </a:prstGeom>
          <a:ln w="28575">
            <a:solidFill>
              <a:srgbClr val="ED4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BA9AA473-9753-4F28-ADA9-6B999D5A66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732" y="9637316"/>
            <a:ext cx="9239250" cy="342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E519980-BDEB-416B-BB30-7674AA842086}"/>
              </a:ext>
            </a:extLst>
          </p:cNvPr>
          <p:cNvSpPr txBox="1"/>
          <p:nvPr/>
        </p:nvSpPr>
        <p:spPr>
          <a:xfrm>
            <a:off x="624185" y="1475239"/>
            <a:ext cx="1668083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BentonSans Comp Book" panose="02000506040000020004" pitchFamily="50" charset="0"/>
              </a:rPr>
              <a:t>Respond to an opioid overdose</a:t>
            </a:r>
          </a:p>
          <a:p>
            <a:pPr algn="ctr"/>
            <a:r>
              <a:rPr lang="en-US" sz="4400" dirty="0">
                <a:latin typeface="BentonSans Comp Book" panose="02000506040000020004" pitchFamily="50" charset="0"/>
              </a:rPr>
              <a:t>Overview Video (click picture or URL to view video)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976D0A-A3BA-791A-FAC3-8E2CD263FF6F}"/>
              </a:ext>
            </a:extLst>
          </p:cNvPr>
          <p:cNvSpPr txBox="1"/>
          <p:nvPr/>
        </p:nvSpPr>
        <p:spPr>
          <a:xfrm>
            <a:off x="3471739" y="237188"/>
            <a:ext cx="14219072" cy="91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  <a:spcAft>
                <a:spcPts val="600"/>
              </a:spcAft>
            </a:pPr>
            <a:r>
              <a:rPr lang="en-US" sz="7200" dirty="0">
                <a:solidFill>
                  <a:srgbClr val="28AEE4"/>
                </a:solidFill>
                <a:latin typeface="BentonSans Comp Book" panose="02000506040000020004" pitchFamily="50" charset="0"/>
              </a:rPr>
              <a:t>NALOXONE </a:t>
            </a:r>
            <a:r>
              <a:rPr lang="en-US" sz="7200" dirty="0">
                <a:solidFill>
                  <a:schemeClr val="bg1"/>
                </a:solidFill>
                <a:latin typeface="BentonSans Comp Black" panose="02000506050000020004" pitchFamily="50" charset="0"/>
              </a:rPr>
              <a:t>INTERVENTION</a:t>
            </a:r>
          </a:p>
        </p:txBody>
      </p:sp>
      <p:pic>
        <p:nvPicPr>
          <p:cNvPr id="6" name="Picture 5">
            <a:hlinkClick r:id="rId8"/>
            <a:extLst>
              <a:ext uri="{FF2B5EF4-FFF2-40B4-BE49-F238E27FC236}">
                <a16:creationId xmlns:a16="http://schemas.microsoft.com/office/drawing/2014/main" id="{8FB22CE7-36F6-6890-EA5F-B15C948E9C9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85" y="3324506"/>
            <a:ext cx="8994973" cy="56420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1C8586-948D-54B2-404F-AB41DC02EF5F}"/>
              </a:ext>
            </a:extLst>
          </p:cNvPr>
          <p:cNvSpPr txBox="1"/>
          <p:nvPr/>
        </p:nvSpPr>
        <p:spPr>
          <a:xfrm>
            <a:off x="9915349" y="5668455"/>
            <a:ext cx="77754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entonSans Comp Book" panose="02000506040000020004"/>
                <a:hlinkClick r:id="rId8"/>
              </a:rPr>
              <a:t>https://www.youtube.com/watch?v=KEOq6fUWNtA</a:t>
            </a:r>
            <a:endParaRPr lang="en-US" sz="2800" dirty="0">
              <a:latin typeface="BentonSans Comp Book" panose="02000506040000020004"/>
            </a:endParaRPr>
          </a:p>
          <a:p>
            <a:endParaRPr lang="en-US" sz="2800" dirty="0">
              <a:latin typeface="BentonSans Comp Book" panose="02000506040000020004"/>
            </a:endParaRPr>
          </a:p>
        </p:txBody>
      </p:sp>
    </p:spTree>
    <p:extLst>
      <p:ext uri="{BB962C8B-B14F-4D97-AF65-F5344CB8AC3E}">
        <p14:creationId xmlns:p14="http://schemas.microsoft.com/office/powerpoint/2010/main" val="3750505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CBE486-733C-4E2E-9E6B-F23BD7A04707}"/>
              </a:ext>
            </a:extLst>
          </p:cNvPr>
          <p:cNvSpPr/>
          <p:nvPr/>
        </p:nvSpPr>
        <p:spPr>
          <a:xfrm>
            <a:off x="0" y="1366"/>
            <a:ext cx="17881600" cy="1021217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358A99-912C-47EE-B238-56944DF78E3E}"/>
              </a:ext>
            </a:extLst>
          </p:cNvPr>
          <p:cNvSpPr/>
          <p:nvPr/>
        </p:nvSpPr>
        <p:spPr>
          <a:xfrm>
            <a:off x="0" y="0"/>
            <a:ext cx="3281082" cy="1022583"/>
          </a:xfrm>
          <a:prstGeom prst="rect">
            <a:avLst/>
          </a:prstGeom>
          <a:solidFill>
            <a:srgbClr val="28A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12D461-500B-4626-82B7-B149F605182C}"/>
              </a:ext>
            </a:extLst>
          </p:cNvPr>
          <p:cNvCxnSpPr>
            <a:cxnSpLocks/>
          </p:cNvCxnSpPr>
          <p:nvPr/>
        </p:nvCxnSpPr>
        <p:spPr>
          <a:xfrm>
            <a:off x="1731094" y="154494"/>
            <a:ext cx="0" cy="751109"/>
          </a:xfrm>
          <a:prstGeom prst="line">
            <a:avLst/>
          </a:prstGeom>
          <a:ln w="38100">
            <a:solidFill>
              <a:srgbClr val="2723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8EE5E48-0C9C-4CD6-AB23-3CEC0583F61D}"/>
              </a:ext>
            </a:extLst>
          </p:cNvPr>
          <p:cNvSpPr txBox="1"/>
          <p:nvPr/>
        </p:nvSpPr>
        <p:spPr>
          <a:xfrm>
            <a:off x="328504" y="2606789"/>
            <a:ext cx="27619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entonSans Comp Bold" panose="02000506050000020004" pitchFamily="50" charset="0"/>
              </a:rPr>
              <a:t>Abstinence, or non-use, from opiate drug abuse is the most effective overdose prevention option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5E3E13-0A98-45B4-A1B2-2843F09D12E1}"/>
              </a:ext>
            </a:extLst>
          </p:cNvPr>
          <p:cNvGrpSpPr/>
          <p:nvPr/>
        </p:nvGrpSpPr>
        <p:grpSpPr>
          <a:xfrm>
            <a:off x="150652" y="132360"/>
            <a:ext cx="1438623" cy="742482"/>
            <a:chOff x="1053401" y="2565187"/>
            <a:chExt cx="6052364" cy="3123662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EF91DD6-FC30-41E7-A72A-EE86FEFDDD0A}"/>
                </a:ext>
              </a:extLst>
            </p:cNvPr>
            <p:cNvSpPr/>
            <p:nvPr/>
          </p:nvSpPr>
          <p:spPr>
            <a:xfrm>
              <a:off x="1053401" y="2565187"/>
              <a:ext cx="1992179" cy="3123662"/>
            </a:xfrm>
            <a:custGeom>
              <a:avLst/>
              <a:gdLst>
                <a:gd name="connsiteX0" fmla="*/ -74 w 1992179"/>
                <a:gd name="connsiteY0" fmla="*/ -101 h 3123662"/>
                <a:gd name="connsiteX1" fmla="*/ 742838 w 1992179"/>
                <a:gd name="connsiteY1" fmla="*/ -101 h 3123662"/>
                <a:gd name="connsiteX2" fmla="*/ 1992106 w 1992179"/>
                <a:gd name="connsiteY2" fmla="*/ 1553081 h 3123662"/>
                <a:gd name="connsiteX3" fmla="*/ 742838 w 1992179"/>
                <a:gd name="connsiteY3" fmla="*/ 3123562 h 3123662"/>
                <a:gd name="connsiteX4" fmla="*/ -74 w 1992179"/>
                <a:gd name="connsiteY4" fmla="*/ 3123562 h 3123662"/>
                <a:gd name="connsiteX5" fmla="*/ 831423 w 1992179"/>
                <a:gd name="connsiteY5" fmla="*/ 2519663 h 3123662"/>
                <a:gd name="connsiteX6" fmla="*/ 1257661 w 1992179"/>
                <a:gd name="connsiteY6" fmla="*/ 1553081 h 3123662"/>
                <a:gd name="connsiteX7" fmla="*/ 827251 w 1992179"/>
                <a:gd name="connsiteY7" fmla="*/ 616191 h 3123662"/>
                <a:gd name="connsiteX8" fmla="*/ 725906 w 1992179"/>
                <a:gd name="connsiteY8" fmla="*/ 616191 h 3123662"/>
                <a:gd name="connsiteX9" fmla="*/ 725906 w 1992179"/>
                <a:gd name="connsiteY9" fmla="*/ 2519663 h 3123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2179" h="3123662">
                  <a:moveTo>
                    <a:pt x="-74" y="-101"/>
                  </a:moveTo>
                  <a:lnTo>
                    <a:pt x="742838" y="-101"/>
                  </a:lnTo>
                  <a:cubicBezTo>
                    <a:pt x="1468694" y="-101"/>
                    <a:pt x="1992106" y="232036"/>
                    <a:pt x="1992106" y="1553081"/>
                  </a:cubicBezTo>
                  <a:cubicBezTo>
                    <a:pt x="1992106" y="2886886"/>
                    <a:pt x="1456057" y="3123562"/>
                    <a:pt x="742838" y="3123562"/>
                  </a:cubicBezTo>
                  <a:lnTo>
                    <a:pt x="-74" y="3123562"/>
                  </a:lnTo>
                  <a:close/>
                  <a:moveTo>
                    <a:pt x="831423" y="2519663"/>
                  </a:moveTo>
                  <a:cubicBezTo>
                    <a:pt x="1181713" y="2519663"/>
                    <a:pt x="1257661" y="2312801"/>
                    <a:pt x="1257661" y="1553081"/>
                  </a:cubicBezTo>
                  <a:cubicBezTo>
                    <a:pt x="1257661" y="801826"/>
                    <a:pt x="1181713" y="616191"/>
                    <a:pt x="827251" y="616191"/>
                  </a:cubicBezTo>
                  <a:lnTo>
                    <a:pt x="725906" y="616191"/>
                  </a:lnTo>
                  <a:lnTo>
                    <a:pt x="725906" y="2519663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3F8DA67-9E59-41B2-9A70-C7A5C98B746A}"/>
                </a:ext>
              </a:extLst>
            </p:cNvPr>
            <p:cNvSpPr/>
            <p:nvPr/>
          </p:nvSpPr>
          <p:spPr>
            <a:xfrm>
              <a:off x="3193304" y="2565187"/>
              <a:ext cx="1920158" cy="3123294"/>
            </a:xfrm>
            <a:custGeom>
              <a:avLst/>
              <a:gdLst>
                <a:gd name="connsiteX0" fmla="*/ -74 w 1920158"/>
                <a:gd name="connsiteY0" fmla="*/ -101 h 3123294"/>
                <a:gd name="connsiteX1" fmla="*/ 746764 w 1920158"/>
                <a:gd name="connsiteY1" fmla="*/ -101 h 3123294"/>
                <a:gd name="connsiteX2" fmla="*/ 1143433 w 1920158"/>
                <a:gd name="connsiteY2" fmla="*/ 1080464 h 3123294"/>
                <a:gd name="connsiteX3" fmla="*/ 1341829 w 1920158"/>
                <a:gd name="connsiteY3" fmla="*/ 1700804 h 3123294"/>
                <a:gd name="connsiteX4" fmla="*/ 1358761 w 1920158"/>
                <a:gd name="connsiteY4" fmla="*/ 1700804 h 3123294"/>
                <a:gd name="connsiteX5" fmla="*/ 1358761 w 1920158"/>
                <a:gd name="connsiteY5" fmla="*/ -101 h 3123294"/>
                <a:gd name="connsiteX6" fmla="*/ 1920085 w 1920158"/>
                <a:gd name="connsiteY6" fmla="*/ -101 h 3123294"/>
                <a:gd name="connsiteX7" fmla="*/ 1920085 w 1920158"/>
                <a:gd name="connsiteY7" fmla="*/ 3123194 h 3123294"/>
                <a:gd name="connsiteX8" fmla="*/ 1304039 w 1920158"/>
                <a:gd name="connsiteY8" fmla="*/ 3123194 h 3123294"/>
                <a:gd name="connsiteX9" fmla="*/ 788725 w 1920158"/>
                <a:gd name="connsiteY9" fmla="*/ 1840062 h 3123294"/>
                <a:gd name="connsiteX10" fmla="*/ 577692 w 1920158"/>
                <a:gd name="connsiteY10" fmla="*/ 1219722 h 3123294"/>
                <a:gd name="connsiteX11" fmla="*/ 560760 w 1920158"/>
                <a:gd name="connsiteY11" fmla="*/ 1219722 h 3123294"/>
                <a:gd name="connsiteX12" fmla="*/ 560760 w 1920158"/>
                <a:gd name="connsiteY12" fmla="*/ 3123194 h 3123294"/>
                <a:gd name="connsiteX13" fmla="*/ -74 w 1920158"/>
                <a:gd name="connsiteY13" fmla="*/ 3123194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0158" h="3123294">
                  <a:moveTo>
                    <a:pt x="-74" y="-101"/>
                  </a:moveTo>
                  <a:lnTo>
                    <a:pt x="746764" y="-101"/>
                  </a:lnTo>
                  <a:lnTo>
                    <a:pt x="1143433" y="1080464"/>
                  </a:lnTo>
                  <a:cubicBezTo>
                    <a:pt x="1227846" y="1329410"/>
                    <a:pt x="1290665" y="1510874"/>
                    <a:pt x="1341829" y="1700804"/>
                  </a:cubicBezTo>
                  <a:lnTo>
                    <a:pt x="1358761" y="1700804"/>
                  </a:lnTo>
                  <a:lnTo>
                    <a:pt x="1358761" y="-101"/>
                  </a:lnTo>
                  <a:lnTo>
                    <a:pt x="1920085" y="-101"/>
                  </a:lnTo>
                  <a:lnTo>
                    <a:pt x="1920085" y="3123194"/>
                  </a:lnTo>
                  <a:lnTo>
                    <a:pt x="1304039" y="3123194"/>
                  </a:lnTo>
                  <a:lnTo>
                    <a:pt x="788725" y="1840062"/>
                  </a:lnTo>
                  <a:cubicBezTo>
                    <a:pt x="700017" y="1603753"/>
                    <a:pt x="611432" y="1337876"/>
                    <a:pt x="577692" y="1219722"/>
                  </a:cubicBezTo>
                  <a:lnTo>
                    <a:pt x="560760" y="1219722"/>
                  </a:lnTo>
                  <a:lnTo>
                    <a:pt x="560760" y="3123194"/>
                  </a:lnTo>
                  <a:lnTo>
                    <a:pt x="-74" y="3123194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0769024-4C2E-444B-A66D-A38D7694A8CB}"/>
                </a:ext>
              </a:extLst>
            </p:cNvPr>
            <p:cNvSpPr/>
            <p:nvPr/>
          </p:nvSpPr>
          <p:spPr>
            <a:xfrm>
              <a:off x="5274069" y="2565187"/>
              <a:ext cx="1831696" cy="3123294"/>
            </a:xfrm>
            <a:custGeom>
              <a:avLst/>
              <a:gdLst>
                <a:gd name="connsiteX0" fmla="*/ -74 w 1831696"/>
                <a:gd name="connsiteY0" fmla="*/ -101 h 3123294"/>
                <a:gd name="connsiteX1" fmla="*/ 814491 w 1831696"/>
                <a:gd name="connsiteY1" fmla="*/ -101 h 3123294"/>
                <a:gd name="connsiteX2" fmla="*/ 1831623 w 1831696"/>
                <a:gd name="connsiteY2" fmla="*/ 1071998 h 3123294"/>
                <a:gd name="connsiteX3" fmla="*/ 806025 w 1831696"/>
                <a:gd name="connsiteY3" fmla="*/ 2169372 h 3123294"/>
                <a:gd name="connsiteX4" fmla="*/ 713146 w 1831696"/>
                <a:gd name="connsiteY4" fmla="*/ 2169372 h 3123294"/>
                <a:gd name="connsiteX5" fmla="*/ 713146 w 1831696"/>
                <a:gd name="connsiteY5" fmla="*/ 3123194 h 3123294"/>
                <a:gd name="connsiteX6" fmla="*/ -74 w 1831696"/>
                <a:gd name="connsiteY6" fmla="*/ 3123194 h 3123294"/>
                <a:gd name="connsiteX7" fmla="*/ 839766 w 1831696"/>
                <a:gd name="connsiteY7" fmla="*/ 1582650 h 3123294"/>
                <a:gd name="connsiteX8" fmla="*/ 1122575 w 1831696"/>
                <a:gd name="connsiteY8" fmla="*/ 1084636 h 3123294"/>
                <a:gd name="connsiteX9" fmla="*/ 835594 w 1831696"/>
                <a:gd name="connsiteY9" fmla="*/ 616191 h 3123294"/>
                <a:gd name="connsiteX10" fmla="*/ 712900 w 1831696"/>
                <a:gd name="connsiteY10" fmla="*/ 616191 h 3123294"/>
                <a:gd name="connsiteX11" fmla="*/ 712900 w 1831696"/>
                <a:gd name="connsiteY11" fmla="*/ 1582650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1696" h="3123294">
                  <a:moveTo>
                    <a:pt x="-74" y="-101"/>
                  </a:moveTo>
                  <a:lnTo>
                    <a:pt x="814491" y="-101"/>
                  </a:lnTo>
                  <a:cubicBezTo>
                    <a:pt x="1308333" y="-101"/>
                    <a:pt x="1831623" y="194124"/>
                    <a:pt x="1831623" y="1071998"/>
                  </a:cubicBezTo>
                  <a:cubicBezTo>
                    <a:pt x="1831623" y="2021648"/>
                    <a:pt x="1270299" y="2169372"/>
                    <a:pt x="806025" y="2169372"/>
                  </a:cubicBezTo>
                  <a:lnTo>
                    <a:pt x="713146" y="2169372"/>
                  </a:lnTo>
                  <a:lnTo>
                    <a:pt x="713146" y="3123194"/>
                  </a:lnTo>
                  <a:lnTo>
                    <a:pt x="-74" y="3123194"/>
                  </a:lnTo>
                  <a:close/>
                  <a:moveTo>
                    <a:pt x="839766" y="1582650"/>
                  </a:moveTo>
                  <a:cubicBezTo>
                    <a:pt x="1038162" y="1582650"/>
                    <a:pt x="1122575" y="1468667"/>
                    <a:pt x="1122575" y="1084636"/>
                  </a:cubicBezTo>
                  <a:cubicBezTo>
                    <a:pt x="1122575" y="717413"/>
                    <a:pt x="1038162" y="616191"/>
                    <a:pt x="835594" y="616191"/>
                  </a:cubicBezTo>
                  <a:lnTo>
                    <a:pt x="712900" y="616191"/>
                  </a:lnTo>
                  <a:lnTo>
                    <a:pt x="712900" y="1582650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C46132C8-AD5B-4FFB-87DD-1B660D775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9845" y="156992"/>
            <a:ext cx="1130884" cy="751109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DA20D6B-7196-4BD1-BB2F-100036436B10}"/>
              </a:ext>
            </a:extLst>
          </p:cNvPr>
          <p:cNvCxnSpPr>
            <a:cxnSpLocks/>
          </p:cNvCxnSpPr>
          <p:nvPr/>
        </p:nvCxnSpPr>
        <p:spPr>
          <a:xfrm>
            <a:off x="3281082" y="0"/>
            <a:ext cx="0" cy="10058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8E9A908B-486D-4224-8C4D-0D1F745740EB}"/>
              </a:ext>
            </a:extLst>
          </p:cNvPr>
          <p:cNvSpPr/>
          <p:nvPr/>
        </p:nvSpPr>
        <p:spPr>
          <a:xfrm>
            <a:off x="0" y="9493625"/>
            <a:ext cx="17881600" cy="564776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2" name="Graphic 71">
            <a:extLst>
              <a:ext uri="{FF2B5EF4-FFF2-40B4-BE49-F238E27FC236}">
                <a16:creationId xmlns:a16="http://schemas.microsoft.com/office/drawing/2014/main" id="{C38864EC-CE96-420C-98E1-B02DFC940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99753" y="9653977"/>
            <a:ext cx="3355989" cy="251985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5382C07-4F67-4BC4-9BF3-55633EE2A9E1}"/>
              </a:ext>
            </a:extLst>
          </p:cNvPr>
          <p:cNvCxnSpPr>
            <a:cxnSpLocks/>
          </p:cNvCxnSpPr>
          <p:nvPr/>
        </p:nvCxnSpPr>
        <p:spPr>
          <a:xfrm>
            <a:off x="0" y="9493625"/>
            <a:ext cx="17881600" cy="0"/>
          </a:xfrm>
          <a:prstGeom prst="straightConnector1">
            <a:avLst/>
          </a:prstGeom>
          <a:ln w="28575">
            <a:solidFill>
              <a:srgbClr val="ED4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BA9AA473-9753-4F28-ADA9-6B999D5A66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732" y="9637316"/>
            <a:ext cx="9239250" cy="342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E519980-BDEB-416B-BB30-7674AA842086}"/>
              </a:ext>
            </a:extLst>
          </p:cNvPr>
          <p:cNvSpPr txBox="1"/>
          <p:nvPr/>
        </p:nvSpPr>
        <p:spPr>
          <a:xfrm>
            <a:off x="624185" y="1475239"/>
            <a:ext cx="16680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BentonSans Comp Book" panose="02000506040000020004" pitchFamily="50" charset="0"/>
              </a:rPr>
              <a:t>How to give nasal spray Narcan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976D0A-A3BA-791A-FAC3-8E2CD263FF6F}"/>
              </a:ext>
            </a:extLst>
          </p:cNvPr>
          <p:cNvSpPr txBox="1"/>
          <p:nvPr/>
        </p:nvSpPr>
        <p:spPr>
          <a:xfrm>
            <a:off x="3471739" y="237188"/>
            <a:ext cx="14219072" cy="91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  <a:spcAft>
                <a:spcPts val="600"/>
              </a:spcAft>
            </a:pPr>
            <a:r>
              <a:rPr lang="en-US" sz="7200" dirty="0">
                <a:solidFill>
                  <a:srgbClr val="28AEE4"/>
                </a:solidFill>
                <a:latin typeface="BentonSans Comp Book" panose="02000506040000020004" pitchFamily="50" charset="0"/>
              </a:rPr>
              <a:t>NALOXONE </a:t>
            </a:r>
            <a:r>
              <a:rPr lang="en-US" sz="7200" dirty="0">
                <a:solidFill>
                  <a:schemeClr val="bg1"/>
                </a:solidFill>
                <a:latin typeface="BentonSans Comp Black" panose="02000506050000020004" pitchFamily="50" charset="0"/>
              </a:rPr>
              <a:t>INTERVENTION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56D30A-0322-6BFA-9843-60CB698BF9F5}"/>
              </a:ext>
            </a:extLst>
          </p:cNvPr>
          <p:cNvSpPr txBox="1"/>
          <p:nvPr/>
        </p:nvSpPr>
        <p:spPr>
          <a:xfrm>
            <a:off x="321482" y="2788257"/>
            <a:ext cx="82211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BentonSans Comp Book" panose="02000506040000020004" pitchFamily="50" charset="0"/>
              </a:rPr>
              <a:t>Step 1</a:t>
            </a:r>
          </a:p>
          <a:p>
            <a:pPr algn="ctr"/>
            <a:r>
              <a:rPr lang="en-US" sz="3600" dirty="0">
                <a:latin typeface="BentonSans Comp Book" panose="02000506040000020004" pitchFamily="50" charset="0"/>
              </a:rPr>
              <a:t>Remove NARCAN Nasal Spray from the box. Peel back the tab with the circle to open the NARCAN Nasal Spray.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2563EB-53E4-4589-3B84-AD3FACA41AA7}"/>
              </a:ext>
            </a:extLst>
          </p:cNvPr>
          <p:cNvSpPr txBox="1"/>
          <p:nvPr/>
        </p:nvSpPr>
        <p:spPr>
          <a:xfrm>
            <a:off x="9338982" y="2788257"/>
            <a:ext cx="82211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BentonSans Comp Book" panose="02000506040000020004" pitchFamily="50" charset="0"/>
              </a:rPr>
              <a:t>Step 2</a:t>
            </a:r>
          </a:p>
          <a:p>
            <a:pPr algn="ctr"/>
            <a:r>
              <a:rPr lang="en-US" sz="3600" dirty="0">
                <a:latin typeface="BentonSans Comp Book" panose="02000506040000020004" pitchFamily="50" charset="0"/>
              </a:rPr>
              <a:t>Hold the NARCAN nasal spray with your thumb on the bottom of the plunger and your first and middle fingers on either side of the nozzle.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1FA7C7-5E68-F36E-ABA8-E3E87ACCE2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203" y="5735001"/>
            <a:ext cx="5851739" cy="34103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EC7F9C-1270-7CC8-9500-62300BDA374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611" y="5842737"/>
            <a:ext cx="5851739" cy="334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887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CBE486-733C-4E2E-9E6B-F23BD7A04707}"/>
              </a:ext>
            </a:extLst>
          </p:cNvPr>
          <p:cNvSpPr/>
          <p:nvPr/>
        </p:nvSpPr>
        <p:spPr>
          <a:xfrm>
            <a:off x="0" y="1366"/>
            <a:ext cx="17881600" cy="1021217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358A99-912C-47EE-B238-56944DF78E3E}"/>
              </a:ext>
            </a:extLst>
          </p:cNvPr>
          <p:cNvSpPr/>
          <p:nvPr/>
        </p:nvSpPr>
        <p:spPr>
          <a:xfrm>
            <a:off x="0" y="0"/>
            <a:ext cx="3281082" cy="1022583"/>
          </a:xfrm>
          <a:prstGeom prst="rect">
            <a:avLst/>
          </a:prstGeom>
          <a:solidFill>
            <a:srgbClr val="28A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12D461-500B-4626-82B7-B149F605182C}"/>
              </a:ext>
            </a:extLst>
          </p:cNvPr>
          <p:cNvCxnSpPr>
            <a:cxnSpLocks/>
          </p:cNvCxnSpPr>
          <p:nvPr/>
        </p:nvCxnSpPr>
        <p:spPr>
          <a:xfrm>
            <a:off x="1731094" y="154494"/>
            <a:ext cx="0" cy="751109"/>
          </a:xfrm>
          <a:prstGeom prst="line">
            <a:avLst/>
          </a:prstGeom>
          <a:ln w="38100">
            <a:solidFill>
              <a:srgbClr val="2723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8EE5E48-0C9C-4CD6-AB23-3CEC0583F61D}"/>
              </a:ext>
            </a:extLst>
          </p:cNvPr>
          <p:cNvSpPr txBox="1"/>
          <p:nvPr/>
        </p:nvSpPr>
        <p:spPr>
          <a:xfrm>
            <a:off x="328504" y="2606789"/>
            <a:ext cx="27619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entonSans Comp Bold" panose="02000506050000020004" pitchFamily="50" charset="0"/>
              </a:rPr>
              <a:t>Abstinence, or non-use, from opiate drug abuse is the most effective overdose prevention option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5E3E13-0A98-45B4-A1B2-2843F09D12E1}"/>
              </a:ext>
            </a:extLst>
          </p:cNvPr>
          <p:cNvGrpSpPr/>
          <p:nvPr/>
        </p:nvGrpSpPr>
        <p:grpSpPr>
          <a:xfrm>
            <a:off x="150652" y="132360"/>
            <a:ext cx="1438623" cy="742482"/>
            <a:chOff x="1053401" y="2565187"/>
            <a:chExt cx="6052364" cy="3123662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EF91DD6-FC30-41E7-A72A-EE86FEFDDD0A}"/>
                </a:ext>
              </a:extLst>
            </p:cNvPr>
            <p:cNvSpPr/>
            <p:nvPr/>
          </p:nvSpPr>
          <p:spPr>
            <a:xfrm>
              <a:off x="1053401" y="2565187"/>
              <a:ext cx="1992179" cy="3123662"/>
            </a:xfrm>
            <a:custGeom>
              <a:avLst/>
              <a:gdLst>
                <a:gd name="connsiteX0" fmla="*/ -74 w 1992179"/>
                <a:gd name="connsiteY0" fmla="*/ -101 h 3123662"/>
                <a:gd name="connsiteX1" fmla="*/ 742838 w 1992179"/>
                <a:gd name="connsiteY1" fmla="*/ -101 h 3123662"/>
                <a:gd name="connsiteX2" fmla="*/ 1992106 w 1992179"/>
                <a:gd name="connsiteY2" fmla="*/ 1553081 h 3123662"/>
                <a:gd name="connsiteX3" fmla="*/ 742838 w 1992179"/>
                <a:gd name="connsiteY3" fmla="*/ 3123562 h 3123662"/>
                <a:gd name="connsiteX4" fmla="*/ -74 w 1992179"/>
                <a:gd name="connsiteY4" fmla="*/ 3123562 h 3123662"/>
                <a:gd name="connsiteX5" fmla="*/ 831423 w 1992179"/>
                <a:gd name="connsiteY5" fmla="*/ 2519663 h 3123662"/>
                <a:gd name="connsiteX6" fmla="*/ 1257661 w 1992179"/>
                <a:gd name="connsiteY6" fmla="*/ 1553081 h 3123662"/>
                <a:gd name="connsiteX7" fmla="*/ 827251 w 1992179"/>
                <a:gd name="connsiteY7" fmla="*/ 616191 h 3123662"/>
                <a:gd name="connsiteX8" fmla="*/ 725906 w 1992179"/>
                <a:gd name="connsiteY8" fmla="*/ 616191 h 3123662"/>
                <a:gd name="connsiteX9" fmla="*/ 725906 w 1992179"/>
                <a:gd name="connsiteY9" fmla="*/ 2519663 h 3123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2179" h="3123662">
                  <a:moveTo>
                    <a:pt x="-74" y="-101"/>
                  </a:moveTo>
                  <a:lnTo>
                    <a:pt x="742838" y="-101"/>
                  </a:lnTo>
                  <a:cubicBezTo>
                    <a:pt x="1468694" y="-101"/>
                    <a:pt x="1992106" y="232036"/>
                    <a:pt x="1992106" y="1553081"/>
                  </a:cubicBezTo>
                  <a:cubicBezTo>
                    <a:pt x="1992106" y="2886886"/>
                    <a:pt x="1456057" y="3123562"/>
                    <a:pt x="742838" y="3123562"/>
                  </a:cubicBezTo>
                  <a:lnTo>
                    <a:pt x="-74" y="3123562"/>
                  </a:lnTo>
                  <a:close/>
                  <a:moveTo>
                    <a:pt x="831423" y="2519663"/>
                  </a:moveTo>
                  <a:cubicBezTo>
                    <a:pt x="1181713" y="2519663"/>
                    <a:pt x="1257661" y="2312801"/>
                    <a:pt x="1257661" y="1553081"/>
                  </a:cubicBezTo>
                  <a:cubicBezTo>
                    <a:pt x="1257661" y="801826"/>
                    <a:pt x="1181713" y="616191"/>
                    <a:pt x="827251" y="616191"/>
                  </a:cubicBezTo>
                  <a:lnTo>
                    <a:pt x="725906" y="616191"/>
                  </a:lnTo>
                  <a:lnTo>
                    <a:pt x="725906" y="2519663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3F8DA67-9E59-41B2-9A70-C7A5C98B746A}"/>
                </a:ext>
              </a:extLst>
            </p:cNvPr>
            <p:cNvSpPr/>
            <p:nvPr/>
          </p:nvSpPr>
          <p:spPr>
            <a:xfrm>
              <a:off x="3193304" y="2565187"/>
              <a:ext cx="1920158" cy="3123294"/>
            </a:xfrm>
            <a:custGeom>
              <a:avLst/>
              <a:gdLst>
                <a:gd name="connsiteX0" fmla="*/ -74 w 1920158"/>
                <a:gd name="connsiteY0" fmla="*/ -101 h 3123294"/>
                <a:gd name="connsiteX1" fmla="*/ 746764 w 1920158"/>
                <a:gd name="connsiteY1" fmla="*/ -101 h 3123294"/>
                <a:gd name="connsiteX2" fmla="*/ 1143433 w 1920158"/>
                <a:gd name="connsiteY2" fmla="*/ 1080464 h 3123294"/>
                <a:gd name="connsiteX3" fmla="*/ 1341829 w 1920158"/>
                <a:gd name="connsiteY3" fmla="*/ 1700804 h 3123294"/>
                <a:gd name="connsiteX4" fmla="*/ 1358761 w 1920158"/>
                <a:gd name="connsiteY4" fmla="*/ 1700804 h 3123294"/>
                <a:gd name="connsiteX5" fmla="*/ 1358761 w 1920158"/>
                <a:gd name="connsiteY5" fmla="*/ -101 h 3123294"/>
                <a:gd name="connsiteX6" fmla="*/ 1920085 w 1920158"/>
                <a:gd name="connsiteY6" fmla="*/ -101 h 3123294"/>
                <a:gd name="connsiteX7" fmla="*/ 1920085 w 1920158"/>
                <a:gd name="connsiteY7" fmla="*/ 3123194 h 3123294"/>
                <a:gd name="connsiteX8" fmla="*/ 1304039 w 1920158"/>
                <a:gd name="connsiteY8" fmla="*/ 3123194 h 3123294"/>
                <a:gd name="connsiteX9" fmla="*/ 788725 w 1920158"/>
                <a:gd name="connsiteY9" fmla="*/ 1840062 h 3123294"/>
                <a:gd name="connsiteX10" fmla="*/ 577692 w 1920158"/>
                <a:gd name="connsiteY10" fmla="*/ 1219722 h 3123294"/>
                <a:gd name="connsiteX11" fmla="*/ 560760 w 1920158"/>
                <a:gd name="connsiteY11" fmla="*/ 1219722 h 3123294"/>
                <a:gd name="connsiteX12" fmla="*/ 560760 w 1920158"/>
                <a:gd name="connsiteY12" fmla="*/ 3123194 h 3123294"/>
                <a:gd name="connsiteX13" fmla="*/ -74 w 1920158"/>
                <a:gd name="connsiteY13" fmla="*/ 3123194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0158" h="3123294">
                  <a:moveTo>
                    <a:pt x="-74" y="-101"/>
                  </a:moveTo>
                  <a:lnTo>
                    <a:pt x="746764" y="-101"/>
                  </a:lnTo>
                  <a:lnTo>
                    <a:pt x="1143433" y="1080464"/>
                  </a:lnTo>
                  <a:cubicBezTo>
                    <a:pt x="1227846" y="1329410"/>
                    <a:pt x="1290665" y="1510874"/>
                    <a:pt x="1341829" y="1700804"/>
                  </a:cubicBezTo>
                  <a:lnTo>
                    <a:pt x="1358761" y="1700804"/>
                  </a:lnTo>
                  <a:lnTo>
                    <a:pt x="1358761" y="-101"/>
                  </a:lnTo>
                  <a:lnTo>
                    <a:pt x="1920085" y="-101"/>
                  </a:lnTo>
                  <a:lnTo>
                    <a:pt x="1920085" y="3123194"/>
                  </a:lnTo>
                  <a:lnTo>
                    <a:pt x="1304039" y="3123194"/>
                  </a:lnTo>
                  <a:lnTo>
                    <a:pt x="788725" y="1840062"/>
                  </a:lnTo>
                  <a:cubicBezTo>
                    <a:pt x="700017" y="1603753"/>
                    <a:pt x="611432" y="1337876"/>
                    <a:pt x="577692" y="1219722"/>
                  </a:cubicBezTo>
                  <a:lnTo>
                    <a:pt x="560760" y="1219722"/>
                  </a:lnTo>
                  <a:lnTo>
                    <a:pt x="560760" y="3123194"/>
                  </a:lnTo>
                  <a:lnTo>
                    <a:pt x="-74" y="3123194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0769024-4C2E-444B-A66D-A38D7694A8CB}"/>
                </a:ext>
              </a:extLst>
            </p:cNvPr>
            <p:cNvSpPr/>
            <p:nvPr/>
          </p:nvSpPr>
          <p:spPr>
            <a:xfrm>
              <a:off x="5274069" y="2565187"/>
              <a:ext cx="1831696" cy="3123294"/>
            </a:xfrm>
            <a:custGeom>
              <a:avLst/>
              <a:gdLst>
                <a:gd name="connsiteX0" fmla="*/ -74 w 1831696"/>
                <a:gd name="connsiteY0" fmla="*/ -101 h 3123294"/>
                <a:gd name="connsiteX1" fmla="*/ 814491 w 1831696"/>
                <a:gd name="connsiteY1" fmla="*/ -101 h 3123294"/>
                <a:gd name="connsiteX2" fmla="*/ 1831623 w 1831696"/>
                <a:gd name="connsiteY2" fmla="*/ 1071998 h 3123294"/>
                <a:gd name="connsiteX3" fmla="*/ 806025 w 1831696"/>
                <a:gd name="connsiteY3" fmla="*/ 2169372 h 3123294"/>
                <a:gd name="connsiteX4" fmla="*/ 713146 w 1831696"/>
                <a:gd name="connsiteY4" fmla="*/ 2169372 h 3123294"/>
                <a:gd name="connsiteX5" fmla="*/ 713146 w 1831696"/>
                <a:gd name="connsiteY5" fmla="*/ 3123194 h 3123294"/>
                <a:gd name="connsiteX6" fmla="*/ -74 w 1831696"/>
                <a:gd name="connsiteY6" fmla="*/ 3123194 h 3123294"/>
                <a:gd name="connsiteX7" fmla="*/ 839766 w 1831696"/>
                <a:gd name="connsiteY7" fmla="*/ 1582650 h 3123294"/>
                <a:gd name="connsiteX8" fmla="*/ 1122575 w 1831696"/>
                <a:gd name="connsiteY8" fmla="*/ 1084636 h 3123294"/>
                <a:gd name="connsiteX9" fmla="*/ 835594 w 1831696"/>
                <a:gd name="connsiteY9" fmla="*/ 616191 h 3123294"/>
                <a:gd name="connsiteX10" fmla="*/ 712900 w 1831696"/>
                <a:gd name="connsiteY10" fmla="*/ 616191 h 3123294"/>
                <a:gd name="connsiteX11" fmla="*/ 712900 w 1831696"/>
                <a:gd name="connsiteY11" fmla="*/ 1582650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1696" h="3123294">
                  <a:moveTo>
                    <a:pt x="-74" y="-101"/>
                  </a:moveTo>
                  <a:lnTo>
                    <a:pt x="814491" y="-101"/>
                  </a:lnTo>
                  <a:cubicBezTo>
                    <a:pt x="1308333" y="-101"/>
                    <a:pt x="1831623" y="194124"/>
                    <a:pt x="1831623" y="1071998"/>
                  </a:cubicBezTo>
                  <a:cubicBezTo>
                    <a:pt x="1831623" y="2021648"/>
                    <a:pt x="1270299" y="2169372"/>
                    <a:pt x="806025" y="2169372"/>
                  </a:cubicBezTo>
                  <a:lnTo>
                    <a:pt x="713146" y="2169372"/>
                  </a:lnTo>
                  <a:lnTo>
                    <a:pt x="713146" y="3123194"/>
                  </a:lnTo>
                  <a:lnTo>
                    <a:pt x="-74" y="3123194"/>
                  </a:lnTo>
                  <a:close/>
                  <a:moveTo>
                    <a:pt x="839766" y="1582650"/>
                  </a:moveTo>
                  <a:cubicBezTo>
                    <a:pt x="1038162" y="1582650"/>
                    <a:pt x="1122575" y="1468667"/>
                    <a:pt x="1122575" y="1084636"/>
                  </a:cubicBezTo>
                  <a:cubicBezTo>
                    <a:pt x="1122575" y="717413"/>
                    <a:pt x="1038162" y="616191"/>
                    <a:pt x="835594" y="616191"/>
                  </a:cubicBezTo>
                  <a:lnTo>
                    <a:pt x="712900" y="616191"/>
                  </a:lnTo>
                  <a:lnTo>
                    <a:pt x="712900" y="1582650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C46132C8-AD5B-4FFB-87DD-1B660D775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9845" y="156992"/>
            <a:ext cx="1130884" cy="751109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DA20D6B-7196-4BD1-BB2F-100036436B10}"/>
              </a:ext>
            </a:extLst>
          </p:cNvPr>
          <p:cNvCxnSpPr>
            <a:cxnSpLocks/>
          </p:cNvCxnSpPr>
          <p:nvPr/>
        </p:nvCxnSpPr>
        <p:spPr>
          <a:xfrm>
            <a:off x="3281082" y="0"/>
            <a:ext cx="0" cy="10058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8E9A908B-486D-4224-8C4D-0D1F745740EB}"/>
              </a:ext>
            </a:extLst>
          </p:cNvPr>
          <p:cNvSpPr/>
          <p:nvPr/>
        </p:nvSpPr>
        <p:spPr>
          <a:xfrm>
            <a:off x="0" y="9493625"/>
            <a:ext cx="17881600" cy="564776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2" name="Graphic 71">
            <a:extLst>
              <a:ext uri="{FF2B5EF4-FFF2-40B4-BE49-F238E27FC236}">
                <a16:creationId xmlns:a16="http://schemas.microsoft.com/office/drawing/2014/main" id="{C38864EC-CE96-420C-98E1-B02DFC940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99753" y="9653977"/>
            <a:ext cx="3355989" cy="251985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5382C07-4F67-4BC4-9BF3-55633EE2A9E1}"/>
              </a:ext>
            </a:extLst>
          </p:cNvPr>
          <p:cNvCxnSpPr>
            <a:cxnSpLocks/>
          </p:cNvCxnSpPr>
          <p:nvPr/>
        </p:nvCxnSpPr>
        <p:spPr>
          <a:xfrm>
            <a:off x="0" y="9493625"/>
            <a:ext cx="17881600" cy="0"/>
          </a:xfrm>
          <a:prstGeom prst="straightConnector1">
            <a:avLst/>
          </a:prstGeom>
          <a:ln w="28575">
            <a:solidFill>
              <a:srgbClr val="ED4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BA9AA473-9753-4F28-ADA9-6B999D5A66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732" y="9637316"/>
            <a:ext cx="9239250" cy="342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E519980-BDEB-416B-BB30-7674AA842086}"/>
              </a:ext>
            </a:extLst>
          </p:cNvPr>
          <p:cNvSpPr txBox="1"/>
          <p:nvPr/>
        </p:nvSpPr>
        <p:spPr>
          <a:xfrm>
            <a:off x="624185" y="1475239"/>
            <a:ext cx="16680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BentonSans Comp Book" panose="02000506040000020004" pitchFamily="50" charset="0"/>
              </a:rPr>
              <a:t>How to give nasal spray Narcan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976D0A-A3BA-791A-FAC3-8E2CD263FF6F}"/>
              </a:ext>
            </a:extLst>
          </p:cNvPr>
          <p:cNvSpPr txBox="1"/>
          <p:nvPr/>
        </p:nvSpPr>
        <p:spPr>
          <a:xfrm>
            <a:off x="3471739" y="237188"/>
            <a:ext cx="14219072" cy="91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  <a:spcAft>
                <a:spcPts val="600"/>
              </a:spcAft>
            </a:pPr>
            <a:r>
              <a:rPr lang="en-US" sz="7200" dirty="0">
                <a:solidFill>
                  <a:srgbClr val="28AEE4"/>
                </a:solidFill>
                <a:latin typeface="BentonSans Comp Book" panose="02000506040000020004" pitchFamily="50" charset="0"/>
              </a:rPr>
              <a:t>NALOXONE </a:t>
            </a:r>
            <a:r>
              <a:rPr lang="en-US" sz="7200" dirty="0">
                <a:solidFill>
                  <a:schemeClr val="bg1"/>
                </a:solidFill>
                <a:latin typeface="BentonSans Comp Black" panose="02000506050000020004" pitchFamily="50" charset="0"/>
              </a:rPr>
              <a:t>INTERVENTION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56D30A-0322-6BFA-9843-60CB698BF9F5}"/>
              </a:ext>
            </a:extLst>
          </p:cNvPr>
          <p:cNvSpPr txBox="1"/>
          <p:nvPr/>
        </p:nvSpPr>
        <p:spPr>
          <a:xfrm>
            <a:off x="321482" y="2446438"/>
            <a:ext cx="822113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BentonSans Comp Book" panose="02000506040000020004" pitchFamily="50" charset="0"/>
              </a:rPr>
              <a:t>Step 3</a:t>
            </a:r>
          </a:p>
          <a:p>
            <a:pPr algn="ctr"/>
            <a:r>
              <a:rPr lang="en-US" sz="3200" dirty="0">
                <a:latin typeface="BentonSans Comp Book" panose="02000506040000020004" pitchFamily="50" charset="0"/>
              </a:rPr>
              <a:t>Tilt the person’s head back and provide support under the neck with your hand. </a:t>
            </a:r>
            <a:r>
              <a:rPr lang="en-US" sz="3200" b="1" dirty="0">
                <a:latin typeface="BentonSans Comp Book" panose="02000506040000020004" pitchFamily="50" charset="0"/>
              </a:rPr>
              <a:t>Gently insert the tip of the nozzle into one nostril</a:t>
            </a:r>
            <a:r>
              <a:rPr lang="en-US" sz="3200" dirty="0">
                <a:latin typeface="BentonSans Comp Book" panose="02000506040000020004" pitchFamily="50" charset="0"/>
              </a:rPr>
              <a:t>, until your fingers on either side of the nozzle are against the bottom of the person’s nose.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2563EB-53E4-4589-3B84-AD3FACA41AA7}"/>
              </a:ext>
            </a:extLst>
          </p:cNvPr>
          <p:cNvSpPr txBox="1"/>
          <p:nvPr/>
        </p:nvSpPr>
        <p:spPr>
          <a:xfrm>
            <a:off x="9329912" y="2606789"/>
            <a:ext cx="82211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BentonSans Comp Book" panose="02000506040000020004" pitchFamily="50" charset="0"/>
              </a:rPr>
              <a:t>Step 4</a:t>
            </a:r>
          </a:p>
          <a:p>
            <a:pPr algn="ctr"/>
            <a:r>
              <a:rPr lang="en-US" sz="3600" b="1" dirty="0">
                <a:latin typeface="BentonSans Comp Book" panose="02000506040000020004" pitchFamily="50" charset="0"/>
              </a:rPr>
              <a:t>Press the plunger firmly</a:t>
            </a:r>
            <a:r>
              <a:rPr lang="en-US" sz="3600" dirty="0">
                <a:latin typeface="BentonSans Comp Book" panose="02000506040000020004" pitchFamily="50" charset="0"/>
              </a:rPr>
              <a:t> to give the dose of NARCAN Nasal Spray.  Remove the NARCAN Nasal Spray from the nostril after giving the dose.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1FA7C7-5E68-F36E-ABA8-E3E87ACCE2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9190" y="5735001"/>
            <a:ext cx="5779764" cy="34103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EC7F9C-1270-7CC8-9500-62300BDA37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7706" y="5842737"/>
            <a:ext cx="5745548" cy="334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53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CBE486-733C-4E2E-9E6B-F23BD7A04707}"/>
              </a:ext>
            </a:extLst>
          </p:cNvPr>
          <p:cNvSpPr/>
          <p:nvPr/>
        </p:nvSpPr>
        <p:spPr>
          <a:xfrm>
            <a:off x="0" y="1366"/>
            <a:ext cx="17881600" cy="1021217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358A99-912C-47EE-B238-56944DF78E3E}"/>
              </a:ext>
            </a:extLst>
          </p:cNvPr>
          <p:cNvSpPr/>
          <p:nvPr/>
        </p:nvSpPr>
        <p:spPr>
          <a:xfrm>
            <a:off x="0" y="0"/>
            <a:ext cx="3281082" cy="1022583"/>
          </a:xfrm>
          <a:prstGeom prst="rect">
            <a:avLst/>
          </a:prstGeom>
          <a:solidFill>
            <a:srgbClr val="28A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12D461-500B-4626-82B7-B149F605182C}"/>
              </a:ext>
            </a:extLst>
          </p:cNvPr>
          <p:cNvCxnSpPr>
            <a:cxnSpLocks/>
          </p:cNvCxnSpPr>
          <p:nvPr/>
        </p:nvCxnSpPr>
        <p:spPr>
          <a:xfrm>
            <a:off x="1731094" y="154494"/>
            <a:ext cx="0" cy="751109"/>
          </a:xfrm>
          <a:prstGeom prst="line">
            <a:avLst/>
          </a:prstGeom>
          <a:ln w="38100">
            <a:solidFill>
              <a:srgbClr val="2723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8EE5E48-0C9C-4CD6-AB23-3CEC0583F61D}"/>
              </a:ext>
            </a:extLst>
          </p:cNvPr>
          <p:cNvSpPr txBox="1"/>
          <p:nvPr/>
        </p:nvSpPr>
        <p:spPr>
          <a:xfrm>
            <a:off x="328504" y="2606789"/>
            <a:ext cx="27619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entonSans Comp Bold" panose="02000506050000020004" pitchFamily="50" charset="0"/>
              </a:rPr>
              <a:t>Abstinence, or non-use, from opiate drug abuse is the most effective overdose prevention option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5E3E13-0A98-45B4-A1B2-2843F09D12E1}"/>
              </a:ext>
            </a:extLst>
          </p:cNvPr>
          <p:cNvGrpSpPr/>
          <p:nvPr/>
        </p:nvGrpSpPr>
        <p:grpSpPr>
          <a:xfrm>
            <a:off x="150652" y="132360"/>
            <a:ext cx="1438623" cy="742482"/>
            <a:chOff x="1053401" y="2565187"/>
            <a:chExt cx="6052364" cy="3123662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EF91DD6-FC30-41E7-A72A-EE86FEFDDD0A}"/>
                </a:ext>
              </a:extLst>
            </p:cNvPr>
            <p:cNvSpPr/>
            <p:nvPr/>
          </p:nvSpPr>
          <p:spPr>
            <a:xfrm>
              <a:off x="1053401" y="2565187"/>
              <a:ext cx="1992179" cy="3123662"/>
            </a:xfrm>
            <a:custGeom>
              <a:avLst/>
              <a:gdLst>
                <a:gd name="connsiteX0" fmla="*/ -74 w 1992179"/>
                <a:gd name="connsiteY0" fmla="*/ -101 h 3123662"/>
                <a:gd name="connsiteX1" fmla="*/ 742838 w 1992179"/>
                <a:gd name="connsiteY1" fmla="*/ -101 h 3123662"/>
                <a:gd name="connsiteX2" fmla="*/ 1992106 w 1992179"/>
                <a:gd name="connsiteY2" fmla="*/ 1553081 h 3123662"/>
                <a:gd name="connsiteX3" fmla="*/ 742838 w 1992179"/>
                <a:gd name="connsiteY3" fmla="*/ 3123562 h 3123662"/>
                <a:gd name="connsiteX4" fmla="*/ -74 w 1992179"/>
                <a:gd name="connsiteY4" fmla="*/ 3123562 h 3123662"/>
                <a:gd name="connsiteX5" fmla="*/ 831423 w 1992179"/>
                <a:gd name="connsiteY5" fmla="*/ 2519663 h 3123662"/>
                <a:gd name="connsiteX6" fmla="*/ 1257661 w 1992179"/>
                <a:gd name="connsiteY6" fmla="*/ 1553081 h 3123662"/>
                <a:gd name="connsiteX7" fmla="*/ 827251 w 1992179"/>
                <a:gd name="connsiteY7" fmla="*/ 616191 h 3123662"/>
                <a:gd name="connsiteX8" fmla="*/ 725906 w 1992179"/>
                <a:gd name="connsiteY8" fmla="*/ 616191 h 3123662"/>
                <a:gd name="connsiteX9" fmla="*/ 725906 w 1992179"/>
                <a:gd name="connsiteY9" fmla="*/ 2519663 h 3123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2179" h="3123662">
                  <a:moveTo>
                    <a:pt x="-74" y="-101"/>
                  </a:moveTo>
                  <a:lnTo>
                    <a:pt x="742838" y="-101"/>
                  </a:lnTo>
                  <a:cubicBezTo>
                    <a:pt x="1468694" y="-101"/>
                    <a:pt x="1992106" y="232036"/>
                    <a:pt x="1992106" y="1553081"/>
                  </a:cubicBezTo>
                  <a:cubicBezTo>
                    <a:pt x="1992106" y="2886886"/>
                    <a:pt x="1456057" y="3123562"/>
                    <a:pt x="742838" y="3123562"/>
                  </a:cubicBezTo>
                  <a:lnTo>
                    <a:pt x="-74" y="3123562"/>
                  </a:lnTo>
                  <a:close/>
                  <a:moveTo>
                    <a:pt x="831423" y="2519663"/>
                  </a:moveTo>
                  <a:cubicBezTo>
                    <a:pt x="1181713" y="2519663"/>
                    <a:pt x="1257661" y="2312801"/>
                    <a:pt x="1257661" y="1553081"/>
                  </a:cubicBezTo>
                  <a:cubicBezTo>
                    <a:pt x="1257661" y="801826"/>
                    <a:pt x="1181713" y="616191"/>
                    <a:pt x="827251" y="616191"/>
                  </a:cubicBezTo>
                  <a:lnTo>
                    <a:pt x="725906" y="616191"/>
                  </a:lnTo>
                  <a:lnTo>
                    <a:pt x="725906" y="2519663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3F8DA67-9E59-41B2-9A70-C7A5C98B746A}"/>
                </a:ext>
              </a:extLst>
            </p:cNvPr>
            <p:cNvSpPr/>
            <p:nvPr/>
          </p:nvSpPr>
          <p:spPr>
            <a:xfrm>
              <a:off x="3193304" y="2565187"/>
              <a:ext cx="1920158" cy="3123294"/>
            </a:xfrm>
            <a:custGeom>
              <a:avLst/>
              <a:gdLst>
                <a:gd name="connsiteX0" fmla="*/ -74 w 1920158"/>
                <a:gd name="connsiteY0" fmla="*/ -101 h 3123294"/>
                <a:gd name="connsiteX1" fmla="*/ 746764 w 1920158"/>
                <a:gd name="connsiteY1" fmla="*/ -101 h 3123294"/>
                <a:gd name="connsiteX2" fmla="*/ 1143433 w 1920158"/>
                <a:gd name="connsiteY2" fmla="*/ 1080464 h 3123294"/>
                <a:gd name="connsiteX3" fmla="*/ 1341829 w 1920158"/>
                <a:gd name="connsiteY3" fmla="*/ 1700804 h 3123294"/>
                <a:gd name="connsiteX4" fmla="*/ 1358761 w 1920158"/>
                <a:gd name="connsiteY4" fmla="*/ 1700804 h 3123294"/>
                <a:gd name="connsiteX5" fmla="*/ 1358761 w 1920158"/>
                <a:gd name="connsiteY5" fmla="*/ -101 h 3123294"/>
                <a:gd name="connsiteX6" fmla="*/ 1920085 w 1920158"/>
                <a:gd name="connsiteY6" fmla="*/ -101 h 3123294"/>
                <a:gd name="connsiteX7" fmla="*/ 1920085 w 1920158"/>
                <a:gd name="connsiteY7" fmla="*/ 3123194 h 3123294"/>
                <a:gd name="connsiteX8" fmla="*/ 1304039 w 1920158"/>
                <a:gd name="connsiteY8" fmla="*/ 3123194 h 3123294"/>
                <a:gd name="connsiteX9" fmla="*/ 788725 w 1920158"/>
                <a:gd name="connsiteY9" fmla="*/ 1840062 h 3123294"/>
                <a:gd name="connsiteX10" fmla="*/ 577692 w 1920158"/>
                <a:gd name="connsiteY10" fmla="*/ 1219722 h 3123294"/>
                <a:gd name="connsiteX11" fmla="*/ 560760 w 1920158"/>
                <a:gd name="connsiteY11" fmla="*/ 1219722 h 3123294"/>
                <a:gd name="connsiteX12" fmla="*/ 560760 w 1920158"/>
                <a:gd name="connsiteY12" fmla="*/ 3123194 h 3123294"/>
                <a:gd name="connsiteX13" fmla="*/ -74 w 1920158"/>
                <a:gd name="connsiteY13" fmla="*/ 3123194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0158" h="3123294">
                  <a:moveTo>
                    <a:pt x="-74" y="-101"/>
                  </a:moveTo>
                  <a:lnTo>
                    <a:pt x="746764" y="-101"/>
                  </a:lnTo>
                  <a:lnTo>
                    <a:pt x="1143433" y="1080464"/>
                  </a:lnTo>
                  <a:cubicBezTo>
                    <a:pt x="1227846" y="1329410"/>
                    <a:pt x="1290665" y="1510874"/>
                    <a:pt x="1341829" y="1700804"/>
                  </a:cubicBezTo>
                  <a:lnTo>
                    <a:pt x="1358761" y="1700804"/>
                  </a:lnTo>
                  <a:lnTo>
                    <a:pt x="1358761" y="-101"/>
                  </a:lnTo>
                  <a:lnTo>
                    <a:pt x="1920085" y="-101"/>
                  </a:lnTo>
                  <a:lnTo>
                    <a:pt x="1920085" y="3123194"/>
                  </a:lnTo>
                  <a:lnTo>
                    <a:pt x="1304039" y="3123194"/>
                  </a:lnTo>
                  <a:lnTo>
                    <a:pt x="788725" y="1840062"/>
                  </a:lnTo>
                  <a:cubicBezTo>
                    <a:pt x="700017" y="1603753"/>
                    <a:pt x="611432" y="1337876"/>
                    <a:pt x="577692" y="1219722"/>
                  </a:cubicBezTo>
                  <a:lnTo>
                    <a:pt x="560760" y="1219722"/>
                  </a:lnTo>
                  <a:lnTo>
                    <a:pt x="560760" y="3123194"/>
                  </a:lnTo>
                  <a:lnTo>
                    <a:pt x="-74" y="3123194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0769024-4C2E-444B-A66D-A38D7694A8CB}"/>
                </a:ext>
              </a:extLst>
            </p:cNvPr>
            <p:cNvSpPr/>
            <p:nvPr/>
          </p:nvSpPr>
          <p:spPr>
            <a:xfrm>
              <a:off x="5274069" y="2565187"/>
              <a:ext cx="1831696" cy="3123294"/>
            </a:xfrm>
            <a:custGeom>
              <a:avLst/>
              <a:gdLst>
                <a:gd name="connsiteX0" fmla="*/ -74 w 1831696"/>
                <a:gd name="connsiteY0" fmla="*/ -101 h 3123294"/>
                <a:gd name="connsiteX1" fmla="*/ 814491 w 1831696"/>
                <a:gd name="connsiteY1" fmla="*/ -101 h 3123294"/>
                <a:gd name="connsiteX2" fmla="*/ 1831623 w 1831696"/>
                <a:gd name="connsiteY2" fmla="*/ 1071998 h 3123294"/>
                <a:gd name="connsiteX3" fmla="*/ 806025 w 1831696"/>
                <a:gd name="connsiteY3" fmla="*/ 2169372 h 3123294"/>
                <a:gd name="connsiteX4" fmla="*/ 713146 w 1831696"/>
                <a:gd name="connsiteY4" fmla="*/ 2169372 h 3123294"/>
                <a:gd name="connsiteX5" fmla="*/ 713146 w 1831696"/>
                <a:gd name="connsiteY5" fmla="*/ 3123194 h 3123294"/>
                <a:gd name="connsiteX6" fmla="*/ -74 w 1831696"/>
                <a:gd name="connsiteY6" fmla="*/ 3123194 h 3123294"/>
                <a:gd name="connsiteX7" fmla="*/ 839766 w 1831696"/>
                <a:gd name="connsiteY7" fmla="*/ 1582650 h 3123294"/>
                <a:gd name="connsiteX8" fmla="*/ 1122575 w 1831696"/>
                <a:gd name="connsiteY8" fmla="*/ 1084636 h 3123294"/>
                <a:gd name="connsiteX9" fmla="*/ 835594 w 1831696"/>
                <a:gd name="connsiteY9" fmla="*/ 616191 h 3123294"/>
                <a:gd name="connsiteX10" fmla="*/ 712900 w 1831696"/>
                <a:gd name="connsiteY10" fmla="*/ 616191 h 3123294"/>
                <a:gd name="connsiteX11" fmla="*/ 712900 w 1831696"/>
                <a:gd name="connsiteY11" fmla="*/ 1582650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1696" h="3123294">
                  <a:moveTo>
                    <a:pt x="-74" y="-101"/>
                  </a:moveTo>
                  <a:lnTo>
                    <a:pt x="814491" y="-101"/>
                  </a:lnTo>
                  <a:cubicBezTo>
                    <a:pt x="1308333" y="-101"/>
                    <a:pt x="1831623" y="194124"/>
                    <a:pt x="1831623" y="1071998"/>
                  </a:cubicBezTo>
                  <a:cubicBezTo>
                    <a:pt x="1831623" y="2021648"/>
                    <a:pt x="1270299" y="2169372"/>
                    <a:pt x="806025" y="2169372"/>
                  </a:cubicBezTo>
                  <a:lnTo>
                    <a:pt x="713146" y="2169372"/>
                  </a:lnTo>
                  <a:lnTo>
                    <a:pt x="713146" y="3123194"/>
                  </a:lnTo>
                  <a:lnTo>
                    <a:pt x="-74" y="3123194"/>
                  </a:lnTo>
                  <a:close/>
                  <a:moveTo>
                    <a:pt x="839766" y="1582650"/>
                  </a:moveTo>
                  <a:cubicBezTo>
                    <a:pt x="1038162" y="1582650"/>
                    <a:pt x="1122575" y="1468667"/>
                    <a:pt x="1122575" y="1084636"/>
                  </a:cubicBezTo>
                  <a:cubicBezTo>
                    <a:pt x="1122575" y="717413"/>
                    <a:pt x="1038162" y="616191"/>
                    <a:pt x="835594" y="616191"/>
                  </a:cubicBezTo>
                  <a:lnTo>
                    <a:pt x="712900" y="616191"/>
                  </a:lnTo>
                  <a:lnTo>
                    <a:pt x="712900" y="1582650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C46132C8-AD5B-4FFB-87DD-1B660D775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9845" y="156992"/>
            <a:ext cx="1130884" cy="751109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DA20D6B-7196-4BD1-BB2F-100036436B10}"/>
              </a:ext>
            </a:extLst>
          </p:cNvPr>
          <p:cNvCxnSpPr>
            <a:cxnSpLocks/>
          </p:cNvCxnSpPr>
          <p:nvPr/>
        </p:nvCxnSpPr>
        <p:spPr>
          <a:xfrm>
            <a:off x="3281082" y="0"/>
            <a:ext cx="0" cy="10058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8E9A908B-486D-4224-8C4D-0D1F745740EB}"/>
              </a:ext>
            </a:extLst>
          </p:cNvPr>
          <p:cNvSpPr/>
          <p:nvPr/>
        </p:nvSpPr>
        <p:spPr>
          <a:xfrm>
            <a:off x="0" y="9493625"/>
            <a:ext cx="17881600" cy="564776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2" name="Graphic 71">
            <a:extLst>
              <a:ext uri="{FF2B5EF4-FFF2-40B4-BE49-F238E27FC236}">
                <a16:creationId xmlns:a16="http://schemas.microsoft.com/office/drawing/2014/main" id="{C38864EC-CE96-420C-98E1-B02DFC940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99753" y="9653977"/>
            <a:ext cx="3355989" cy="251985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5382C07-4F67-4BC4-9BF3-55633EE2A9E1}"/>
              </a:ext>
            </a:extLst>
          </p:cNvPr>
          <p:cNvCxnSpPr>
            <a:cxnSpLocks/>
          </p:cNvCxnSpPr>
          <p:nvPr/>
        </p:nvCxnSpPr>
        <p:spPr>
          <a:xfrm>
            <a:off x="0" y="9493625"/>
            <a:ext cx="17881600" cy="0"/>
          </a:xfrm>
          <a:prstGeom prst="straightConnector1">
            <a:avLst/>
          </a:prstGeom>
          <a:ln w="28575">
            <a:solidFill>
              <a:srgbClr val="ED4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BA9AA473-9753-4F28-ADA9-6B999D5A66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732" y="9637316"/>
            <a:ext cx="9239250" cy="342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E519980-BDEB-416B-BB30-7674AA842086}"/>
              </a:ext>
            </a:extLst>
          </p:cNvPr>
          <p:cNvSpPr txBox="1"/>
          <p:nvPr/>
        </p:nvSpPr>
        <p:spPr>
          <a:xfrm>
            <a:off x="624185" y="1475239"/>
            <a:ext cx="16680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BentonSans Comp Book" panose="02000506040000020004" pitchFamily="50" charset="0"/>
              </a:rPr>
              <a:t>How to give nasal spray Narcan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976D0A-A3BA-791A-FAC3-8E2CD263FF6F}"/>
              </a:ext>
            </a:extLst>
          </p:cNvPr>
          <p:cNvSpPr txBox="1"/>
          <p:nvPr/>
        </p:nvSpPr>
        <p:spPr>
          <a:xfrm>
            <a:off x="3471739" y="237188"/>
            <a:ext cx="14219072" cy="91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  <a:spcAft>
                <a:spcPts val="600"/>
              </a:spcAft>
            </a:pPr>
            <a:r>
              <a:rPr lang="en-US" sz="7200" dirty="0">
                <a:solidFill>
                  <a:srgbClr val="28AEE4"/>
                </a:solidFill>
                <a:latin typeface="BentonSans Comp Book" panose="02000506040000020004" pitchFamily="50" charset="0"/>
              </a:rPr>
              <a:t>NALOXONE </a:t>
            </a:r>
            <a:r>
              <a:rPr lang="en-US" sz="7200" dirty="0">
                <a:solidFill>
                  <a:schemeClr val="bg1"/>
                </a:solidFill>
                <a:latin typeface="BentonSans Comp Black" panose="02000506050000020004" pitchFamily="50" charset="0"/>
              </a:rPr>
              <a:t>INTERVENTION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56D30A-0322-6BFA-9843-60CB698BF9F5}"/>
              </a:ext>
            </a:extLst>
          </p:cNvPr>
          <p:cNvSpPr txBox="1"/>
          <p:nvPr/>
        </p:nvSpPr>
        <p:spPr>
          <a:xfrm>
            <a:off x="387418" y="3646093"/>
            <a:ext cx="82211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BentonSans Comp Book" panose="02000506040000020004" pitchFamily="50" charset="0"/>
              </a:rPr>
              <a:t>Recovery Position:</a:t>
            </a:r>
          </a:p>
          <a:p>
            <a:r>
              <a:rPr lang="en-US" sz="4400" dirty="0">
                <a:latin typeface="BentonSans Comp Book" panose="02000506040000020004" pitchFamily="50" charset="0"/>
              </a:rPr>
              <a:t>After Naloxone administration, place a recovering individual in the position shown here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B506A42-DB9F-0C9E-27EB-51A7387AB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100492" y="3272792"/>
            <a:ext cx="8393690" cy="4479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24970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CBE486-733C-4E2E-9E6B-F23BD7A04707}"/>
              </a:ext>
            </a:extLst>
          </p:cNvPr>
          <p:cNvSpPr/>
          <p:nvPr/>
        </p:nvSpPr>
        <p:spPr>
          <a:xfrm>
            <a:off x="0" y="1366"/>
            <a:ext cx="17881600" cy="1021217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358A99-912C-47EE-B238-56944DF78E3E}"/>
              </a:ext>
            </a:extLst>
          </p:cNvPr>
          <p:cNvSpPr/>
          <p:nvPr/>
        </p:nvSpPr>
        <p:spPr>
          <a:xfrm>
            <a:off x="0" y="0"/>
            <a:ext cx="3281082" cy="1022583"/>
          </a:xfrm>
          <a:prstGeom prst="rect">
            <a:avLst/>
          </a:prstGeom>
          <a:solidFill>
            <a:srgbClr val="28A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12D461-500B-4626-82B7-B149F605182C}"/>
              </a:ext>
            </a:extLst>
          </p:cNvPr>
          <p:cNvCxnSpPr>
            <a:cxnSpLocks/>
          </p:cNvCxnSpPr>
          <p:nvPr/>
        </p:nvCxnSpPr>
        <p:spPr>
          <a:xfrm>
            <a:off x="1731094" y="154494"/>
            <a:ext cx="0" cy="751109"/>
          </a:xfrm>
          <a:prstGeom prst="line">
            <a:avLst/>
          </a:prstGeom>
          <a:ln w="38100">
            <a:solidFill>
              <a:srgbClr val="2723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8EE5E48-0C9C-4CD6-AB23-3CEC0583F61D}"/>
              </a:ext>
            </a:extLst>
          </p:cNvPr>
          <p:cNvSpPr txBox="1"/>
          <p:nvPr/>
        </p:nvSpPr>
        <p:spPr>
          <a:xfrm>
            <a:off x="328504" y="2606789"/>
            <a:ext cx="27619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entonSans Comp Bold" panose="02000506050000020004" pitchFamily="50" charset="0"/>
              </a:rPr>
              <a:t>Abstinence, or non-use, from opiate drug abuse is the most effective overdose prevention option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5E3E13-0A98-45B4-A1B2-2843F09D12E1}"/>
              </a:ext>
            </a:extLst>
          </p:cNvPr>
          <p:cNvGrpSpPr/>
          <p:nvPr/>
        </p:nvGrpSpPr>
        <p:grpSpPr>
          <a:xfrm>
            <a:off x="150652" y="132360"/>
            <a:ext cx="1438623" cy="742482"/>
            <a:chOff x="1053401" y="2565187"/>
            <a:chExt cx="6052364" cy="3123662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EF91DD6-FC30-41E7-A72A-EE86FEFDDD0A}"/>
                </a:ext>
              </a:extLst>
            </p:cNvPr>
            <p:cNvSpPr/>
            <p:nvPr/>
          </p:nvSpPr>
          <p:spPr>
            <a:xfrm>
              <a:off x="1053401" y="2565187"/>
              <a:ext cx="1992179" cy="3123662"/>
            </a:xfrm>
            <a:custGeom>
              <a:avLst/>
              <a:gdLst>
                <a:gd name="connsiteX0" fmla="*/ -74 w 1992179"/>
                <a:gd name="connsiteY0" fmla="*/ -101 h 3123662"/>
                <a:gd name="connsiteX1" fmla="*/ 742838 w 1992179"/>
                <a:gd name="connsiteY1" fmla="*/ -101 h 3123662"/>
                <a:gd name="connsiteX2" fmla="*/ 1992106 w 1992179"/>
                <a:gd name="connsiteY2" fmla="*/ 1553081 h 3123662"/>
                <a:gd name="connsiteX3" fmla="*/ 742838 w 1992179"/>
                <a:gd name="connsiteY3" fmla="*/ 3123562 h 3123662"/>
                <a:gd name="connsiteX4" fmla="*/ -74 w 1992179"/>
                <a:gd name="connsiteY4" fmla="*/ 3123562 h 3123662"/>
                <a:gd name="connsiteX5" fmla="*/ 831423 w 1992179"/>
                <a:gd name="connsiteY5" fmla="*/ 2519663 h 3123662"/>
                <a:gd name="connsiteX6" fmla="*/ 1257661 w 1992179"/>
                <a:gd name="connsiteY6" fmla="*/ 1553081 h 3123662"/>
                <a:gd name="connsiteX7" fmla="*/ 827251 w 1992179"/>
                <a:gd name="connsiteY7" fmla="*/ 616191 h 3123662"/>
                <a:gd name="connsiteX8" fmla="*/ 725906 w 1992179"/>
                <a:gd name="connsiteY8" fmla="*/ 616191 h 3123662"/>
                <a:gd name="connsiteX9" fmla="*/ 725906 w 1992179"/>
                <a:gd name="connsiteY9" fmla="*/ 2519663 h 3123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2179" h="3123662">
                  <a:moveTo>
                    <a:pt x="-74" y="-101"/>
                  </a:moveTo>
                  <a:lnTo>
                    <a:pt x="742838" y="-101"/>
                  </a:lnTo>
                  <a:cubicBezTo>
                    <a:pt x="1468694" y="-101"/>
                    <a:pt x="1992106" y="232036"/>
                    <a:pt x="1992106" y="1553081"/>
                  </a:cubicBezTo>
                  <a:cubicBezTo>
                    <a:pt x="1992106" y="2886886"/>
                    <a:pt x="1456057" y="3123562"/>
                    <a:pt x="742838" y="3123562"/>
                  </a:cubicBezTo>
                  <a:lnTo>
                    <a:pt x="-74" y="3123562"/>
                  </a:lnTo>
                  <a:close/>
                  <a:moveTo>
                    <a:pt x="831423" y="2519663"/>
                  </a:moveTo>
                  <a:cubicBezTo>
                    <a:pt x="1181713" y="2519663"/>
                    <a:pt x="1257661" y="2312801"/>
                    <a:pt x="1257661" y="1553081"/>
                  </a:cubicBezTo>
                  <a:cubicBezTo>
                    <a:pt x="1257661" y="801826"/>
                    <a:pt x="1181713" y="616191"/>
                    <a:pt x="827251" y="616191"/>
                  </a:cubicBezTo>
                  <a:lnTo>
                    <a:pt x="725906" y="616191"/>
                  </a:lnTo>
                  <a:lnTo>
                    <a:pt x="725906" y="2519663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3F8DA67-9E59-41B2-9A70-C7A5C98B746A}"/>
                </a:ext>
              </a:extLst>
            </p:cNvPr>
            <p:cNvSpPr/>
            <p:nvPr/>
          </p:nvSpPr>
          <p:spPr>
            <a:xfrm>
              <a:off x="3193304" y="2565187"/>
              <a:ext cx="1920158" cy="3123294"/>
            </a:xfrm>
            <a:custGeom>
              <a:avLst/>
              <a:gdLst>
                <a:gd name="connsiteX0" fmla="*/ -74 w 1920158"/>
                <a:gd name="connsiteY0" fmla="*/ -101 h 3123294"/>
                <a:gd name="connsiteX1" fmla="*/ 746764 w 1920158"/>
                <a:gd name="connsiteY1" fmla="*/ -101 h 3123294"/>
                <a:gd name="connsiteX2" fmla="*/ 1143433 w 1920158"/>
                <a:gd name="connsiteY2" fmla="*/ 1080464 h 3123294"/>
                <a:gd name="connsiteX3" fmla="*/ 1341829 w 1920158"/>
                <a:gd name="connsiteY3" fmla="*/ 1700804 h 3123294"/>
                <a:gd name="connsiteX4" fmla="*/ 1358761 w 1920158"/>
                <a:gd name="connsiteY4" fmla="*/ 1700804 h 3123294"/>
                <a:gd name="connsiteX5" fmla="*/ 1358761 w 1920158"/>
                <a:gd name="connsiteY5" fmla="*/ -101 h 3123294"/>
                <a:gd name="connsiteX6" fmla="*/ 1920085 w 1920158"/>
                <a:gd name="connsiteY6" fmla="*/ -101 h 3123294"/>
                <a:gd name="connsiteX7" fmla="*/ 1920085 w 1920158"/>
                <a:gd name="connsiteY7" fmla="*/ 3123194 h 3123294"/>
                <a:gd name="connsiteX8" fmla="*/ 1304039 w 1920158"/>
                <a:gd name="connsiteY8" fmla="*/ 3123194 h 3123294"/>
                <a:gd name="connsiteX9" fmla="*/ 788725 w 1920158"/>
                <a:gd name="connsiteY9" fmla="*/ 1840062 h 3123294"/>
                <a:gd name="connsiteX10" fmla="*/ 577692 w 1920158"/>
                <a:gd name="connsiteY10" fmla="*/ 1219722 h 3123294"/>
                <a:gd name="connsiteX11" fmla="*/ 560760 w 1920158"/>
                <a:gd name="connsiteY11" fmla="*/ 1219722 h 3123294"/>
                <a:gd name="connsiteX12" fmla="*/ 560760 w 1920158"/>
                <a:gd name="connsiteY12" fmla="*/ 3123194 h 3123294"/>
                <a:gd name="connsiteX13" fmla="*/ -74 w 1920158"/>
                <a:gd name="connsiteY13" fmla="*/ 3123194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0158" h="3123294">
                  <a:moveTo>
                    <a:pt x="-74" y="-101"/>
                  </a:moveTo>
                  <a:lnTo>
                    <a:pt x="746764" y="-101"/>
                  </a:lnTo>
                  <a:lnTo>
                    <a:pt x="1143433" y="1080464"/>
                  </a:lnTo>
                  <a:cubicBezTo>
                    <a:pt x="1227846" y="1329410"/>
                    <a:pt x="1290665" y="1510874"/>
                    <a:pt x="1341829" y="1700804"/>
                  </a:cubicBezTo>
                  <a:lnTo>
                    <a:pt x="1358761" y="1700804"/>
                  </a:lnTo>
                  <a:lnTo>
                    <a:pt x="1358761" y="-101"/>
                  </a:lnTo>
                  <a:lnTo>
                    <a:pt x="1920085" y="-101"/>
                  </a:lnTo>
                  <a:lnTo>
                    <a:pt x="1920085" y="3123194"/>
                  </a:lnTo>
                  <a:lnTo>
                    <a:pt x="1304039" y="3123194"/>
                  </a:lnTo>
                  <a:lnTo>
                    <a:pt x="788725" y="1840062"/>
                  </a:lnTo>
                  <a:cubicBezTo>
                    <a:pt x="700017" y="1603753"/>
                    <a:pt x="611432" y="1337876"/>
                    <a:pt x="577692" y="1219722"/>
                  </a:cubicBezTo>
                  <a:lnTo>
                    <a:pt x="560760" y="1219722"/>
                  </a:lnTo>
                  <a:lnTo>
                    <a:pt x="560760" y="3123194"/>
                  </a:lnTo>
                  <a:lnTo>
                    <a:pt x="-74" y="3123194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0769024-4C2E-444B-A66D-A38D7694A8CB}"/>
                </a:ext>
              </a:extLst>
            </p:cNvPr>
            <p:cNvSpPr/>
            <p:nvPr/>
          </p:nvSpPr>
          <p:spPr>
            <a:xfrm>
              <a:off x="5274069" y="2565187"/>
              <a:ext cx="1831696" cy="3123294"/>
            </a:xfrm>
            <a:custGeom>
              <a:avLst/>
              <a:gdLst>
                <a:gd name="connsiteX0" fmla="*/ -74 w 1831696"/>
                <a:gd name="connsiteY0" fmla="*/ -101 h 3123294"/>
                <a:gd name="connsiteX1" fmla="*/ 814491 w 1831696"/>
                <a:gd name="connsiteY1" fmla="*/ -101 h 3123294"/>
                <a:gd name="connsiteX2" fmla="*/ 1831623 w 1831696"/>
                <a:gd name="connsiteY2" fmla="*/ 1071998 h 3123294"/>
                <a:gd name="connsiteX3" fmla="*/ 806025 w 1831696"/>
                <a:gd name="connsiteY3" fmla="*/ 2169372 h 3123294"/>
                <a:gd name="connsiteX4" fmla="*/ 713146 w 1831696"/>
                <a:gd name="connsiteY4" fmla="*/ 2169372 h 3123294"/>
                <a:gd name="connsiteX5" fmla="*/ 713146 w 1831696"/>
                <a:gd name="connsiteY5" fmla="*/ 3123194 h 3123294"/>
                <a:gd name="connsiteX6" fmla="*/ -74 w 1831696"/>
                <a:gd name="connsiteY6" fmla="*/ 3123194 h 3123294"/>
                <a:gd name="connsiteX7" fmla="*/ 839766 w 1831696"/>
                <a:gd name="connsiteY7" fmla="*/ 1582650 h 3123294"/>
                <a:gd name="connsiteX8" fmla="*/ 1122575 w 1831696"/>
                <a:gd name="connsiteY8" fmla="*/ 1084636 h 3123294"/>
                <a:gd name="connsiteX9" fmla="*/ 835594 w 1831696"/>
                <a:gd name="connsiteY9" fmla="*/ 616191 h 3123294"/>
                <a:gd name="connsiteX10" fmla="*/ 712900 w 1831696"/>
                <a:gd name="connsiteY10" fmla="*/ 616191 h 3123294"/>
                <a:gd name="connsiteX11" fmla="*/ 712900 w 1831696"/>
                <a:gd name="connsiteY11" fmla="*/ 1582650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1696" h="3123294">
                  <a:moveTo>
                    <a:pt x="-74" y="-101"/>
                  </a:moveTo>
                  <a:lnTo>
                    <a:pt x="814491" y="-101"/>
                  </a:lnTo>
                  <a:cubicBezTo>
                    <a:pt x="1308333" y="-101"/>
                    <a:pt x="1831623" y="194124"/>
                    <a:pt x="1831623" y="1071998"/>
                  </a:cubicBezTo>
                  <a:cubicBezTo>
                    <a:pt x="1831623" y="2021648"/>
                    <a:pt x="1270299" y="2169372"/>
                    <a:pt x="806025" y="2169372"/>
                  </a:cubicBezTo>
                  <a:lnTo>
                    <a:pt x="713146" y="2169372"/>
                  </a:lnTo>
                  <a:lnTo>
                    <a:pt x="713146" y="3123194"/>
                  </a:lnTo>
                  <a:lnTo>
                    <a:pt x="-74" y="3123194"/>
                  </a:lnTo>
                  <a:close/>
                  <a:moveTo>
                    <a:pt x="839766" y="1582650"/>
                  </a:moveTo>
                  <a:cubicBezTo>
                    <a:pt x="1038162" y="1582650"/>
                    <a:pt x="1122575" y="1468667"/>
                    <a:pt x="1122575" y="1084636"/>
                  </a:cubicBezTo>
                  <a:cubicBezTo>
                    <a:pt x="1122575" y="717413"/>
                    <a:pt x="1038162" y="616191"/>
                    <a:pt x="835594" y="616191"/>
                  </a:cubicBezTo>
                  <a:lnTo>
                    <a:pt x="712900" y="616191"/>
                  </a:lnTo>
                  <a:lnTo>
                    <a:pt x="712900" y="1582650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C46132C8-AD5B-4FFB-87DD-1B660D775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9845" y="156992"/>
            <a:ext cx="1130884" cy="751109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DA20D6B-7196-4BD1-BB2F-100036436B10}"/>
              </a:ext>
            </a:extLst>
          </p:cNvPr>
          <p:cNvCxnSpPr>
            <a:cxnSpLocks/>
          </p:cNvCxnSpPr>
          <p:nvPr/>
        </p:nvCxnSpPr>
        <p:spPr>
          <a:xfrm>
            <a:off x="3281082" y="0"/>
            <a:ext cx="0" cy="10058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8E9A908B-486D-4224-8C4D-0D1F745740EB}"/>
              </a:ext>
            </a:extLst>
          </p:cNvPr>
          <p:cNvSpPr/>
          <p:nvPr/>
        </p:nvSpPr>
        <p:spPr>
          <a:xfrm>
            <a:off x="0" y="9493625"/>
            <a:ext cx="17881600" cy="564776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2" name="Graphic 71">
            <a:extLst>
              <a:ext uri="{FF2B5EF4-FFF2-40B4-BE49-F238E27FC236}">
                <a16:creationId xmlns:a16="http://schemas.microsoft.com/office/drawing/2014/main" id="{C38864EC-CE96-420C-98E1-B02DFC940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99753" y="9653977"/>
            <a:ext cx="3355989" cy="251985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5382C07-4F67-4BC4-9BF3-55633EE2A9E1}"/>
              </a:ext>
            </a:extLst>
          </p:cNvPr>
          <p:cNvCxnSpPr>
            <a:cxnSpLocks/>
          </p:cNvCxnSpPr>
          <p:nvPr/>
        </p:nvCxnSpPr>
        <p:spPr>
          <a:xfrm>
            <a:off x="0" y="9493625"/>
            <a:ext cx="17881600" cy="0"/>
          </a:xfrm>
          <a:prstGeom prst="straightConnector1">
            <a:avLst/>
          </a:prstGeom>
          <a:ln w="28575">
            <a:solidFill>
              <a:srgbClr val="ED4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BA9AA473-9753-4F28-ADA9-6B999D5A66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732" y="9637316"/>
            <a:ext cx="9239250" cy="342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E519980-BDEB-416B-BB30-7674AA842086}"/>
              </a:ext>
            </a:extLst>
          </p:cNvPr>
          <p:cNvSpPr txBox="1"/>
          <p:nvPr/>
        </p:nvSpPr>
        <p:spPr>
          <a:xfrm>
            <a:off x="624185" y="1475239"/>
            <a:ext cx="16680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BentonSans Comp Book" panose="02000506040000020004" pitchFamily="50" charset="0"/>
              </a:rPr>
              <a:t>Time to Practice!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976D0A-A3BA-791A-FAC3-8E2CD263FF6F}"/>
              </a:ext>
            </a:extLst>
          </p:cNvPr>
          <p:cNvSpPr txBox="1"/>
          <p:nvPr/>
        </p:nvSpPr>
        <p:spPr>
          <a:xfrm>
            <a:off x="3471739" y="237188"/>
            <a:ext cx="14219072" cy="91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  <a:spcAft>
                <a:spcPts val="600"/>
              </a:spcAft>
            </a:pPr>
            <a:r>
              <a:rPr lang="en-US" sz="7200" dirty="0">
                <a:solidFill>
                  <a:srgbClr val="28AEE4"/>
                </a:solidFill>
                <a:latin typeface="BentonSans Comp Book" panose="02000506040000020004" pitchFamily="50" charset="0"/>
              </a:rPr>
              <a:t>RELEVANT </a:t>
            </a:r>
            <a:r>
              <a:rPr lang="en-US" sz="7200" dirty="0">
                <a:solidFill>
                  <a:schemeClr val="bg1"/>
                </a:solidFill>
                <a:latin typeface="BentonSans Comp Black" panose="02000506050000020004" pitchFamily="50" charset="0"/>
              </a:rPr>
              <a:t>PROCEDURES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56D30A-0322-6BFA-9843-60CB698BF9F5}"/>
              </a:ext>
            </a:extLst>
          </p:cNvPr>
          <p:cNvSpPr txBox="1"/>
          <p:nvPr/>
        </p:nvSpPr>
        <p:spPr>
          <a:xfrm>
            <a:off x="387418" y="2976120"/>
            <a:ext cx="1691760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latin typeface="BentonSans Comp Book" panose="02000506040000020004" pitchFamily="50" charset="0"/>
              </a:rPr>
              <a:t>Hands-on Naloxone Demo – All participants should practice the naloxone administration steps as outlined in the previous slides.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400" dirty="0">
              <a:latin typeface="BentonSans Comp Book" panose="02000506040000020004" pitchFamily="50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latin typeface="BentonSans Comp Book" panose="02000506040000020004" pitchFamily="50" charset="0"/>
              </a:rPr>
              <a:t>Training instructor should inform all trainees of how to access reporting form and other materials</a:t>
            </a:r>
          </a:p>
        </p:txBody>
      </p:sp>
    </p:spTree>
    <p:extLst>
      <p:ext uri="{BB962C8B-B14F-4D97-AF65-F5344CB8AC3E}">
        <p14:creationId xmlns:p14="http://schemas.microsoft.com/office/powerpoint/2010/main" val="1584028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CBE486-733C-4E2E-9E6B-F23BD7A04707}"/>
              </a:ext>
            </a:extLst>
          </p:cNvPr>
          <p:cNvSpPr/>
          <p:nvPr/>
        </p:nvSpPr>
        <p:spPr>
          <a:xfrm>
            <a:off x="0" y="1366"/>
            <a:ext cx="17881600" cy="1021217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358A99-912C-47EE-B238-56944DF78E3E}"/>
              </a:ext>
            </a:extLst>
          </p:cNvPr>
          <p:cNvSpPr/>
          <p:nvPr/>
        </p:nvSpPr>
        <p:spPr>
          <a:xfrm>
            <a:off x="0" y="0"/>
            <a:ext cx="3281082" cy="1022583"/>
          </a:xfrm>
          <a:prstGeom prst="rect">
            <a:avLst/>
          </a:prstGeom>
          <a:solidFill>
            <a:srgbClr val="28A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12D461-500B-4626-82B7-B149F605182C}"/>
              </a:ext>
            </a:extLst>
          </p:cNvPr>
          <p:cNvCxnSpPr>
            <a:cxnSpLocks/>
          </p:cNvCxnSpPr>
          <p:nvPr/>
        </p:nvCxnSpPr>
        <p:spPr>
          <a:xfrm>
            <a:off x="1731094" y="154494"/>
            <a:ext cx="0" cy="751109"/>
          </a:xfrm>
          <a:prstGeom prst="line">
            <a:avLst/>
          </a:prstGeom>
          <a:ln w="38100">
            <a:solidFill>
              <a:srgbClr val="2723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8EE5E48-0C9C-4CD6-AB23-3CEC0583F61D}"/>
              </a:ext>
            </a:extLst>
          </p:cNvPr>
          <p:cNvSpPr txBox="1"/>
          <p:nvPr/>
        </p:nvSpPr>
        <p:spPr>
          <a:xfrm>
            <a:off x="328504" y="2606789"/>
            <a:ext cx="27619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entonSans Comp Bold" panose="02000506050000020004" pitchFamily="50" charset="0"/>
              </a:rPr>
              <a:t>Abstinence, or non-use, from opiate drug abuse is the most effective overdose prevention option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5E3E13-0A98-45B4-A1B2-2843F09D12E1}"/>
              </a:ext>
            </a:extLst>
          </p:cNvPr>
          <p:cNvGrpSpPr/>
          <p:nvPr/>
        </p:nvGrpSpPr>
        <p:grpSpPr>
          <a:xfrm>
            <a:off x="150652" y="132360"/>
            <a:ext cx="1438623" cy="742482"/>
            <a:chOff x="1053401" y="2565187"/>
            <a:chExt cx="6052364" cy="3123662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EF91DD6-FC30-41E7-A72A-EE86FEFDDD0A}"/>
                </a:ext>
              </a:extLst>
            </p:cNvPr>
            <p:cNvSpPr/>
            <p:nvPr/>
          </p:nvSpPr>
          <p:spPr>
            <a:xfrm>
              <a:off x="1053401" y="2565187"/>
              <a:ext cx="1992179" cy="3123662"/>
            </a:xfrm>
            <a:custGeom>
              <a:avLst/>
              <a:gdLst>
                <a:gd name="connsiteX0" fmla="*/ -74 w 1992179"/>
                <a:gd name="connsiteY0" fmla="*/ -101 h 3123662"/>
                <a:gd name="connsiteX1" fmla="*/ 742838 w 1992179"/>
                <a:gd name="connsiteY1" fmla="*/ -101 h 3123662"/>
                <a:gd name="connsiteX2" fmla="*/ 1992106 w 1992179"/>
                <a:gd name="connsiteY2" fmla="*/ 1553081 h 3123662"/>
                <a:gd name="connsiteX3" fmla="*/ 742838 w 1992179"/>
                <a:gd name="connsiteY3" fmla="*/ 3123562 h 3123662"/>
                <a:gd name="connsiteX4" fmla="*/ -74 w 1992179"/>
                <a:gd name="connsiteY4" fmla="*/ 3123562 h 3123662"/>
                <a:gd name="connsiteX5" fmla="*/ 831423 w 1992179"/>
                <a:gd name="connsiteY5" fmla="*/ 2519663 h 3123662"/>
                <a:gd name="connsiteX6" fmla="*/ 1257661 w 1992179"/>
                <a:gd name="connsiteY6" fmla="*/ 1553081 h 3123662"/>
                <a:gd name="connsiteX7" fmla="*/ 827251 w 1992179"/>
                <a:gd name="connsiteY7" fmla="*/ 616191 h 3123662"/>
                <a:gd name="connsiteX8" fmla="*/ 725906 w 1992179"/>
                <a:gd name="connsiteY8" fmla="*/ 616191 h 3123662"/>
                <a:gd name="connsiteX9" fmla="*/ 725906 w 1992179"/>
                <a:gd name="connsiteY9" fmla="*/ 2519663 h 3123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2179" h="3123662">
                  <a:moveTo>
                    <a:pt x="-74" y="-101"/>
                  </a:moveTo>
                  <a:lnTo>
                    <a:pt x="742838" y="-101"/>
                  </a:lnTo>
                  <a:cubicBezTo>
                    <a:pt x="1468694" y="-101"/>
                    <a:pt x="1992106" y="232036"/>
                    <a:pt x="1992106" y="1553081"/>
                  </a:cubicBezTo>
                  <a:cubicBezTo>
                    <a:pt x="1992106" y="2886886"/>
                    <a:pt x="1456057" y="3123562"/>
                    <a:pt x="742838" y="3123562"/>
                  </a:cubicBezTo>
                  <a:lnTo>
                    <a:pt x="-74" y="3123562"/>
                  </a:lnTo>
                  <a:close/>
                  <a:moveTo>
                    <a:pt x="831423" y="2519663"/>
                  </a:moveTo>
                  <a:cubicBezTo>
                    <a:pt x="1181713" y="2519663"/>
                    <a:pt x="1257661" y="2312801"/>
                    <a:pt x="1257661" y="1553081"/>
                  </a:cubicBezTo>
                  <a:cubicBezTo>
                    <a:pt x="1257661" y="801826"/>
                    <a:pt x="1181713" y="616191"/>
                    <a:pt x="827251" y="616191"/>
                  </a:cubicBezTo>
                  <a:lnTo>
                    <a:pt x="725906" y="616191"/>
                  </a:lnTo>
                  <a:lnTo>
                    <a:pt x="725906" y="2519663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3F8DA67-9E59-41B2-9A70-C7A5C98B746A}"/>
                </a:ext>
              </a:extLst>
            </p:cNvPr>
            <p:cNvSpPr/>
            <p:nvPr/>
          </p:nvSpPr>
          <p:spPr>
            <a:xfrm>
              <a:off x="3193304" y="2565187"/>
              <a:ext cx="1920158" cy="3123294"/>
            </a:xfrm>
            <a:custGeom>
              <a:avLst/>
              <a:gdLst>
                <a:gd name="connsiteX0" fmla="*/ -74 w 1920158"/>
                <a:gd name="connsiteY0" fmla="*/ -101 h 3123294"/>
                <a:gd name="connsiteX1" fmla="*/ 746764 w 1920158"/>
                <a:gd name="connsiteY1" fmla="*/ -101 h 3123294"/>
                <a:gd name="connsiteX2" fmla="*/ 1143433 w 1920158"/>
                <a:gd name="connsiteY2" fmla="*/ 1080464 h 3123294"/>
                <a:gd name="connsiteX3" fmla="*/ 1341829 w 1920158"/>
                <a:gd name="connsiteY3" fmla="*/ 1700804 h 3123294"/>
                <a:gd name="connsiteX4" fmla="*/ 1358761 w 1920158"/>
                <a:gd name="connsiteY4" fmla="*/ 1700804 h 3123294"/>
                <a:gd name="connsiteX5" fmla="*/ 1358761 w 1920158"/>
                <a:gd name="connsiteY5" fmla="*/ -101 h 3123294"/>
                <a:gd name="connsiteX6" fmla="*/ 1920085 w 1920158"/>
                <a:gd name="connsiteY6" fmla="*/ -101 h 3123294"/>
                <a:gd name="connsiteX7" fmla="*/ 1920085 w 1920158"/>
                <a:gd name="connsiteY7" fmla="*/ 3123194 h 3123294"/>
                <a:gd name="connsiteX8" fmla="*/ 1304039 w 1920158"/>
                <a:gd name="connsiteY8" fmla="*/ 3123194 h 3123294"/>
                <a:gd name="connsiteX9" fmla="*/ 788725 w 1920158"/>
                <a:gd name="connsiteY9" fmla="*/ 1840062 h 3123294"/>
                <a:gd name="connsiteX10" fmla="*/ 577692 w 1920158"/>
                <a:gd name="connsiteY10" fmla="*/ 1219722 h 3123294"/>
                <a:gd name="connsiteX11" fmla="*/ 560760 w 1920158"/>
                <a:gd name="connsiteY11" fmla="*/ 1219722 h 3123294"/>
                <a:gd name="connsiteX12" fmla="*/ 560760 w 1920158"/>
                <a:gd name="connsiteY12" fmla="*/ 3123194 h 3123294"/>
                <a:gd name="connsiteX13" fmla="*/ -74 w 1920158"/>
                <a:gd name="connsiteY13" fmla="*/ 3123194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0158" h="3123294">
                  <a:moveTo>
                    <a:pt x="-74" y="-101"/>
                  </a:moveTo>
                  <a:lnTo>
                    <a:pt x="746764" y="-101"/>
                  </a:lnTo>
                  <a:lnTo>
                    <a:pt x="1143433" y="1080464"/>
                  </a:lnTo>
                  <a:cubicBezTo>
                    <a:pt x="1227846" y="1329410"/>
                    <a:pt x="1290665" y="1510874"/>
                    <a:pt x="1341829" y="1700804"/>
                  </a:cubicBezTo>
                  <a:lnTo>
                    <a:pt x="1358761" y="1700804"/>
                  </a:lnTo>
                  <a:lnTo>
                    <a:pt x="1358761" y="-101"/>
                  </a:lnTo>
                  <a:lnTo>
                    <a:pt x="1920085" y="-101"/>
                  </a:lnTo>
                  <a:lnTo>
                    <a:pt x="1920085" y="3123194"/>
                  </a:lnTo>
                  <a:lnTo>
                    <a:pt x="1304039" y="3123194"/>
                  </a:lnTo>
                  <a:lnTo>
                    <a:pt x="788725" y="1840062"/>
                  </a:lnTo>
                  <a:cubicBezTo>
                    <a:pt x="700017" y="1603753"/>
                    <a:pt x="611432" y="1337876"/>
                    <a:pt x="577692" y="1219722"/>
                  </a:cubicBezTo>
                  <a:lnTo>
                    <a:pt x="560760" y="1219722"/>
                  </a:lnTo>
                  <a:lnTo>
                    <a:pt x="560760" y="3123194"/>
                  </a:lnTo>
                  <a:lnTo>
                    <a:pt x="-74" y="3123194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0769024-4C2E-444B-A66D-A38D7694A8CB}"/>
                </a:ext>
              </a:extLst>
            </p:cNvPr>
            <p:cNvSpPr/>
            <p:nvPr/>
          </p:nvSpPr>
          <p:spPr>
            <a:xfrm>
              <a:off x="5274069" y="2565187"/>
              <a:ext cx="1831696" cy="3123294"/>
            </a:xfrm>
            <a:custGeom>
              <a:avLst/>
              <a:gdLst>
                <a:gd name="connsiteX0" fmla="*/ -74 w 1831696"/>
                <a:gd name="connsiteY0" fmla="*/ -101 h 3123294"/>
                <a:gd name="connsiteX1" fmla="*/ 814491 w 1831696"/>
                <a:gd name="connsiteY1" fmla="*/ -101 h 3123294"/>
                <a:gd name="connsiteX2" fmla="*/ 1831623 w 1831696"/>
                <a:gd name="connsiteY2" fmla="*/ 1071998 h 3123294"/>
                <a:gd name="connsiteX3" fmla="*/ 806025 w 1831696"/>
                <a:gd name="connsiteY3" fmla="*/ 2169372 h 3123294"/>
                <a:gd name="connsiteX4" fmla="*/ 713146 w 1831696"/>
                <a:gd name="connsiteY4" fmla="*/ 2169372 h 3123294"/>
                <a:gd name="connsiteX5" fmla="*/ 713146 w 1831696"/>
                <a:gd name="connsiteY5" fmla="*/ 3123194 h 3123294"/>
                <a:gd name="connsiteX6" fmla="*/ -74 w 1831696"/>
                <a:gd name="connsiteY6" fmla="*/ 3123194 h 3123294"/>
                <a:gd name="connsiteX7" fmla="*/ 839766 w 1831696"/>
                <a:gd name="connsiteY7" fmla="*/ 1582650 h 3123294"/>
                <a:gd name="connsiteX8" fmla="*/ 1122575 w 1831696"/>
                <a:gd name="connsiteY8" fmla="*/ 1084636 h 3123294"/>
                <a:gd name="connsiteX9" fmla="*/ 835594 w 1831696"/>
                <a:gd name="connsiteY9" fmla="*/ 616191 h 3123294"/>
                <a:gd name="connsiteX10" fmla="*/ 712900 w 1831696"/>
                <a:gd name="connsiteY10" fmla="*/ 616191 h 3123294"/>
                <a:gd name="connsiteX11" fmla="*/ 712900 w 1831696"/>
                <a:gd name="connsiteY11" fmla="*/ 1582650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1696" h="3123294">
                  <a:moveTo>
                    <a:pt x="-74" y="-101"/>
                  </a:moveTo>
                  <a:lnTo>
                    <a:pt x="814491" y="-101"/>
                  </a:lnTo>
                  <a:cubicBezTo>
                    <a:pt x="1308333" y="-101"/>
                    <a:pt x="1831623" y="194124"/>
                    <a:pt x="1831623" y="1071998"/>
                  </a:cubicBezTo>
                  <a:cubicBezTo>
                    <a:pt x="1831623" y="2021648"/>
                    <a:pt x="1270299" y="2169372"/>
                    <a:pt x="806025" y="2169372"/>
                  </a:cubicBezTo>
                  <a:lnTo>
                    <a:pt x="713146" y="2169372"/>
                  </a:lnTo>
                  <a:lnTo>
                    <a:pt x="713146" y="3123194"/>
                  </a:lnTo>
                  <a:lnTo>
                    <a:pt x="-74" y="3123194"/>
                  </a:lnTo>
                  <a:close/>
                  <a:moveTo>
                    <a:pt x="839766" y="1582650"/>
                  </a:moveTo>
                  <a:cubicBezTo>
                    <a:pt x="1038162" y="1582650"/>
                    <a:pt x="1122575" y="1468667"/>
                    <a:pt x="1122575" y="1084636"/>
                  </a:cubicBezTo>
                  <a:cubicBezTo>
                    <a:pt x="1122575" y="717413"/>
                    <a:pt x="1038162" y="616191"/>
                    <a:pt x="835594" y="616191"/>
                  </a:cubicBezTo>
                  <a:lnTo>
                    <a:pt x="712900" y="616191"/>
                  </a:lnTo>
                  <a:lnTo>
                    <a:pt x="712900" y="1582650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C46132C8-AD5B-4FFB-87DD-1B660D775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9845" y="156992"/>
            <a:ext cx="1130884" cy="751109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DA20D6B-7196-4BD1-BB2F-100036436B10}"/>
              </a:ext>
            </a:extLst>
          </p:cNvPr>
          <p:cNvCxnSpPr>
            <a:cxnSpLocks/>
          </p:cNvCxnSpPr>
          <p:nvPr/>
        </p:nvCxnSpPr>
        <p:spPr>
          <a:xfrm>
            <a:off x="3281082" y="0"/>
            <a:ext cx="0" cy="10058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8E9A908B-486D-4224-8C4D-0D1F745740EB}"/>
              </a:ext>
            </a:extLst>
          </p:cNvPr>
          <p:cNvSpPr/>
          <p:nvPr/>
        </p:nvSpPr>
        <p:spPr>
          <a:xfrm>
            <a:off x="0" y="9493625"/>
            <a:ext cx="17881600" cy="564776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2" name="Graphic 71">
            <a:extLst>
              <a:ext uri="{FF2B5EF4-FFF2-40B4-BE49-F238E27FC236}">
                <a16:creationId xmlns:a16="http://schemas.microsoft.com/office/drawing/2014/main" id="{C38864EC-CE96-420C-98E1-B02DFC940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99753" y="9653977"/>
            <a:ext cx="3355989" cy="251985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5382C07-4F67-4BC4-9BF3-55633EE2A9E1}"/>
              </a:ext>
            </a:extLst>
          </p:cNvPr>
          <p:cNvCxnSpPr>
            <a:cxnSpLocks/>
          </p:cNvCxnSpPr>
          <p:nvPr/>
        </p:nvCxnSpPr>
        <p:spPr>
          <a:xfrm>
            <a:off x="0" y="9493625"/>
            <a:ext cx="17881600" cy="0"/>
          </a:xfrm>
          <a:prstGeom prst="straightConnector1">
            <a:avLst/>
          </a:prstGeom>
          <a:ln w="28575">
            <a:solidFill>
              <a:srgbClr val="ED4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BA9AA473-9753-4F28-ADA9-6B999D5A66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732" y="9637316"/>
            <a:ext cx="9239250" cy="342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976D0A-A3BA-791A-FAC3-8E2CD263FF6F}"/>
              </a:ext>
            </a:extLst>
          </p:cNvPr>
          <p:cNvSpPr txBox="1"/>
          <p:nvPr/>
        </p:nvSpPr>
        <p:spPr>
          <a:xfrm>
            <a:off x="3471739" y="237188"/>
            <a:ext cx="14219072" cy="91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  <a:spcAft>
                <a:spcPts val="600"/>
              </a:spcAft>
            </a:pPr>
            <a:r>
              <a:rPr lang="en-US" sz="7200" dirty="0">
                <a:solidFill>
                  <a:srgbClr val="28AEE4"/>
                </a:solidFill>
                <a:latin typeface="BentonSans Comp Book" panose="02000506040000020004" pitchFamily="50" charset="0"/>
              </a:rPr>
              <a:t>RELEVANT </a:t>
            </a:r>
            <a:r>
              <a:rPr lang="en-US" sz="7200" dirty="0">
                <a:solidFill>
                  <a:schemeClr val="bg1"/>
                </a:solidFill>
                <a:latin typeface="BentonSans Comp Black" panose="02000506050000020004" pitchFamily="50" charset="0"/>
              </a:rPr>
              <a:t>PROCEDURES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56D30A-0322-6BFA-9843-60CB698BF9F5}"/>
              </a:ext>
            </a:extLst>
          </p:cNvPr>
          <p:cNvSpPr txBox="1"/>
          <p:nvPr/>
        </p:nvSpPr>
        <p:spPr>
          <a:xfrm>
            <a:off x="328504" y="1601580"/>
            <a:ext cx="10067222" cy="7602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ntonSans Comp Book" panose="02000506040000020004" pitchFamily="50" charset="0"/>
                <a:ea typeface="+mn-ea"/>
                <a:cs typeface="+mn-cs"/>
              </a:rPr>
              <a:t>Documentation: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ntonSans Comp Book" panose="02000506040000020004" pitchFamily="50" charset="0"/>
                <a:ea typeface="+mn-ea"/>
                <a:cs typeface="+mn-cs"/>
              </a:rPr>
              <a:t>Naloxone Administration Reporting Form</a:t>
            </a:r>
          </a:p>
          <a:p>
            <a:endParaRPr lang="en-US" sz="3600" dirty="0">
              <a:latin typeface="BentonSans Comp Book" panose="02000506040000020004" pitchFamily="50" charset="0"/>
            </a:endParaRPr>
          </a:p>
          <a:p>
            <a:endParaRPr lang="en-US" sz="3600" dirty="0">
              <a:latin typeface="BentonSans Comp Book" panose="02000506040000020004" pitchFamily="50" charset="0"/>
            </a:endParaRPr>
          </a:p>
          <a:p>
            <a:endParaRPr lang="en-US" sz="3600" dirty="0">
              <a:latin typeface="BentonSans Comp Book" panose="02000506040000020004" pitchFamily="50" charset="0"/>
            </a:endParaRPr>
          </a:p>
          <a:p>
            <a:endParaRPr lang="en-US" sz="3600" dirty="0">
              <a:latin typeface="BentonSans Comp Book" panose="02000506040000020004" pitchFamily="50" charset="0"/>
            </a:endParaRPr>
          </a:p>
          <a:p>
            <a:endParaRPr lang="en-US" sz="3600" dirty="0">
              <a:latin typeface="BentonSans Comp Book" panose="02000506040000020004" pitchFamily="50" charset="0"/>
            </a:endParaRPr>
          </a:p>
          <a:p>
            <a:r>
              <a:rPr lang="en-US" sz="3600" dirty="0">
                <a:latin typeface="BentonSans Comp Book" panose="02000506040000020004" pitchFamily="50" charset="0"/>
              </a:rPr>
              <a:t>This form is to be completed within </a:t>
            </a:r>
            <a:r>
              <a:rPr lang="en-US" sz="3600" u="sng" dirty="0">
                <a:latin typeface="BentonSans Comp Book" panose="02000506040000020004" pitchFamily="50" charset="0"/>
              </a:rPr>
              <a:t>FIVE</a:t>
            </a:r>
            <a:r>
              <a:rPr lang="en-US" sz="3600" dirty="0">
                <a:latin typeface="BentonSans Comp Book" panose="02000506040000020004" pitchFamily="50" charset="0"/>
              </a:rPr>
              <a:t> business days of the naloxone administration</a:t>
            </a:r>
          </a:p>
          <a:p>
            <a:endParaRPr lang="en-US" sz="3600" dirty="0">
              <a:latin typeface="BentonSans Comp Book" panose="02000506040000020004" pitchFamily="50" charset="0"/>
            </a:endParaRPr>
          </a:p>
          <a:p>
            <a:endParaRPr lang="en-US" sz="3600" dirty="0">
              <a:latin typeface="BentonSans Comp Book" panose="02000506040000020004" pitchFamily="50" charset="0"/>
            </a:endParaRPr>
          </a:p>
          <a:p>
            <a:r>
              <a:rPr lang="en-US" sz="3600" dirty="0">
                <a:latin typeface="BentonSans Comp Book" panose="02000506040000020004" pitchFamily="50" charset="0"/>
              </a:rPr>
              <a:t>Questions? </a:t>
            </a:r>
          </a:p>
          <a:p>
            <a:r>
              <a:rPr lang="en-US" sz="3600" dirty="0">
                <a:latin typeface="BentonSans Comp Book" panose="02000506040000020004" pitchFamily="50" charset="0"/>
              </a:rPr>
              <a:t>Email </a:t>
            </a:r>
            <a:r>
              <a:rPr lang="en-US" sz="3600" dirty="0">
                <a:latin typeface="BentonSans Comp Book" panose="02000506040000020004" pitchFamily="50" charset="0"/>
                <a:hlinkClick r:id="rId8"/>
              </a:rPr>
              <a:t>DNP@DuPageHealth.org</a:t>
            </a:r>
            <a:r>
              <a:rPr lang="en-US" sz="3600" dirty="0">
                <a:latin typeface="BentonSans Comp Book" panose="02000506040000020004" pitchFamily="50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5F4676-2373-F129-0BBB-56817A9DB9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9950" y="1378133"/>
            <a:ext cx="6246469" cy="795514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803915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CBE486-733C-4E2E-9E6B-F23BD7A04707}"/>
              </a:ext>
            </a:extLst>
          </p:cNvPr>
          <p:cNvSpPr/>
          <p:nvPr/>
        </p:nvSpPr>
        <p:spPr>
          <a:xfrm>
            <a:off x="0" y="1366"/>
            <a:ext cx="17881600" cy="1021217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358A99-912C-47EE-B238-56944DF78E3E}"/>
              </a:ext>
            </a:extLst>
          </p:cNvPr>
          <p:cNvSpPr/>
          <p:nvPr/>
        </p:nvSpPr>
        <p:spPr>
          <a:xfrm>
            <a:off x="0" y="0"/>
            <a:ext cx="3281082" cy="1022583"/>
          </a:xfrm>
          <a:prstGeom prst="rect">
            <a:avLst/>
          </a:prstGeom>
          <a:solidFill>
            <a:srgbClr val="28A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12D461-500B-4626-82B7-B149F605182C}"/>
              </a:ext>
            </a:extLst>
          </p:cNvPr>
          <p:cNvCxnSpPr>
            <a:cxnSpLocks/>
          </p:cNvCxnSpPr>
          <p:nvPr/>
        </p:nvCxnSpPr>
        <p:spPr>
          <a:xfrm>
            <a:off x="1731094" y="154494"/>
            <a:ext cx="0" cy="751109"/>
          </a:xfrm>
          <a:prstGeom prst="line">
            <a:avLst/>
          </a:prstGeom>
          <a:ln w="38100">
            <a:solidFill>
              <a:srgbClr val="2723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8EE5E48-0C9C-4CD6-AB23-3CEC0583F61D}"/>
              </a:ext>
            </a:extLst>
          </p:cNvPr>
          <p:cNvSpPr txBox="1"/>
          <p:nvPr/>
        </p:nvSpPr>
        <p:spPr>
          <a:xfrm>
            <a:off x="328504" y="2606789"/>
            <a:ext cx="27619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entonSans Comp Bold" panose="02000506050000020004" pitchFamily="50" charset="0"/>
              </a:rPr>
              <a:t>Abstinence, or non-use, from opiate drug abuse is the most effective overdose prevention option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5E3E13-0A98-45B4-A1B2-2843F09D12E1}"/>
              </a:ext>
            </a:extLst>
          </p:cNvPr>
          <p:cNvGrpSpPr/>
          <p:nvPr/>
        </p:nvGrpSpPr>
        <p:grpSpPr>
          <a:xfrm>
            <a:off x="150652" y="132360"/>
            <a:ext cx="1438623" cy="742482"/>
            <a:chOff x="1053401" y="2565187"/>
            <a:chExt cx="6052364" cy="3123662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EF91DD6-FC30-41E7-A72A-EE86FEFDDD0A}"/>
                </a:ext>
              </a:extLst>
            </p:cNvPr>
            <p:cNvSpPr/>
            <p:nvPr/>
          </p:nvSpPr>
          <p:spPr>
            <a:xfrm>
              <a:off x="1053401" y="2565187"/>
              <a:ext cx="1992179" cy="3123662"/>
            </a:xfrm>
            <a:custGeom>
              <a:avLst/>
              <a:gdLst>
                <a:gd name="connsiteX0" fmla="*/ -74 w 1992179"/>
                <a:gd name="connsiteY0" fmla="*/ -101 h 3123662"/>
                <a:gd name="connsiteX1" fmla="*/ 742838 w 1992179"/>
                <a:gd name="connsiteY1" fmla="*/ -101 h 3123662"/>
                <a:gd name="connsiteX2" fmla="*/ 1992106 w 1992179"/>
                <a:gd name="connsiteY2" fmla="*/ 1553081 h 3123662"/>
                <a:gd name="connsiteX3" fmla="*/ 742838 w 1992179"/>
                <a:gd name="connsiteY3" fmla="*/ 3123562 h 3123662"/>
                <a:gd name="connsiteX4" fmla="*/ -74 w 1992179"/>
                <a:gd name="connsiteY4" fmla="*/ 3123562 h 3123662"/>
                <a:gd name="connsiteX5" fmla="*/ 831423 w 1992179"/>
                <a:gd name="connsiteY5" fmla="*/ 2519663 h 3123662"/>
                <a:gd name="connsiteX6" fmla="*/ 1257661 w 1992179"/>
                <a:gd name="connsiteY6" fmla="*/ 1553081 h 3123662"/>
                <a:gd name="connsiteX7" fmla="*/ 827251 w 1992179"/>
                <a:gd name="connsiteY7" fmla="*/ 616191 h 3123662"/>
                <a:gd name="connsiteX8" fmla="*/ 725906 w 1992179"/>
                <a:gd name="connsiteY8" fmla="*/ 616191 h 3123662"/>
                <a:gd name="connsiteX9" fmla="*/ 725906 w 1992179"/>
                <a:gd name="connsiteY9" fmla="*/ 2519663 h 3123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2179" h="3123662">
                  <a:moveTo>
                    <a:pt x="-74" y="-101"/>
                  </a:moveTo>
                  <a:lnTo>
                    <a:pt x="742838" y="-101"/>
                  </a:lnTo>
                  <a:cubicBezTo>
                    <a:pt x="1468694" y="-101"/>
                    <a:pt x="1992106" y="232036"/>
                    <a:pt x="1992106" y="1553081"/>
                  </a:cubicBezTo>
                  <a:cubicBezTo>
                    <a:pt x="1992106" y="2886886"/>
                    <a:pt x="1456057" y="3123562"/>
                    <a:pt x="742838" y="3123562"/>
                  </a:cubicBezTo>
                  <a:lnTo>
                    <a:pt x="-74" y="3123562"/>
                  </a:lnTo>
                  <a:close/>
                  <a:moveTo>
                    <a:pt x="831423" y="2519663"/>
                  </a:moveTo>
                  <a:cubicBezTo>
                    <a:pt x="1181713" y="2519663"/>
                    <a:pt x="1257661" y="2312801"/>
                    <a:pt x="1257661" y="1553081"/>
                  </a:cubicBezTo>
                  <a:cubicBezTo>
                    <a:pt x="1257661" y="801826"/>
                    <a:pt x="1181713" y="616191"/>
                    <a:pt x="827251" y="616191"/>
                  </a:cubicBezTo>
                  <a:lnTo>
                    <a:pt x="725906" y="616191"/>
                  </a:lnTo>
                  <a:lnTo>
                    <a:pt x="725906" y="2519663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3F8DA67-9E59-41B2-9A70-C7A5C98B746A}"/>
                </a:ext>
              </a:extLst>
            </p:cNvPr>
            <p:cNvSpPr/>
            <p:nvPr/>
          </p:nvSpPr>
          <p:spPr>
            <a:xfrm>
              <a:off x="3193304" y="2565187"/>
              <a:ext cx="1920158" cy="3123294"/>
            </a:xfrm>
            <a:custGeom>
              <a:avLst/>
              <a:gdLst>
                <a:gd name="connsiteX0" fmla="*/ -74 w 1920158"/>
                <a:gd name="connsiteY0" fmla="*/ -101 h 3123294"/>
                <a:gd name="connsiteX1" fmla="*/ 746764 w 1920158"/>
                <a:gd name="connsiteY1" fmla="*/ -101 h 3123294"/>
                <a:gd name="connsiteX2" fmla="*/ 1143433 w 1920158"/>
                <a:gd name="connsiteY2" fmla="*/ 1080464 h 3123294"/>
                <a:gd name="connsiteX3" fmla="*/ 1341829 w 1920158"/>
                <a:gd name="connsiteY3" fmla="*/ 1700804 h 3123294"/>
                <a:gd name="connsiteX4" fmla="*/ 1358761 w 1920158"/>
                <a:gd name="connsiteY4" fmla="*/ 1700804 h 3123294"/>
                <a:gd name="connsiteX5" fmla="*/ 1358761 w 1920158"/>
                <a:gd name="connsiteY5" fmla="*/ -101 h 3123294"/>
                <a:gd name="connsiteX6" fmla="*/ 1920085 w 1920158"/>
                <a:gd name="connsiteY6" fmla="*/ -101 h 3123294"/>
                <a:gd name="connsiteX7" fmla="*/ 1920085 w 1920158"/>
                <a:gd name="connsiteY7" fmla="*/ 3123194 h 3123294"/>
                <a:gd name="connsiteX8" fmla="*/ 1304039 w 1920158"/>
                <a:gd name="connsiteY8" fmla="*/ 3123194 h 3123294"/>
                <a:gd name="connsiteX9" fmla="*/ 788725 w 1920158"/>
                <a:gd name="connsiteY9" fmla="*/ 1840062 h 3123294"/>
                <a:gd name="connsiteX10" fmla="*/ 577692 w 1920158"/>
                <a:gd name="connsiteY10" fmla="*/ 1219722 h 3123294"/>
                <a:gd name="connsiteX11" fmla="*/ 560760 w 1920158"/>
                <a:gd name="connsiteY11" fmla="*/ 1219722 h 3123294"/>
                <a:gd name="connsiteX12" fmla="*/ 560760 w 1920158"/>
                <a:gd name="connsiteY12" fmla="*/ 3123194 h 3123294"/>
                <a:gd name="connsiteX13" fmla="*/ -74 w 1920158"/>
                <a:gd name="connsiteY13" fmla="*/ 3123194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0158" h="3123294">
                  <a:moveTo>
                    <a:pt x="-74" y="-101"/>
                  </a:moveTo>
                  <a:lnTo>
                    <a:pt x="746764" y="-101"/>
                  </a:lnTo>
                  <a:lnTo>
                    <a:pt x="1143433" y="1080464"/>
                  </a:lnTo>
                  <a:cubicBezTo>
                    <a:pt x="1227846" y="1329410"/>
                    <a:pt x="1290665" y="1510874"/>
                    <a:pt x="1341829" y="1700804"/>
                  </a:cubicBezTo>
                  <a:lnTo>
                    <a:pt x="1358761" y="1700804"/>
                  </a:lnTo>
                  <a:lnTo>
                    <a:pt x="1358761" y="-101"/>
                  </a:lnTo>
                  <a:lnTo>
                    <a:pt x="1920085" y="-101"/>
                  </a:lnTo>
                  <a:lnTo>
                    <a:pt x="1920085" y="3123194"/>
                  </a:lnTo>
                  <a:lnTo>
                    <a:pt x="1304039" y="3123194"/>
                  </a:lnTo>
                  <a:lnTo>
                    <a:pt x="788725" y="1840062"/>
                  </a:lnTo>
                  <a:cubicBezTo>
                    <a:pt x="700017" y="1603753"/>
                    <a:pt x="611432" y="1337876"/>
                    <a:pt x="577692" y="1219722"/>
                  </a:cubicBezTo>
                  <a:lnTo>
                    <a:pt x="560760" y="1219722"/>
                  </a:lnTo>
                  <a:lnTo>
                    <a:pt x="560760" y="3123194"/>
                  </a:lnTo>
                  <a:lnTo>
                    <a:pt x="-74" y="3123194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0769024-4C2E-444B-A66D-A38D7694A8CB}"/>
                </a:ext>
              </a:extLst>
            </p:cNvPr>
            <p:cNvSpPr/>
            <p:nvPr/>
          </p:nvSpPr>
          <p:spPr>
            <a:xfrm>
              <a:off x="5274069" y="2565187"/>
              <a:ext cx="1831696" cy="3123294"/>
            </a:xfrm>
            <a:custGeom>
              <a:avLst/>
              <a:gdLst>
                <a:gd name="connsiteX0" fmla="*/ -74 w 1831696"/>
                <a:gd name="connsiteY0" fmla="*/ -101 h 3123294"/>
                <a:gd name="connsiteX1" fmla="*/ 814491 w 1831696"/>
                <a:gd name="connsiteY1" fmla="*/ -101 h 3123294"/>
                <a:gd name="connsiteX2" fmla="*/ 1831623 w 1831696"/>
                <a:gd name="connsiteY2" fmla="*/ 1071998 h 3123294"/>
                <a:gd name="connsiteX3" fmla="*/ 806025 w 1831696"/>
                <a:gd name="connsiteY3" fmla="*/ 2169372 h 3123294"/>
                <a:gd name="connsiteX4" fmla="*/ 713146 w 1831696"/>
                <a:gd name="connsiteY4" fmla="*/ 2169372 h 3123294"/>
                <a:gd name="connsiteX5" fmla="*/ 713146 w 1831696"/>
                <a:gd name="connsiteY5" fmla="*/ 3123194 h 3123294"/>
                <a:gd name="connsiteX6" fmla="*/ -74 w 1831696"/>
                <a:gd name="connsiteY6" fmla="*/ 3123194 h 3123294"/>
                <a:gd name="connsiteX7" fmla="*/ 839766 w 1831696"/>
                <a:gd name="connsiteY7" fmla="*/ 1582650 h 3123294"/>
                <a:gd name="connsiteX8" fmla="*/ 1122575 w 1831696"/>
                <a:gd name="connsiteY8" fmla="*/ 1084636 h 3123294"/>
                <a:gd name="connsiteX9" fmla="*/ 835594 w 1831696"/>
                <a:gd name="connsiteY9" fmla="*/ 616191 h 3123294"/>
                <a:gd name="connsiteX10" fmla="*/ 712900 w 1831696"/>
                <a:gd name="connsiteY10" fmla="*/ 616191 h 3123294"/>
                <a:gd name="connsiteX11" fmla="*/ 712900 w 1831696"/>
                <a:gd name="connsiteY11" fmla="*/ 1582650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1696" h="3123294">
                  <a:moveTo>
                    <a:pt x="-74" y="-101"/>
                  </a:moveTo>
                  <a:lnTo>
                    <a:pt x="814491" y="-101"/>
                  </a:lnTo>
                  <a:cubicBezTo>
                    <a:pt x="1308333" y="-101"/>
                    <a:pt x="1831623" y="194124"/>
                    <a:pt x="1831623" y="1071998"/>
                  </a:cubicBezTo>
                  <a:cubicBezTo>
                    <a:pt x="1831623" y="2021648"/>
                    <a:pt x="1270299" y="2169372"/>
                    <a:pt x="806025" y="2169372"/>
                  </a:cubicBezTo>
                  <a:lnTo>
                    <a:pt x="713146" y="2169372"/>
                  </a:lnTo>
                  <a:lnTo>
                    <a:pt x="713146" y="3123194"/>
                  </a:lnTo>
                  <a:lnTo>
                    <a:pt x="-74" y="3123194"/>
                  </a:lnTo>
                  <a:close/>
                  <a:moveTo>
                    <a:pt x="839766" y="1582650"/>
                  </a:moveTo>
                  <a:cubicBezTo>
                    <a:pt x="1038162" y="1582650"/>
                    <a:pt x="1122575" y="1468667"/>
                    <a:pt x="1122575" y="1084636"/>
                  </a:cubicBezTo>
                  <a:cubicBezTo>
                    <a:pt x="1122575" y="717413"/>
                    <a:pt x="1038162" y="616191"/>
                    <a:pt x="835594" y="616191"/>
                  </a:cubicBezTo>
                  <a:lnTo>
                    <a:pt x="712900" y="616191"/>
                  </a:lnTo>
                  <a:lnTo>
                    <a:pt x="712900" y="1582650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C46132C8-AD5B-4FFB-87DD-1B660D775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9845" y="156992"/>
            <a:ext cx="1130884" cy="751109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DA20D6B-7196-4BD1-BB2F-100036436B10}"/>
              </a:ext>
            </a:extLst>
          </p:cNvPr>
          <p:cNvCxnSpPr>
            <a:cxnSpLocks/>
          </p:cNvCxnSpPr>
          <p:nvPr/>
        </p:nvCxnSpPr>
        <p:spPr>
          <a:xfrm>
            <a:off x="3281082" y="0"/>
            <a:ext cx="0" cy="10058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8E9A908B-486D-4224-8C4D-0D1F745740EB}"/>
              </a:ext>
            </a:extLst>
          </p:cNvPr>
          <p:cNvSpPr/>
          <p:nvPr/>
        </p:nvSpPr>
        <p:spPr>
          <a:xfrm>
            <a:off x="0" y="9493625"/>
            <a:ext cx="17881600" cy="564776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2" name="Graphic 71">
            <a:extLst>
              <a:ext uri="{FF2B5EF4-FFF2-40B4-BE49-F238E27FC236}">
                <a16:creationId xmlns:a16="http://schemas.microsoft.com/office/drawing/2014/main" id="{C38864EC-CE96-420C-98E1-B02DFC940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99753" y="9653977"/>
            <a:ext cx="3355989" cy="251985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5382C07-4F67-4BC4-9BF3-55633EE2A9E1}"/>
              </a:ext>
            </a:extLst>
          </p:cNvPr>
          <p:cNvCxnSpPr>
            <a:cxnSpLocks/>
          </p:cNvCxnSpPr>
          <p:nvPr/>
        </p:nvCxnSpPr>
        <p:spPr>
          <a:xfrm>
            <a:off x="0" y="9493625"/>
            <a:ext cx="17881600" cy="0"/>
          </a:xfrm>
          <a:prstGeom prst="straightConnector1">
            <a:avLst/>
          </a:prstGeom>
          <a:ln w="28575">
            <a:solidFill>
              <a:srgbClr val="ED4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BA9AA473-9753-4F28-ADA9-6B999D5A66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732" y="9637316"/>
            <a:ext cx="9239250" cy="342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E519980-BDEB-416B-BB30-7674AA842086}"/>
              </a:ext>
            </a:extLst>
          </p:cNvPr>
          <p:cNvSpPr txBox="1"/>
          <p:nvPr/>
        </p:nvSpPr>
        <p:spPr>
          <a:xfrm>
            <a:off x="624185" y="1475239"/>
            <a:ext cx="16680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BentonSans Comp Book" panose="02000506040000020004" pitchFamily="50" charset="0"/>
                <a:hlinkClick r:id="rId8"/>
              </a:rPr>
              <a:t>HOPEdupage.org</a:t>
            </a:r>
            <a:endParaRPr lang="en-US" sz="4800" b="1" dirty="0">
              <a:latin typeface="BentonSans Comp Book" panose="02000506040000020004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976D0A-A3BA-791A-FAC3-8E2CD263FF6F}"/>
              </a:ext>
            </a:extLst>
          </p:cNvPr>
          <p:cNvSpPr txBox="1"/>
          <p:nvPr/>
        </p:nvSpPr>
        <p:spPr>
          <a:xfrm>
            <a:off x="3471739" y="237188"/>
            <a:ext cx="14219072" cy="91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  <a:spcAft>
                <a:spcPts val="600"/>
              </a:spcAft>
            </a:pPr>
            <a:r>
              <a:rPr lang="en-US" sz="7200" dirty="0">
                <a:solidFill>
                  <a:srgbClr val="28AEE4"/>
                </a:solidFill>
                <a:latin typeface="BentonSans Comp Book" panose="02000506040000020004" pitchFamily="50" charset="0"/>
              </a:rPr>
              <a:t>ADDITIONAL </a:t>
            </a:r>
            <a:r>
              <a:rPr lang="en-US" sz="7200" dirty="0">
                <a:solidFill>
                  <a:schemeClr val="bg1"/>
                </a:solidFill>
                <a:latin typeface="BentonSans Comp Black" panose="02000506050000020004" pitchFamily="50" charset="0"/>
              </a:rPr>
              <a:t>RESOURCES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07B8F0-28D3-35B9-DBE7-3CF4B6BB03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02501" y="2449926"/>
            <a:ext cx="12476598" cy="676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050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CBE486-733C-4E2E-9E6B-F23BD7A04707}"/>
              </a:ext>
            </a:extLst>
          </p:cNvPr>
          <p:cNvSpPr/>
          <p:nvPr/>
        </p:nvSpPr>
        <p:spPr>
          <a:xfrm>
            <a:off x="0" y="1366"/>
            <a:ext cx="17881600" cy="1021217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358A99-912C-47EE-B238-56944DF78E3E}"/>
              </a:ext>
            </a:extLst>
          </p:cNvPr>
          <p:cNvSpPr/>
          <p:nvPr/>
        </p:nvSpPr>
        <p:spPr>
          <a:xfrm>
            <a:off x="0" y="0"/>
            <a:ext cx="3281082" cy="1022583"/>
          </a:xfrm>
          <a:prstGeom prst="rect">
            <a:avLst/>
          </a:prstGeom>
          <a:solidFill>
            <a:srgbClr val="28A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12D461-500B-4626-82B7-B149F605182C}"/>
              </a:ext>
            </a:extLst>
          </p:cNvPr>
          <p:cNvCxnSpPr>
            <a:cxnSpLocks/>
          </p:cNvCxnSpPr>
          <p:nvPr/>
        </p:nvCxnSpPr>
        <p:spPr>
          <a:xfrm>
            <a:off x="1731094" y="154494"/>
            <a:ext cx="0" cy="751109"/>
          </a:xfrm>
          <a:prstGeom prst="line">
            <a:avLst/>
          </a:prstGeom>
          <a:ln w="38100">
            <a:solidFill>
              <a:srgbClr val="2723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8EE5E48-0C9C-4CD6-AB23-3CEC0583F61D}"/>
              </a:ext>
            </a:extLst>
          </p:cNvPr>
          <p:cNvSpPr txBox="1"/>
          <p:nvPr/>
        </p:nvSpPr>
        <p:spPr>
          <a:xfrm>
            <a:off x="328504" y="2606789"/>
            <a:ext cx="27619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entonSans Comp Bold" panose="02000506050000020004" pitchFamily="50" charset="0"/>
              </a:rPr>
              <a:t>Abstinence, or non-use, from opiate drug abuse is the most effective overdose prevention option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5E3E13-0A98-45B4-A1B2-2843F09D12E1}"/>
              </a:ext>
            </a:extLst>
          </p:cNvPr>
          <p:cNvGrpSpPr/>
          <p:nvPr/>
        </p:nvGrpSpPr>
        <p:grpSpPr>
          <a:xfrm>
            <a:off x="150652" y="132360"/>
            <a:ext cx="1438623" cy="742482"/>
            <a:chOff x="1053401" y="2565187"/>
            <a:chExt cx="6052364" cy="3123662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EF91DD6-FC30-41E7-A72A-EE86FEFDDD0A}"/>
                </a:ext>
              </a:extLst>
            </p:cNvPr>
            <p:cNvSpPr/>
            <p:nvPr/>
          </p:nvSpPr>
          <p:spPr>
            <a:xfrm>
              <a:off x="1053401" y="2565187"/>
              <a:ext cx="1992179" cy="3123662"/>
            </a:xfrm>
            <a:custGeom>
              <a:avLst/>
              <a:gdLst>
                <a:gd name="connsiteX0" fmla="*/ -74 w 1992179"/>
                <a:gd name="connsiteY0" fmla="*/ -101 h 3123662"/>
                <a:gd name="connsiteX1" fmla="*/ 742838 w 1992179"/>
                <a:gd name="connsiteY1" fmla="*/ -101 h 3123662"/>
                <a:gd name="connsiteX2" fmla="*/ 1992106 w 1992179"/>
                <a:gd name="connsiteY2" fmla="*/ 1553081 h 3123662"/>
                <a:gd name="connsiteX3" fmla="*/ 742838 w 1992179"/>
                <a:gd name="connsiteY3" fmla="*/ 3123562 h 3123662"/>
                <a:gd name="connsiteX4" fmla="*/ -74 w 1992179"/>
                <a:gd name="connsiteY4" fmla="*/ 3123562 h 3123662"/>
                <a:gd name="connsiteX5" fmla="*/ 831423 w 1992179"/>
                <a:gd name="connsiteY5" fmla="*/ 2519663 h 3123662"/>
                <a:gd name="connsiteX6" fmla="*/ 1257661 w 1992179"/>
                <a:gd name="connsiteY6" fmla="*/ 1553081 h 3123662"/>
                <a:gd name="connsiteX7" fmla="*/ 827251 w 1992179"/>
                <a:gd name="connsiteY7" fmla="*/ 616191 h 3123662"/>
                <a:gd name="connsiteX8" fmla="*/ 725906 w 1992179"/>
                <a:gd name="connsiteY8" fmla="*/ 616191 h 3123662"/>
                <a:gd name="connsiteX9" fmla="*/ 725906 w 1992179"/>
                <a:gd name="connsiteY9" fmla="*/ 2519663 h 3123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2179" h="3123662">
                  <a:moveTo>
                    <a:pt x="-74" y="-101"/>
                  </a:moveTo>
                  <a:lnTo>
                    <a:pt x="742838" y="-101"/>
                  </a:lnTo>
                  <a:cubicBezTo>
                    <a:pt x="1468694" y="-101"/>
                    <a:pt x="1992106" y="232036"/>
                    <a:pt x="1992106" y="1553081"/>
                  </a:cubicBezTo>
                  <a:cubicBezTo>
                    <a:pt x="1992106" y="2886886"/>
                    <a:pt x="1456057" y="3123562"/>
                    <a:pt x="742838" y="3123562"/>
                  </a:cubicBezTo>
                  <a:lnTo>
                    <a:pt x="-74" y="3123562"/>
                  </a:lnTo>
                  <a:close/>
                  <a:moveTo>
                    <a:pt x="831423" y="2519663"/>
                  </a:moveTo>
                  <a:cubicBezTo>
                    <a:pt x="1181713" y="2519663"/>
                    <a:pt x="1257661" y="2312801"/>
                    <a:pt x="1257661" y="1553081"/>
                  </a:cubicBezTo>
                  <a:cubicBezTo>
                    <a:pt x="1257661" y="801826"/>
                    <a:pt x="1181713" y="616191"/>
                    <a:pt x="827251" y="616191"/>
                  </a:cubicBezTo>
                  <a:lnTo>
                    <a:pt x="725906" y="616191"/>
                  </a:lnTo>
                  <a:lnTo>
                    <a:pt x="725906" y="2519663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3F8DA67-9E59-41B2-9A70-C7A5C98B746A}"/>
                </a:ext>
              </a:extLst>
            </p:cNvPr>
            <p:cNvSpPr/>
            <p:nvPr/>
          </p:nvSpPr>
          <p:spPr>
            <a:xfrm>
              <a:off x="3193304" y="2565187"/>
              <a:ext cx="1920158" cy="3123294"/>
            </a:xfrm>
            <a:custGeom>
              <a:avLst/>
              <a:gdLst>
                <a:gd name="connsiteX0" fmla="*/ -74 w 1920158"/>
                <a:gd name="connsiteY0" fmla="*/ -101 h 3123294"/>
                <a:gd name="connsiteX1" fmla="*/ 746764 w 1920158"/>
                <a:gd name="connsiteY1" fmla="*/ -101 h 3123294"/>
                <a:gd name="connsiteX2" fmla="*/ 1143433 w 1920158"/>
                <a:gd name="connsiteY2" fmla="*/ 1080464 h 3123294"/>
                <a:gd name="connsiteX3" fmla="*/ 1341829 w 1920158"/>
                <a:gd name="connsiteY3" fmla="*/ 1700804 h 3123294"/>
                <a:gd name="connsiteX4" fmla="*/ 1358761 w 1920158"/>
                <a:gd name="connsiteY4" fmla="*/ 1700804 h 3123294"/>
                <a:gd name="connsiteX5" fmla="*/ 1358761 w 1920158"/>
                <a:gd name="connsiteY5" fmla="*/ -101 h 3123294"/>
                <a:gd name="connsiteX6" fmla="*/ 1920085 w 1920158"/>
                <a:gd name="connsiteY6" fmla="*/ -101 h 3123294"/>
                <a:gd name="connsiteX7" fmla="*/ 1920085 w 1920158"/>
                <a:gd name="connsiteY7" fmla="*/ 3123194 h 3123294"/>
                <a:gd name="connsiteX8" fmla="*/ 1304039 w 1920158"/>
                <a:gd name="connsiteY8" fmla="*/ 3123194 h 3123294"/>
                <a:gd name="connsiteX9" fmla="*/ 788725 w 1920158"/>
                <a:gd name="connsiteY9" fmla="*/ 1840062 h 3123294"/>
                <a:gd name="connsiteX10" fmla="*/ 577692 w 1920158"/>
                <a:gd name="connsiteY10" fmla="*/ 1219722 h 3123294"/>
                <a:gd name="connsiteX11" fmla="*/ 560760 w 1920158"/>
                <a:gd name="connsiteY11" fmla="*/ 1219722 h 3123294"/>
                <a:gd name="connsiteX12" fmla="*/ 560760 w 1920158"/>
                <a:gd name="connsiteY12" fmla="*/ 3123194 h 3123294"/>
                <a:gd name="connsiteX13" fmla="*/ -74 w 1920158"/>
                <a:gd name="connsiteY13" fmla="*/ 3123194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0158" h="3123294">
                  <a:moveTo>
                    <a:pt x="-74" y="-101"/>
                  </a:moveTo>
                  <a:lnTo>
                    <a:pt x="746764" y="-101"/>
                  </a:lnTo>
                  <a:lnTo>
                    <a:pt x="1143433" y="1080464"/>
                  </a:lnTo>
                  <a:cubicBezTo>
                    <a:pt x="1227846" y="1329410"/>
                    <a:pt x="1290665" y="1510874"/>
                    <a:pt x="1341829" y="1700804"/>
                  </a:cubicBezTo>
                  <a:lnTo>
                    <a:pt x="1358761" y="1700804"/>
                  </a:lnTo>
                  <a:lnTo>
                    <a:pt x="1358761" y="-101"/>
                  </a:lnTo>
                  <a:lnTo>
                    <a:pt x="1920085" y="-101"/>
                  </a:lnTo>
                  <a:lnTo>
                    <a:pt x="1920085" y="3123194"/>
                  </a:lnTo>
                  <a:lnTo>
                    <a:pt x="1304039" y="3123194"/>
                  </a:lnTo>
                  <a:lnTo>
                    <a:pt x="788725" y="1840062"/>
                  </a:lnTo>
                  <a:cubicBezTo>
                    <a:pt x="700017" y="1603753"/>
                    <a:pt x="611432" y="1337876"/>
                    <a:pt x="577692" y="1219722"/>
                  </a:cubicBezTo>
                  <a:lnTo>
                    <a:pt x="560760" y="1219722"/>
                  </a:lnTo>
                  <a:lnTo>
                    <a:pt x="560760" y="3123194"/>
                  </a:lnTo>
                  <a:lnTo>
                    <a:pt x="-74" y="3123194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0769024-4C2E-444B-A66D-A38D7694A8CB}"/>
                </a:ext>
              </a:extLst>
            </p:cNvPr>
            <p:cNvSpPr/>
            <p:nvPr/>
          </p:nvSpPr>
          <p:spPr>
            <a:xfrm>
              <a:off x="5274069" y="2565187"/>
              <a:ext cx="1831696" cy="3123294"/>
            </a:xfrm>
            <a:custGeom>
              <a:avLst/>
              <a:gdLst>
                <a:gd name="connsiteX0" fmla="*/ -74 w 1831696"/>
                <a:gd name="connsiteY0" fmla="*/ -101 h 3123294"/>
                <a:gd name="connsiteX1" fmla="*/ 814491 w 1831696"/>
                <a:gd name="connsiteY1" fmla="*/ -101 h 3123294"/>
                <a:gd name="connsiteX2" fmla="*/ 1831623 w 1831696"/>
                <a:gd name="connsiteY2" fmla="*/ 1071998 h 3123294"/>
                <a:gd name="connsiteX3" fmla="*/ 806025 w 1831696"/>
                <a:gd name="connsiteY3" fmla="*/ 2169372 h 3123294"/>
                <a:gd name="connsiteX4" fmla="*/ 713146 w 1831696"/>
                <a:gd name="connsiteY4" fmla="*/ 2169372 h 3123294"/>
                <a:gd name="connsiteX5" fmla="*/ 713146 w 1831696"/>
                <a:gd name="connsiteY5" fmla="*/ 3123194 h 3123294"/>
                <a:gd name="connsiteX6" fmla="*/ -74 w 1831696"/>
                <a:gd name="connsiteY6" fmla="*/ 3123194 h 3123294"/>
                <a:gd name="connsiteX7" fmla="*/ 839766 w 1831696"/>
                <a:gd name="connsiteY7" fmla="*/ 1582650 h 3123294"/>
                <a:gd name="connsiteX8" fmla="*/ 1122575 w 1831696"/>
                <a:gd name="connsiteY8" fmla="*/ 1084636 h 3123294"/>
                <a:gd name="connsiteX9" fmla="*/ 835594 w 1831696"/>
                <a:gd name="connsiteY9" fmla="*/ 616191 h 3123294"/>
                <a:gd name="connsiteX10" fmla="*/ 712900 w 1831696"/>
                <a:gd name="connsiteY10" fmla="*/ 616191 h 3123294"/>
                <a:gd name="connsiteX11" fmla="*/ 712900 w 1831696"/>
                <a:gd name="connsiteY11" fmla="*/ 1582650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1696" h="3123294">
                  <a:moveTo>
                    <a:pt x="-74" y="-101"/>
                  </a:moveTo>
                  <a:lnTo>
                    <a:pt x="814491" y="-101"/>
                  </a:lnTo>
                  <a:cubicBezTo>
                    <a:pt x="1308333" y="-101"/>
                    <a:pt x="1831623" y="194124"/>
                    <a:pt x="1831623" y="1071998"/>
                  </a:cubicBezTo>
                  <a:cubicBezTo>
                    <a:pt x="1831623" y="2021648"/>
                    <a:pt x="1270299" y="2169372"/>
                    <a:pt x="806025" y="2169372"/>
                  </a:cubicBezTo>
                  <a:lnTo>
                    <a:pt x="713146" y="2169372"/>
                  </a:lnTo>
                  <a:lnTo>
                    <a:pt x="713146" y="3123194"/>
                  </a:lnTo>
                  <a:lnTo>
                    <a:pt x="-74" y="3123194"/>
                  </a:lnTo>
                  <a:close/>
                  <a:moveTo>
                    <a:pt x="839766" y="1582650"/>
                  </a:moveTo>
                  <a:cubicBezTo>
                    <a:pt x="1038162" y="1582650"/>
                    <a:pt x="1122575" y="1468667"/>
                    <a:pt x="1122575" y="1084636"/>
                  </a:cubicBezTo>
                  <a:cubicBezTo>
                    <a:pt x="1122575" y="717413"/>
                    <a:pt x="1038162" y="616191"/>
                    <a:pt x="835594" y="616191"/>
                  </a:cubicBezTo>
                  <a:lnTo>
                    <a:pt x="712900" y="616191"/>
                  </a:lnTo>
                  <a:lnTo>
                    <a:pt x="712900" y="1582650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C46132C8-AD5B-4FFB-87DD-1B660D775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9845" y="156992"/>
            <a:ext cx="1130884" cy="751109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DA20D6B-7196-4BD1-BB2F-100036436B10}"/>
              </a:ext>
            </a:extLst>
          </p:cNvPr>
          <p:cNvCxnSpPr>
            <a:cxnSpLocks/>
          </p:cNvCxnSpPr>
          <p:nvPr/>
        </p:nvCxnSpPr>
        <p:spPr>
          <a:xfrm>
            <a:off x="3281082" y="0"/>
            <a:ext cx="0" cy="10058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8E9A908B-486D-4224-8C4D-0D1F745740EB}"/>
              </a:ext>
            </a:extLst>
          </p:cNvPr>
          <p:cNvSpPr/>
          <p:nvPr/>
        </p:nvSpPr>
        <p:spPr>
          <a:xfrm>
            <a:off x="0" y="9493625"/>
            <a:ext cx="17881600" cy="564776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2" name="Graphic 71">
            <a:extLst>
              <a:ext uri="{FF2B5EF4-FFF2-40B4-BE49-F238E27FC236}">
                <a16:creationId xmlns:a16="http://schemas.microsoft.com/office/drawing/2014/main" id="{C38864EC-CE96-420C-98E1-B02DFC940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99753" y="9653977"/>
            <a:ext cx="3355989" cy="251985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5382C07-4F67-4BC4-9BF3-55633EE2A9E1}"/>
              </a:ext>
            </a:extLst>
          </p:cNvPr>
          <p:cNvCxnSpPr>
            <a:cxnSpLocks/>
          </p:cNvCxnSpPr>
          <p:nvPr/>
        </p:nvCxnSpPr>
        <p:spPr>
          <a:xfrm>
            <a:off x="0" y="9493625"/>
            <a:ext cx="17881600" cy="0"/>
          </a:xfrm>
          <a:prstGeom prst="straightConnector1">
            <a:avLst/>
          </a:prstGeom>
          <a:ln w="28575">
            <a:solidFill>
              <a:srgbClr val="ED4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BA9AA473-9753-4F28-ADA9-6B999D5A66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732" y="9637316"/>
            <a:ext cx="9239250" cy="342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976D0A-A3BA-791A-FAC3-8E2CD263FF6F}"/>
              </a:ext>
            </a:extLst>
          </p:cNvPr>
          <p:cNvSpPr txBox="1"/>
          <p:nvPr/>
        </p:nvSpPr>
        <p:spPr>
          <a:xfrm>
            <a:off x="3471739" y="237188"/>
            <a:ext cx="14219072" cy="91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  <a:spcAft>
                <a:spcPts val="600"/>
              </a:spcAft>
            </a:pPr>
            <a:r>
              <a:rPr lang="en-US" sz="7200" dirty="0">
                <a:solidFill>
                  <a:srgbClr val="28AEE4"/>
                </a:solidFill>
                <a:latin typeface="BentonSans Comp Book" panose="02000506040000020004" pitchFamily="50" charset="0"/>
              </a:rPr>
              <a:t>RELEVANT </a:t>
            </a:r>
            <a:r>
              <a:rPr lang="en-US" sz="7200" dirty="0">
                <a:solidFill>
                  <a:schemeClr val="bg1"/>
                </a:solidFill>
                <a:latin typeface="BentonSans Comp Black" panose="02000506050000020004" pitchFamily="50" charset="0"/>
              </a:rPr>
              <a:t>PROCEDURES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56D30A-0322-6BFA-9843-60CB698BF9F5}"/>
              </a:ext>
            </a:extLst>
          </p:cNvPr>
          <p:cNvSpPr txBox="1"/>
          <p:nvPr/>
        </p:nvSpPr>
        <p:spPr>
          <a:xfrm>
            <a:off x="328504" y="2889176"/>
            <a:ext cx="114901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black"/>
                </a:solidFill>
                <a:latin typeface="BentonSans Comp Book" panose="02000506040000020004" pitchFamily="50" charset="0"/>
              </a:rPr>
              <a:t>F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ntonSans Comp Book" panose="02000506040000020004" pitchFamily="50" charset="0"/>
                <a:ea typeface="+mn-ea"/>
                <a:cs typeface="+mn-cs"/>
              </a:rPr>
              <a:t>ree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ntonSans Comp Book" panose="02000506040000020004" pitchFamily="50" charset="0"/>
                <a:ea typeface="+mn-ea"/>
                <a:cs typeface="+mn-cs"/>
              </a:rPr>
              <a:t> Narcan vending machine available </a:t>
            </a:r>
            <a:endParaRPr lang="en-US" sz="4800" b="1" dirty="0">
              <a:solidFill>
                <a:prstClr val="black"/>
              </a:solidFill>
              <a:latin typeface="BentonSans Comp Book" panose="02000506040000020004" pitchFamily="50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ntonSans Comp Book" panose="02000506040000020004" pitchFamily="50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ntonSans Comp Book" panose="02000506040000020004" pitchFamily="50" charset="0"/>
                <a:ea typeface="+mn-ea"/>
                <a:cs typeface="+mn-cs"/>
              </a:rPr>
              <a:t>Linda A. Kurzawa Community Center </a:t>
            </a:r>
            <a:b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ntonSans Comp Book" panose="02000506040000020004" pitchFamily="50" charset="0"/>
                <a:ea typeface="+mn-ea"/>
                <a:cs typeface="+mn-cs"/>
              </a:rPr>
            </a:b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ntonSans Comp Book" panose="02000506040000020004" pitchFamily="50" charset="0"/>
                <a:ea typeface="+mn-ea"/>
                <a:cs typeface="+mn-cs"/>
              </a:rPr>
              <a:t>(115 N County Farm Rd, Wheaton, IL 60187)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b="1" dirty="0">
              <a:solidFill>
                <a:prstClr val="black"/>
              </a:solidFill>
              <a:latin typeface="BentonSans Comp Book" panose="02000506040000020004" pitchFamily="50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ntonSans Comp Book" panose="02000506040000020004" pitchFamily="50" charset="0"/>
                <a:ea typeface="+mn-ea"/>
                <a:cs typeface="+mn-cs"/>
              </a:rPr>
              <a:t>Open 8:00am to 8:00pm, Mon-Fri</a:t>
            </a:r>
          </a:p>
        </p:txBody>
      </p:sp>
      <p:pic>
        <p:nvPicPr>
          <p:cNvPr id="11" name="Picture 10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D60F531D-7EA7-718F-0FF3-B2FF974AD2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7471" y="1658290"/>
            <a:ext cx="5236092" cy="719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3356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CBE486-733C-4E2E-9E6B-F23BD7A04707}"/>
              </a:ext>
            </a:extLst>
          </p:cNvPr>
          <p:cNvSpPr/>
          <p:nvPr/>
        </p:nvSpPr>
        <p:spPr>
          <a:xfrm>
            <a:off x="0" y="1366"/>
            <a:ext cx="17881600" cy="1021217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358A99-912C-47EE-B238-56944DF78E3E}"/>
              </a:ext>
            </a:extLst>
          </p:cNvPr>
          <p:cNvSpPr/>
          <p:nvPr/>
        </p:nvSpPr>
        <p:spPr>
          <a:xfrm>
            <a:off x="0" y="0"/>
            <a:ext cx="3281082" cy="1022583"/>
          </a:xfrm>
          <a:prstGeom prst="rect">
            <a:avLst/>
          </a:prstGeom>
          <a:solidFill>
            <a:srgbClr val="28A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12D461-500B-4626-82B7-B149F605182C}"/>
              </a:ext>
            </a:extLst>
          </p:cNvPr>
          <p:cNvCxnSpPr>
            <a:cxnSpLocks/>
          </p:cNvCxnSpPr>
          <p:nvPr/>
        </p:nvCxnSpPr>
        <p:spPr>
          <a:xfrm>
            <a:off x="1731094" y="154494"/>
            <a:ext cx="0" cy="751109"/>
          </a:xfrm>
          <a:prstGeom prst="line">
            <a:avLst/>
          </a:prstGeom>
          <a:ln w="38100">
            <a:solidFill>
              <a:srgbClr val="2723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8EE5E48-0C9C-4CD6-AB23-3CEC0583F61D}"/>
              </a:ext>
            </a:extLst>
          </p:cNvPr>
          <p:cNvSpPr txBox="1"/>
          <p:nvPr/>
        </p:nvSpPr>
        <p:spPr>
          <a:xfrm>
            <a:off x="328504" y="2606789"/>
            <a:ext cx="27619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entonSans Comp Bold" panose="02000506050000020004" pitchFamily="50" charset="0"/>
              </a:rPr>
              <a:t>Abstinence, or non-use, from opiate drug abuse is the most effective overdose prevention option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5E3E13-0A98-45B4-A1B2-2843F09D12E1}"/>
              </a:ext>
            </a:extLst>
          </p:cNvPr>
          <p:cNvGrpSpPr/>
          <p:nvPr/>
        </p:nvGrpSpPr>
        <p:grpSpPr>
          <a:xfrm>
            <a:off x="150652" y="132360"/>
            <a:ext cx="1438623" cy="742482"/>
            <a:chOff x="1053401" y="2565187"/>
            <a:chExt cx="6052364" cy="3123662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EF91DD6-FC30-41E7-A72A-EE86FEFDDD0A}"/>
                </a:ext>
              </a:extLst>
            </p:cNvPr>
            <p:cNvSpPr/>
            <p:nvPr/>
          </p:nvSpPr>
          <p:spPr>
            <a:xfrm>
              <a:off x="1053401" y="2565187"/>
              <a:ext cx="1992179" cy="3123662"/>
            </a:xfrm>
            <a:custGeom>
              <a:avLst/>
              <a:gdLst>
                <a:gd name="connsiteX0" fmla="*/ -74 w 1992179"/>
                <a:gd name="connsiteY0" fmla="*/ -101 h 3123662"/>
                <a:gd name="connsiteX1" fmla="*/ 742838 w 1992179"/>
                <a:gd name="connsiteY1" fmla="*/ -101 h 3123662"/>
                <a:gd name="connsiteX2" fmla="*/ 1992106 w 1992179"/>
                <a:gd name="connsiteY2" fmla="*/ 1553081 h 3123662"/>
                <a:gd name="connsiteX3" fmla="*/ 742838 w 1992179"/>
                <a:gd name="connsiteY3" fmla="*/ 3123562 h 3123662"/>
                <a:gd name="connsiteX4" fmla="*/ -74 w 1992179"/>
                <a:gd name="connsiteY4" fmla="*/ 3123562 h 3123662"/>
                <a:gd name="connsiteX5" fmla="*/ 831423 w 1992179"/>
                <a:gd name="connsiteY5" fmla="*/ 2519663 h 3123662"/>
                <a:gd name="connsiteX6" fmla="*/ 1257661 w 1992179"/>
                <a:gd name="connsiteY6" fmla="*/ 1553081 h 3123662"/>
                <a:gd name="connsiteX7" fmla="*/ 827251 w 1992179"/>
                <a:gd name="connsiteY7" fmla="*/ 616191 h 3123662"/>
                <a:gd name="connsiteX8" fmla="*/ 725906 w 1992179"/>
                <a:gd name="connsiteY8" fmla="*/ 616191 h 3123662"/>
                <a:gd name="connsiteX9" fmla="*/ 725906 w 1992179"/>
                <a:gd name="connsiteY9" fmla="*/ 2519663 h 3123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2179" h="3123662">
                  <a:moveTo>
                    <a:pt x="-74" y="-101"/>
                  </a:moveTo>
                  <a:lnTo>
                    <a:pt x="742838" y="-101"/>
                  </a:lnTo>
                  <a:cubicBezTo>
                    <a:pt x="1468694" y="-101"/>
                    <a:pt x="1992106" y="232036"/>
                    <a:pt x="1992106" y="1553081"/>
                  </a:cubicBezTo>
                  <a:cubicBezTo>
                    <a:pt x="1992106" y="2886886"/>
                    <a:pt x="1456057" y="3123562"/>
                    <a:pt x="742838" y="3123562"/>
                  </a:cubicBezTo>
                  <a:lnTo>
                    <a:pt x="-74" y="3123562"/>
                  </a:lnTo>
                  <a:close/>
                  <a:moveTo>
                    <a:pt x="831423" y="2519663"/>
                  </a:moveTo>
                  <a:cubicBezTo>
                    <a:pt x="1181713" y="2519663"/>
                    <a:pt x="1257661" y="2312801"/>
                    <a:pt x="1257661" y="1553081"/>
                  </a:cubicBezTo>
                  <a:cubicBezTo>
                    <a:pt x="1257661" y="801826"/>
                    <a:pt x="1181713" y="616191"/>
                    <a:pt x="827251" y="616191"/>
                  </a:cubicBezTo>
                  <a:lnTo>
                    <a:pt x="725906" y="616191"/>
                  </a:lnTo>
                  <a:lnTo>
                    <a:pt x="725906" y="2519663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3F8DA67-9E59-41B2-9A70-C7A5C98B746A}"/>
                </a:ext>
              </a:extLst>
            </p:cNvPr>
            <p:cNvSpPr/>
            <p:nvPr/>
          </p:nvSpPr>
          <p:spPr>
            <a:xfrm>
              <a:off x="3193304" y="2565187"/>
              <a:ext cx="1920158" cy="3123294"/>
            </a:xfrm>
            <a:custGeom>
              <a:avLst/>
              <a:gdLst>
                <a:gd name="connsiteX0" fmla="*/ -74 w 1920158"/>
                <a:gd name="connsiteY0" fmla="*/ -101 h 3123294"/>
                <a:gd name="connsiteX1" fmla="*/ 746764 w 1920158"/>
                <a:gd name="connsiteY1" fmla="*/ -101 h 3123294"/>
                <a:gd name="connsiteX2" fmla="*/ 1143433 w 1920158"/>
                <a:gd name="connsiteY2" fmla="*/ 1080464 h 3123294"/>
                <a:gd name="connsiteX3" fmla="*/ 1341829 w 1920158"/>
                <a:gd name="connsiteY3" fmla="*/ 1700804 h 3123294"/>
                <a:gd name="connsiteX4" fmla="*/ 1358761 w 1920158"/>
                <a:gd name="connsiteY4" fmla="*/ 1700804 h 3123294"/>
                <a:gd name="connsiteX5" fmla="*/ 1358761 w 1920158"/>
                <a:gd name="connsiteY5" fmla="*/ -101 h 3123294"/>
                <a:gd name="connsiteX6" fmla="*/ 1920085 w 1920158"/>
                <a:gd name="connsiteY6" fmla="*/ -101 h 3123294"/>
                <a:gd name="connsiteX7" fmla="*/ 1920085 w 1920158"/>
                <a:gd name="connsiteY7" fmla="*/ 3123194 h 3123294"/>
                <a:gd name="connsiteX8" fmla="*/ 1304039 w 1920158"/>
                <a:gd name="connsiteY8" fmla="*/ 3123194 h 3123294"/>
                <a:gd name="connsiteX9" fmla="*/ 788725 w 1920158"/>
                <a:gd name="connsiteY9" fmla="*/ 1840062 h 3123294"/>
                <a:gd name="connsiteX10" fmla="*/ 577692 w 1920158"/>
                <a:gd name="connsiteY10" fmla="*/ 1219722 h 3123294"/>
                <a:gd name="connsiteX11" fmla="*/ 560760 w 1920158"/>
                <a:gd name="connsiteY11" fmla="*/ 1219722 h 3123294"/>
                <a:gd name="connsiteX12" fmla="*/ 560760 w 1920158"/>
                <a:gd name="connsiteY12" fmla="*/ 3123194 h 3123294"/>
                <a:gd name="connsiteX13" fmla="*/ -74 w 1920158"/>
                <a:gd name="connsiteY13" fmla="*/ 3123194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0158" h="3123294">
                  <a:moveTo>
                    <a:pt x="-74" y="-101"/>
                  </a:moveTo>
                  <a:lnTo>
                    <a:pt x="746764" y="-101"/>
                  </a:lnTo>
                  <a:lnTo>
                    <a:pt x="1143433" y="1080464"/>
                  </a:lnTo>
                  <a:cubicBezTo>
                    <a:pt x="1227846" y="1329410"/>
                    <a:pt x="1290665" y="1510874"/>
                    <a:pt x="1341829" y="1700804"/>
                  </a:cubicBezTo>
                  <a:lnTo>
                    <a:pt x="1358761" y="1700804"/>
                  </a:lnTo>
                  <a:lnTo>
                    <a:pt x="1358761" y="-101"/>
                  </a:lnTo>
                  <a:lnTo>
                    <a:pt x="1920085" y="-101"/>
                  </a:lnTo>
                  <a:lnTo>
                    <a:pt x="1920085" y="3123194"/>
                  </a:lnTo>
                  <a:lnTo>
                    <a:pt x="1304039" y="3123194"/>
                  </a:lnTo>
                  <a:lnTo>
                    <a:pt x="788725" y="1840062"/>
                  </a:lnTo>
                  <a:cubicBezTo>
                    <a:pt x="700017" y="1603753"/>
                    <a:pt x="611432" y="1337876"/>
                    <a:pt x="577692" y="1219722"/>
                  </a:cubicBezTo>
                  <a:lnTo>
                    <a:pt x="560760" y="1219722"/>
                  </a:lnTo>
                  <a:lnTo>
                    <a:pt x="560760" y="3123194"/>
                  </a:lnTo>
                  <a:lnTo>
                    <a:pt x="-74" y="3123194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0769024-4C2E-444B-A66D-A38D7694A8CB}"/>
                </a:ext>
              </a:extLst>
            </p:cNvPr>
            <p:cNvSpPr/>
            <p:nvPr/>
          </p:nvSpPr>
          <p:spPr>
            <a:xfrm>
              <a:off x="5274069" y="2565187"/>
              <a:ext cx="1831696" cy="3123294"/>
            </a:xfrm>
            <a:custGeom>
              <a:avLst/>
              <a:gdLst>
                <a:gd name="connsiteX0" fmla="*/ -74 w 1831696"/>
                <a:gd name="connsiteY0" fmla="*/ -101 h 3123294"/>
                <a:gd name="connsiteX1" fmla="*/ 814491 w 1831696"/>
                <a:gd name="connsiteY1" fmla="*/ -101 h 3123294"/>
                <a:gd name="connsiteX2" fmla="*/ 1831623 w 1831696"/>
                <a:gd name="connsiteY2" fmla="*/ 1071998 h 3123294"/>
                <a:gd name="connsiteX3" fmla="*/ 806025 w 1831696"/>
                <a:gd name="connsiteY3" fmla="*/ 2169372 h 3123294"/>
                <a:gd name="connsiteX4" fmla="*/ 713146 w 1831696"/>
                <a:gd name="connsiteY4" fmla="*/ 2169372 h 3123294"/>
                <a:gd name="connsiteX5" fmla="*/ 713146 w 1831696"/>
                <a:gd name="connsiteY5" fmla="*/ 3123194 h 3123294"/>
                <a:gd name="connsiteX6" fmla="*/ -74 w 1831696"/>
                <a:gd name="connsiteY6" fmla="*/ 3123194 h 3123294"/>
                <a:gd name="connsiteX7" fmla="*/ 839766 w 1831696"/>
                <a:gd name="connsiteY7" fmla="*/ 1582650 h 3123294"/>
                <a:gd name="connsiteX8" fmla="*/ 1122575 w 1831696"/>
                <a:gd name="connsiteY8" fmla="*/ 1084636 h 3123294"/>
                <a:gd name="connsiteX9" fmla="*/ 835594 w 1831696"/>
                <a:gd name="connsiteY9" fmla="*/ 616191 h 3123294"/>
                <a:gd name="connsiteX10" fmla="*/ 712900 w 1831696"/>
                <a:gd name="connsiteY10" fmla="*/ 616191 h 3123294"/>
                <a:gd name="connsiteX11" fmla="*/ 712900 w 1831696"/>
                <a:gd name="connsiteY11" fmla="*/ 1582650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1696" h="3123294">
                  <a:moveTo>
                    <a:pt x="-74" y="-101"/>
                  </a:moveTo>
                  <a:lnTo>
                    <a:pt x="814491" y="-101"/>
                  </a:lnTo>
                  <a:cubicBezTo>
                    <a:pt x="1308333" y="-101"/>
                    <a:pt x="1831623" y="194124"/>
                    <a:pt x="1831623" y="1071998"/>
                  </a:cubicBezTo>
                  <a:cubicBezTo>
                    <a:pt x="1831623" y="2021648"/>
                    <a:pt x="1270299" y="2169372"/>
                    <a:pt x="806025" y="2169372"/>
                  </a:cubicBezTo>
                  <a:lnTo>
                    <a:pt x="713146" y="2169372"/>
                  </a:lnTo>
                  <a:lnTo>
                    <a:pt x="713146" y="3123194"/>
                  </a:lnTo>
                  <a:lnTo>
                    <a:pt x="-74" y="3123194"/>
                  </a:lnTo>
                  <a:close/>
                  <a:moveTo>
                    <a:pt x="839766" y="1582650"/>
                  </a:moveTo>
                  <a:cubicBezTo>
                    <a:pt x="1038162" y="1582650"/>
                    <a:pt x="1122575" y="1468667"/>
                    <a:pt x="1122575" y="1084636"/>
                  </a:cubicBezTo>
                  <a:cubicBezTo>
                    <a:pt x="1122575" y="717413"/>
                    <a:pt x="1038162" y="616191"/>
                    <a:pt x="835594" y="616191"/>
                  </a:cubicBezTo>
                  <a:lnTo>
                    <a:pt x="712900" y="616191"/>
                  </a:lnTo>
                  <a:lnTo>
                    <a:pt x="712900" y="1582650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C46132C8-AD5B-4FFB-87DD-1B660D775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9845" y="156992"/>
            <a:ext cx="1130884" cy="751109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DA20D6B-7196-4BD1-BB2F-100036436B10}"/>
              </a:ext>
            </a:extLst>
          </p:cNvPr>
          <p:cNvCxnSpPr>
            <a:cxnSpLocks/>
          </p:cNvCxnSpPr>
          <p:nvPr/>
        </p:nvCxnSpPr>
        <p:spPr>
          <a:xfrm>
            <a:off x="3281082" y="0"/>
            <a:ext cx="0" cy="10058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8E9A908B-486D-4224-8C4D-0D1F745740EB}"/>
              </a:ext>
            </a:extLst>
          </p:cNvPr>
          <p:cNvSpPr/>
          <p:nvPr/>
        </p:nvSpPr>
        <p:spPr>
          <a:xfrm>
            <a:off x="0" y="9493625"/>
            <a:ext cx="17881600" cy="564776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2" name="Graphic 71">
            <a:extLst>
              <a:ext uri="{FF2B5EF4-FFF2-40B4-BE49-F238E27FC236}">
                <a16:creationId xmlns:a16="http://schemas.microsoft.com/office/drawing/2014/main" id="{C38864EC-CE96-420C-98E1-B02DFC940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99753" y="9653977"/>
            <a:ext cx="3355989" cy="251985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5382C07-4F67-4BC4-9BF3-55633EE2A9E1}"/>
              </a:ext>
            </a:extLst>
          </p:cNvPr>
          <p:cNvCxnSpPr>
            <a:cxnSpLocks/>
          </p:cNvCxnSpPr>
          <p:nvPr/>
        </p:nvCxnSpPr>
        <p:spPr>
          <a:xfrm>
            <a:off x="0" y="9493625"/>
            <a:ext cx="17881600" cy="0"/>
          </a:xfrm>
          <a:prstGeom prst="straightConnector1">
            <a:avLst/>
          </a:prstGeom>
          <a:ln w="28575">
            <a:solidFill>
              <a:srgbClr val="ED4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BA9AA473-9753-4F28-ADA9-6B999D5A66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732" y="9637316"/>
            <a:ext cx="9239250" cy="342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E519980-BDEB-416B-BB30-7674AA842086}"/>
              </a:ext>
            </a:extLst>
          </p:cNvPr>
          <p:cNvSpPr txBox="1"/>
          <p:nvPr/>
        </p:nvSpPr>
        <p:spPr>
          <a:xfrm>
            <a:off x="624185" y="1475239"/>
            <a:ext cx="166808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BentonSans Comp Book" panose="02000506040000020004" pitchFamily="50" charset="0"/>
              </a:rPr>
              <a:t>Illinois Helpline for Opioids and Other Substances</a:t>
            </a:r>
          </a:p>
          <a:p>
            <a:pPr algn="ctr"/>
            <a:r>
              <a:rPr lang="en-US" sz="4800" dirty="0">
                <a:latin typeface="BentonSans Comp Book" panose="02000506040000020004" pitchFamily="50" charset="0"/>
              </a:rPr>
              <a:t>1-833-2FINDHELP (or 833-234-6343) and </a:t>
            </a:r>
            <a:r>
              <a:rPr lang="en-US" sz="4800" dirty="0">
                <a:latin typeface="BentonSans Comp Book" panose="02000506040000020004" pitchFamily="50" charset="0"/>
                <a:hlinkClick r:id="rId8"/>
              </a:rPr>
              <a:t>helplineIL.org</a:t>
            </a:r>
            <a:endParaRPr lang="en-US" sz="4800" dirty="0">
              <a:latin typeface="BentonSans Comp Book" panose="02000506040000020004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976D0A-A3BA-791A-FAC3-8E2CD263FF6F}"/>
              </a:ext>
            </a:extLst>
          </p:cNvPr>
          <p:cNvSpPr txBox="1"/>
          <p:nvPr/>
        </p:nvSpPr>
        <p:spPr>
          <a:xfrm>
            <a:off x="3471739" y="237188"/>
            <a:ext cx="14219072" cy="91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  <a:spcAft>
                <a:spcPts val="600"/>
              </a:spcAft>
            </a:pPr>
            <a:r>
              <a:rPr lang="en-US" sz="7200" dirty="0">
                <a:solidFill>
                  <a:srgbClr val="28AEE4"/>
                </a:solidFill>
                <a:latin typeface="BentonSans Comp Book" panose="02000506040000020004" pitchFamily="50" charset="0"/>
              </a:rPr>
              <a:t>ADDITIONAL </a:t>
            </a:r>
            <a:r>
              <a:rPr lang="en-US" sz="7200" dirty="0">
                <a:solidFill>
                  <a:schemeClr val="bg1"/>
                </a:solidFill>
                <a:latin typeface="BentonSans Comp Black" panose="02000506050000020004" pitchFamily="50" charset="0"/>
              </a:rPr>
              <a:t>RESOURCES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90A64D-8C13-ED9E-F0AA-A6672C6C05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7974" y="3146925"/>
            <a:ext cx="11042015" cy="624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960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CBE486-733C-4E2E-9E6B-F23BD7A04707}"/>
              </a:ext>
            </a:extLst>
          </p:cNvPr>
          <p:cNvSpPr/>
          <p:nvPr/>
        </p:nvSpPr>
        <p:spPr>
          <a:xfrm>
            <a:off x="0" y="1366"/>
            <a:ext cx="17881600" cy="1021217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58BA34-760F-4777-93B6-A8E84D0A6139}"/>
              </a:ext>
            </a:extLst>
          </p:cNvPr>
          <p:cNvSpPr txBox="1"/>
          <p:nvPr/>
        </p:nvSpPr>
        <p:spPr>
          <a:xfrm>
            <a:off x="3471739" y="237188"/>
            <a:ext cx="14219072" cy="91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  <a:spcAft>
                <a:spcPts val="600"/>
              </a:spcAft>
            </a:pPr>
            <a:r>
              <a:rPr lang="en-US" sz="7200" dirty="0">
                <a:solidFill>
                  <a:srgbClr val="28AEE4"/>
                </a:solidFill>
                <a:latin typeface="BentonSans Comp Book" panose="02000506040000020004" pitchFamily="50" charset="0"/>
              </a:rPr>
              <a:t>IMPORTANCE OF </a:t>
            </a:r>
            <a:r>
              <a:rPr lang="en-US" sz="7200" dirty="0">
                <a:solidFill>
                  <a:schemeClr val="bg1"/>
                </a:solidFill>
                <a:latin typeface="BentonSans Comp Black" panose="02000506050000020004" pitchFamily="50" charset="0"/>
              </a:rPr>
              <a:t>PREVENTION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358A99-912C-47EE-B238-56944DF78E3E}"/>
              </a:ext>
            </a:extLst>
          </p:cNvPr>
          <p:cNvSpPr/>
          <p:nvPr/>
        </p:nvSpPr>
        <p:spPr>
          <a:xfrm>
            <a:off x="0" y="0"/>
            <a:ext cx="3281082" cy="1022583"/>
          </a:xfrm>
          <a:prstGeom prst="rect">
            <a:avLst/>
          </a:prstGeom>
          <a:solidFill>
            <a:srgbClr val="28A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12D461-500B-4626-82B7-B149F605182C}"/>
              </a:ext>
            </a:extLst>
          </p:cNvPr>
          <p:cNvCxnSpPr>
            <a:cxnSpLocks/>
          </p:cNvCxnSpPr>
          <p:nvPr/>
        </p:nvCxnSpPr>
        <p:spPr>
          <a:xfrm>
            <a:off x="1731094" y="154494"/>
            <a:ext cx="0" cy="751109"/>
          </a:xfrm>
          <a:prstGeom prst="line">
            <a:avLst/>
          </a:prstGeom>
          <a:ln w="38100">
            <a:solidFill>
              <a:srgbClr val="2723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8EE5E48-0C9C-4CD6-AB23-3CEC0583F61D}"/>
              </a:ext>
            </a:extLst>
          </p:cNvPr>
          <p:cNvSpPr txBox="1"/>
          <p:nvPr/>
        </p:nvSpPr>
        <p:spPr>
          <a:xfrm>
            <a:off x="328504" y="2606789"/>
            <a:ext cx="27619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entonSans Comp Bold" panose="02000506050000020004" pitchFamily="50" charset="0"/>
              </a:rPr>
              <a:t>Abstinence, or non-use, from opiate drug abuse is the most effective overdose prevention option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5E3E13-0A98-45B4-A1B2-2843F09D12E1}"/>
              </a:ext>
            </a:extLst>
          </p:cNvPr>
          <p:cNvGrpSpPr/>
          <p:nvPr/>
        </p:nvGrpSpPr>
        <p:grpSpPr>
          <a:xfrm>
            <a:off x="150652" y="132360"/>
            <a:ext cx="1438623" cy="742482"/>
            <a:chOff x="1053401" y="2565187"/>
            <a:chExt cx="6052364" cy="3123662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EF91DD6-FC30-41E7-A72A-EE86FEFDDD0A}"/>
                </a:ext>
              </a:extLst>
            </p:cNvPr>
            <p:cNvSpPr/>
            <p:nvPr/>
          </p:nvSpPr>
          <p:spPr>
            <a:xfrm>
              <a:off x="1053401" y="2565187"/>
              <a:ext cx="1992179" cy="3123662"/>
            </a:xfrm>
            <a:custGeom>
              <a:avLst/>
              <a:gdLst>
                <a:gd name="connsiteX0" fmla="*/ -74 w 1992179"/>
                <a:gd name="connsiteY0" fmla="*/ -101 h 3123662"/>
                <a:gd name="connsiteX1" fmla="*/ 742838 w 1992179"/>
                <a:gd name="connsiteY1" fmla="*/ -101 h 3123662"/>
                <a:gd name="connsiteX2" fmla="*/ 1992106 w 1992179"/>
                <a:gd name="connsiteY2" fmla="*/ 1553081 h 3123662"/>
                <a:gd name="connsiteX3" fmla="*/ 742838 w 1992179"/>
                <a:gd name="connsiteY3" fmla="*/ 3123562 h 3123662"/>
                <a:gd name="connsiteX4" fmla="*/ -74 w 1992179"/>
                <a:gd name="connsiteY4" fmla="*/ 3123562 h 3123662"/>
                <a:gd name="connsiteX5" fmla="*/ 831423 w 1992179"/>
                <a:gd name="connsiteY5" fmla="*/ 2519663 h 3123662"/>
                <a:gd name="connsiteX6" fmla="*/ 1257661 w 1992179"/>
                <a:gd name="connsiteY6" fmla="*/ 1553081 h 3123662"/>
                <a:gd name="connsiteX7" fmla="*/ 827251 w 1992179"/>
                <a:gd name="connsiteY7" fmla="*/ 616191 h 3123662"/>
                <a:gd name="connsiteX8" fmla="*/ 725906 w 1992179"/>
                <a:gd name="connsiteY8" fmla="*/ 616191 h 3123662"/>
                <a:gd name="connsiteX9" fmla="*/ 725906 w 1992179"/>
                <a:gd name="connsiteY9" fmla="*/ 2519663 h 3123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2179" h="3123662">
                  <a:moveTo>
                    <a:pt x="-74" y="-101"/>
                  </a:moveTo>
                  <a:lnTo>
                    <a:pt x="742838" y="-101"/>
                  </a:lnTo>
                  <a:cubicBezTo>
                    <a:pt x="1468694" y="-101"/>
                    <a:pt x="1992106" y="232036"/>
                    <a:pt x="1992106" y="1553081"/>
                  </a:cubicBezTo>
                  <a:cubicBezTo>
                    <a:pt x="1992106" y="2886886"/>
                    <a:pt x="1456057" y="3123562"/>
                    <a:pt x="742838" y="3123562"/>
                  </a:cubicBezTo>
                  <a:lnTo>
                    <a:pt x="-74" y="3123562"/>
                  </a:lnTo>
                  <a:close/>
                  <a:moveTo>
                    <a:pt x="831423" y="2519663"/>
                  </a:moveTo>
                  <a:cubicBezTo>
                    <a:pt x="1181713" y="2519663"/>
                    <a:pt x="1257661" y="2312801"/>
                    <a:pt x="1257661" y="1553081"/>
                  </a:cubicBezTo>
                  <a:cubicBezTo>
                    <a:pt x="1257661" y="801826"/>
                    <a:pt x="1181713" y="616191"/>
                    <a:pt x="827251" y="616191"/>
                  </a:cubicBezTo>
                  <a:lnTo>
                    <a:pt x="725906" y="616191"/>
                  </a:lnTo>
                  <a:lnTo>
                    <a:pt x="725906" y="2519663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3F8DA67-9E59-41B2-9A70-C7A5C98B746A}"/>
                </a:ext>
              </a:extLst>
            </p:cNvPr>
            <p:cNvSpPr/>
            <p:nvPr/>
          </p:nvSpPr>
          <p:spPr>
            <a:xfrm>
              <a:off x="3193304" y="2565187"/>
              <a:ext cx="1920158" cy="3123294"/>
            </a:xfrm>
            <a:custGeom>
              <a:avLst/>
              <a:gdLst>
                <a:gd name="connsiteX0" fmla="*/ -74 w 1920158"/>
                <a:gd name="connsiteY0" fmla="*/ -101 h 3123294"/>
                <a:gd name="connsiteX1" fmla="*/ 746764 w 1920158"/>
                <a:gd name="connsiteY1" fmla="*/ -101 h 3123294"/>
                <a:gd name="connsiteX2" fmla="*/ 1143433 w 1920158"/>
                <a:gd name="connsiteY2" fmla="*/ 1080464 h 3123294"/>
                <a:gd name="connsiteX3" fmla="*/ 1341829 w 1920158"/>
                <a:gd name="connsiteY3" fmla="*/ 1700804 h 3123294"/>
                <a:gd name="connsiteX4" fmla="*/ 1358761 w 1920158"/>
                <a:gd name="connsiteY4" fmla="*/ 1700804 h 3123294"/>
                <a:gd name="connsiteX5" fmla="*/ 1358761 w 1920158"/>
                <a:gd name="connsiteY5" fmla="*/ -101 h 3123294"/>
                <a:gd name="connsiteX6" fmla="*/ 1920085 w 1920158"/>
                <a:gd name="connsiteY6" fmla="*/ -101 h 3123294"/>
                <a:gd name="connsiteX7" fmla="*/ 1920085 w 1920158"/>
                <a:gd name="connsiteY7" fmla="*/ 3123194 h 3123294"/>
                <a:gd name="connsiteX8" fmla="*/ 1304039 w 1920158"/>
                <a:gd name="connsiteY8" fmla="*/ 3123194 h 3123294"/>
                <a:gd name="connsiteX9" fmla="*/ 788725 w 1920158"/>
                <a:gd name="connsiteY9" fmla="*/ 1840062 h 3123294"/>
                <a:gd name="connsiteX10" fmla="*/ 577692 w 1920158"/>
                <a:gd name="connsiteY10" fmla="*/ 1219722 h 3123294"/>
                <a:gd name="connsiteX11" fmla="*/ 560760 w 1920158"/>
                <a:gd name="connsiteY11" fmla="*/ 1219722 h 3123294"/>
                <a:gd name="connsiteX12" fmla="*/ 560760 w 1920158"/>
                <a:gd name="connsiteY12" fmla="*/ 3123194 h 3123294"/>
                <a:gd name="connsiteX13" fmla="*/ -74 w 1920158"/>
                <a:gd name="connsiteY13" fmla="*/ 3123194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0158" h="3123294">
                  <a:moveTo>
                    <a:pt x="-74" y="-101"/>
                  </a:moveTo>
                  <a:lnTo>
                    <a:pt x="746764" y="-101"/>
                  </a:lnTo>
                  <a:lnTo>
                    <a:pt x="1143433" y="1080464"/>
                  </a:lnTo>
                  <a:cubicBezTo>
                    <a:pt x="1227846" y="1329410"/>
                    <a:pt x="1290665" y="1510874"/>
                    <a:pt x="1341829" y="1700804"/>
                  </a:cubicBezTo>
                  <a:lnTo>
                    <a:pt x="1358761" y="1700804"/>
                  </a:lnTo>
                  <a:lnTo>
                    <a:pt x="1358761" y="-101"/>
                  </a:lnTo>
                  <a:lnTo>
                    <a:pt x="1920085" y="-101"/>
                  </a:lnTo>
                  <a:lnTo>
                    <a:pt x="1920085" y="3123194"/>
                  </a:lnTo>
                  <a:lnTo>
                    <a:pt x="1304039" y="3123194"/>
                  </a:lnTo>
                  <a:lnTo>
                    <a:pt x="788725" y="1840062"/>
                  </a:lnTo>
                  <a:cubicBezTo>
                    <a:pt x="700017" y="1603753"/>
                    <a:pt x="611432" y="1337876"/>
                    <a:pt x="577692" y="1219722"/>
                  </a:cubicBezTo>
                  <a:lnTo>
                    <a:pt x="560760" y="1219722"/>
                  </a:lnTo>
                  <a:lnTo>
                    <a:pt x="560760" y="3123194"/>
                  </a:lnTo>
                  <a:lnTo>
                    <a:pt x="-74" y="3123194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0769024-4C2E-444B-A66D-A38D7694A8CB}"/>
                </a:ext>
              </a:extLst>
            </p:cNvPr>
            <p:cNvSpPr/>
            <p:nvPr/>
          </p:nvSpPr>
          <p:spPr>
            <a:xfrm>
              <a:off x="5274069" y="2565187"/>
              <a:ext cx="1831696" cy="3123294"/>
            </a:xfrm>
            <a:custGeom>
              <a:avLst/>
              <a:gdLst>
                <a:gd name="connsiteX0" fmla="*/ -74 w 1831696"/>
                <a:gd name="connsiteY0" fmla="*/ -101 h 3123294"/>
                <a:gd name="connsiteX1" fmla="*/ 814491 w 1831696"/>
                <a:gd name="connsiteY1" fmla="*/ -101 h 3123294"/>
                <a:gd name="connsiteX2" fmla="*/ 1831623 w 1831696"/>
                <a:gd name="connsiteY2" fmla="*/ 1071998 h 3123294"/>
                <a:gd name="connsiteX3" fmla="*/ 806025 w 1831696"/>
                <a:gd name="connsiteY3" fmla="*/ 2169372 h 3123294"/>
                <a:gd name="connsiteX4" fmla="*/ 713146 w 1831696"/>
                <a:gd name="connsiteY4" fmla="*/ 2169372 h 3123294"/>
                <a:gd name="connsiteX5" fmla="*/ 713146 w 1831696"/>
                <a:gd name="connsiteY5" fmla="*/ 3123194 h 3123294"/>
                <a:gd name="connsiteX6" fmla="*/ -74 w 1831696"/>
                <a:gd name="connsiteY6" fmla="*/ 3123194 h 3123294"/>
                <a:gd name="connsiteX7" fmla="*/ 839766 w 1831696"/>
                <a:gd name="connsiteY7" fmla="*/ 1582650 h 3123294"/>
                <a:gd name="connsiteX8" fmla="*/ 1122575 w 1831696"/>
                <a:gd name="connsiteY8" fmla="*/ 1084636 h 3123294"/>
                <a:gd name="connsiteX9" fmla="*/ 835594 w 1831696"/>
                <a:gd name="connsiteY9" fmla="*/ 616191 h 3123294"/>
                <a:gd name="connsiteX10" fmla="*/ 712900 w 1831696"/>
                <a:gd name="connsiteY10" fmla="*/ 616191 h 3123294"/>
                <a:gd name="connsiteX11" fmla="*/ 712900 w 1831696"/>
                <a:gd name="connsiteY11" fmla="*/ 1582650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1696" h="3123294">
                  <a:moveTo>
                    <a:pt x="-74" y="-101"/>
                  </a:moveTo>
                  <a:lnTo>
                    <a:pt x="814491" y="-101"/>
                  </a:lnTo>
                  <a:cubicBezTo>
                    <a:pt x="1308333" y="-101"/>
                    <a:pt x="1831623" y="194124"/>
                    <a:pt x="1831623" y="1071998"/>
                  </a:cubicBezTo>
                  <a:cubicBezTo>
                    <a:pt x="1831623" y="2021648"/>
                    <a:pt x="1270299" y="2169372"/>
                    <a:pt x="806025" y="2169372"/>
                  </a:cubicBezTo>
                  <a:lnTo>
                    <a:pt x="713146" y="2169372"/>
                  </a:lnTo>
                  <a:lnTo>
                    <a:pt x="713146" y="3123194"/>
                  </a:lnTo>
                  <a:lnTo>
                    <a:pt x="-74" y="3123194"/>
                  </a:lnTo>
                  <a:close/>
                  <a:moveTo>
                    <a:pt x="839766" y="1582650"/>
                  </a:moveTo>
                  <a:cubicBezTo>
                    <a:pt x="1038162" y="1582650"/>
                    <a:pt x="1122575" y="1468667"/>
                    <a:pt x="1122575" y="1084636"/>
                  </a:cubicBezTo>
                  <a:cubicBezTo>
                    <a:pt x="1122575" y="717413"/>
                    <a:pt x="1038162" y="616191"/>
                    <a:pt x="835594" y="616191"/>
                  </a:cubicBezTo>
                  <a:lnTo>
                    <a:pt x="712900" y="616191"/>
                  </a:lnTo>
                  <a:lnTo>
                    <a:pt x="712900" y="1582650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C46132C8-AD5B-4FFB-87DD-1B660D775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9845" y="156992"/>
            <a:ext cx="1130884" cy="751109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DA20D6B-7196-4BD1-BB2F-100036436B10}"/>
              </a:ext>
            </a:extLst>
          </p:cNvPr>
          <p:cNvCxnSpPr>
            <a:cxnSpLocks/>
          </p:cNvCxnSpPr>
          <p:nvPr/>
        </p:nvCxnSpPr>
        <p:spPr>
          <a:xfrm>
            <a:off x="3281082" y="0"/>
            <a:ext cx="0" cy="10058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8E9A908B-486D-4224-8C4D-0D1F745740EB}"/>
              </a:ext>
            </a:extLst>
          </p:cNvPr>
          <p:cNvSpPr/>
          <p:nvPr/>
        </p:nvSpPr>
        <p:spPr>
          <a:xfrm>
            <a:off x="0" y="9493625"/>
            <a:ext cx="17881600" cy="564776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2" name="Graphic 71">
            <a:extLst>
              <a:ext uri="{FF2B5EF4-FFF2-40B4-BE49-F238E27FC236}">
                <a16:creationId xmlns:a16="http://schemas.microsoft.com/office/drawing/2014/main" id="{C38864EC-CE96-420C-98E1-B02DFC940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99753" y="9653977"/>
            <a:ext cx="3355989" cy="251985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5382C07-4F67-4BC4-9BF3-55633EE2A9E1}"/>
              </a:ext>
            </a:extLst>
          </p:cNvPr>
          <p:cNvCxnSpPr>
            <a:cxnSpLocks/>
          </p:cNvCxnSpPr>
          <p:nvPr/>
        </p:nvCxnSpPr>
        <p:spPr>
          <a:xfrm>
            <a:off x="0" y="9493625"/>
            <a:ext cx="17881600" cy="0"/>
          </a:xfrm>
          <a:prstGeom prst="straightConnector1">
            <a:avLst/>
          </a:prstGeom>
          <a:ln w="28575">
            <a:solidFill>
              <a:srgbClr val="ED4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BA9AA473-9753-4F28-ADA9-6B999D5A66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732" y="9637316"/>
            <a:ext cx="9239250" cy="3429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174ABB-E8A1-E612-C083-D003201A5705}"/>
              </a:ext>
            </a:extLst>
          </p:cNvPr>
          <p:cNvSpPr txBox="1"/>
          <p:nvPr/>
        </p:nvSpPr>
        <p:spPr>
          <a:xfrm>
            <a:off x="3874987" y="8735142"/>
            <a:ext cx="5509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  <a:latin typeface="Calibri"/>
              </a:rPr>
              <a:t>(Source: Centers for Disease Control and Prevention)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519980-BDEB-416B-BB30-7674AA842086}"/>
              </a:ext>
            </a:extLst>
          </p:cNvPr>
          <p:cNvSpPr txBox="1"/>
          <p:nvPr/>
        </p:nvSpPr>
        <p:spPr>
          <a:xfrm>
            <a:off x="659297" y="2207403"/>
            <a:ext cx="1562343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BentonSans Comp Book" panose="02000506040000020004" pitchFamily="50" charset="0"/>
              </a:rPr>
              <a:t>In 2020, 75% of drug overdose deaths involved an opioid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latin typeface="BentonSans Comp Book" panose="02000506040000020004" pitchFamily="50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BentonSans Comp Book" panose="02000506040000020004" pitchFamily="50" charset="0"/>
              </a:rPr>
              <a:t>An average of 188 people die each day from overdoses involving opioids in the United States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latin typeface="BentonSans Comp Book" panose="02000506040000020004" pitchFamily="50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BentonSans Comp Book" panose="02000506040000020004" pitchFamily="50" charset="0"/>
              </a:rPr>
              <a:t>56,000 deaths from synthetic opioids, including fentanyl and fentanyl analogs, in 2020.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latin typeface="BentonSans Comp Book" panose="02000506040000020004" pitchFamily="50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BentonSans Comp Book" panose="02000506040000020004" pitchFamily="50" charset="0"/>
              </a:rPr>
              <a:t>Deaths from synthetic opioids in 2020 was more than 18 times the number in 2013.</a:t>
            </a:r>
          </a:p>
        </p:txBody>
      </p:sp>
    </p:spTree>
    <p:extLst>
      <p:ext uri="{BB962C8B-B14F-4D97-AF65-F5344CB8AC3E}">
        <p14:creationId xmlns:p14="http://schemas.microsoft.com/office/powerpoint/2010/main" val="7775268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No image&#10;&#10;Description automatically generated with medium confidence">
            <a:extLst>
              <a:ext uri="{FF2B5EF4-FFF2-40B4-BE49-F238E27FC236}">
                <a16:creationId xmlns:a16="http://schemas.microsoft.com/office/drawing/2014/main" id="{6A5F27BE-E585-4C7F-A5B0-5EE182602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881599" cy="100584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0B35327-5F2E-45F0-BC1B-5B7FD7FAEE87}"/>
              </a:ext>
            </a:extLst>
          </p:cNvPr>
          <p:cNvSpPr/>
          <p:nvPr/>
        </p:nvSpPr>
        <p:spPr>
          <a:xfrm>
            <a:off x="0" y="0"/>
            <a:ext cx="17881599" cy="10057033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58BA34-760F-4777-93B6-A8E84D0A6139}"/>
              </a:ext>
            </a:extLst>
          </p:cNvPr>
          <p:cNvSpPr txBox="1"/>
          <p:nvPr/>
        </p:nvSpPr>
        <p:spPr>
          <a:xfrm>
            <a:off x="1258374" y="7201912"/>
            <a:ext cx="9325806" cy="2212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  <a:spcAft>
                <a:spcPts val="600"/>
              </a:spcAft>
            </a:pPr>
            <a:r>
              <a:rPr lang="en-US" sz="6000" dirty="0">
                <a:solidFill>
                  <a:srgbClr val="28AEE4"/>
                </a:solidFill>
                <a:latin typeface="BentonSans Comp Book" panose="02000506040000020004" pitchFamily="50" charset="0"/>
              </a:rPr>
              <a:t>ANY QUESTIONS?</a:t>
            </a:r>
          </a:p>
          <a:p>
            <a:pPr>
              <a:lnSpc>
                <a:spcPts val="5000"/>
              </a:lnSpc>
              <a:spcAft>
                <a:spcPts val="600"/>
              </a:spcAft>
            </a:pPr>
            <a:endParaRPr lang="en-US" sz="6000" dirty="0">
              <a:solidFill>
                <a:srgbClr val="28AEE4"/>
              </a:solidFill>
              <a:latin typeface="BentonSans Comp Book" panose="02000506040000020004" pitchFamily="50" charset="0"/>
            </a:endParaRPr>
          </a:p>
          <a:p>
            <a:pPr>
              <a:lnSpc>
                <a:spcPts val="5000"/>
              </a:lnSpc>
              <a:spcAft>
                <a:spcPts val="600"/>
              </a:spcAft>
            </a:pPr>
            <a:r>
              <a:rPr lang="en-US" sz="6000" dirty="0">
                <a:solidFill>
                  <a:srgbClr val="ED4D67"/>
                </a:solidFill>
                <a:latin typeface="BentonSans Comp Book" panose="02000506040000020004" pitchFamily="50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DNP@dupagehealth.org</a:t>
            </a:r>
            <a:r>
              <a:rPr lang="en-US" sz="6000" dirty="0">
                <a:solidFill>
                  <a:srgbClr val="ED4D67"/>
                </a:solidFill>
                <a:latin typeface="BentonSans Comp Book" panose="02000506040000020004" pitchFamily="50" charset="0"/>
              </a:rPr>
              <a:t> </a:t>
            </a:r>
            <a:endParaRPr lang="en-US" sz="9600" dirty="0">
              <a:solidFill>
                <a:srgbClr val="ED4D67"/>
              </a:solidFill>
              <a:latin typeface="BentonSans Comp Black" panose="02000506050000020004" pitchFamily="50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6ABAAA-3348-413B-A5F6-3B9648A7B133}"/>
              </a:ext>
            </a:extLst>
          </p:cNvPr>
          <p:cNvSpPr/>
          <p:nvPr/>
        </p:nvSpPr>
        <p:spPr>
          <a:xfrm rot="20838331">
            <a:off x="8565718" y="1381234"/>
            <a:ext cx="7131881" cy="7090607"/>
          </a:xfrm>
          <a:prstGeom prst="rect">
            <a:avLst/>
          </a:prstGeom>
          <a:solidFill>
            <a:srgbClr val="FFFFFF"/>
          </a:solidFill>
          <a:ln w="130175">
            <a:solidFill>
              <a:srgbClr val="28AEE4"/>
            </a:solidFill>
          </a:ln>
          <a:effectLst>
            <a:outerShdw blurRad="292100" dist="304800" dir="882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76F01697-8595-40E1-9FDE-061BCEEAF5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309" y="1225530"/>
            <a:ext cx="7512190" cy="7512190"/>
          </a:xfrm>
          <a:prstGeom prst="rect">
            <a:avLst/>
          </a:prstGeom>
          <a:noFill/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88CCDD93-3580-4CB1-B92E-010F263053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58374" y="1454130"/>
            <a:ext cx="5123344" cy="429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89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CBE486-733C-4E2E-9E6B-F23BD7A04707}"/>
              </a:ext>
            </a:extLst>
          </p:cNvPr>
          <p:cNvSpPr/>
          <p:nvPr/>
        </p:nvSpPr>
        <p:spPr>
          <a:xfrm>
            <a:off x="0" y="1366"/>
            <a:ext cx="17881600" cy="1021217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358A99-912C-47EE-B238-56944DF78E3E}"/>
              </a:ext>
            </a:extLst>
          </p:cNvPr>
          <p:cNvSpPr/>
          <p:nvPr/>
        </p:nvSpPr>
        <p:spPr>
          <a:xfrm>
            <a:off x="0" y="0"/>
            <a:ext cx="3281082" cy="1022583"/>
          </a:xfrm>
          <a:prstGeom prst="rect">
            <a:avLst/>
          </a:prstGeom>
          <a:solidFill>
            <a:srgbClr val="28A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12D461-500B-4626-82B7-B149F605182C}"/>
              </a:ext>
            </a:extLst>
          </p:cNvPr>
          <p:cNvCxnSpPr>
            <a:cxnSpLocks/>
          </p:cNvCxnSpPr>
          <p:nvPr/>
        </p:nvCxnSpPr>
        <p:spPr>
          <a:xfrm>
            <a:off x="1731094" y="154494"/>
            <a:ext cx="0" cy="751109"/>
          </a:xfrm>
          <a:prstGeom prst="line">
            <a:avLst/>
          </a:prstGeom>
          <a:ln w="38100">
            <a:solidFill>
              <a:srgbClr val="2723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8EE5E48-0C9C-4CD6-AB23-3CEC0583F61D}"/>
              </a:ext>
            </a:extLst>
          </p:cNvPr>
          <p:cNvSpPr txBox="1"/>
          <p:nvPr/>
        </p:nvSpPr>
        <p:spPr>
          <a:xfrm>
            <a:off x="328504" y="2606789"/>
            <a:ext cx="27619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entonSans Comp Bold" panose="02000506050000020004" pitchFamily="50" charset="0"/>
              </a:rPr>
              <a:t>Abstinence, or non-use, from opiate drug abuse is the most effective overdose prevention option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5E3E13-0A98-45B4-A1B2-2843F09D12E1}"/>
              </a:ext>
            </a:extLst>
          </p:cNvPr>
          <p:cNvGrpSpPr/>
          <p:nvPr/>
        </p:nvGrpSpPr>
        <p:grpSpPr>
          <a:xfrm>
            <a:off x="150652" y="132360"/>
            <a:ext cx="1438623" cy="742482"/>
            <a:chOff x="1053401" y="2565187"/>
            <a:chExt cx="6052364" cy="3123662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EF91DD6-FC30-41E7-A72A-EE86FEFDDD0A}"/>
                </a:ext>
              </a:extLst>
            </p:cNvPr>
            <p:cNvSpPr/>
            <p:nvPr/>
          </p:nvSpPr>
          <p:spPr>
            <a:xfrm>
              <a:off x="1053401" y="2565187"/>
              <a:ext cx="1992179" cy="3123662"/>
            </a:xfrm>
            <a:custGeom>
              <a:avLst/>
              <a:gdLst>
                <a:gd name="connsiteX0" fmla="*/ -74 w 1992179"/>
                <a:gd name="connsiteY0" fmla="*/ -101 h 3123662"/>
                <a:gd name="connsiteX1" fmla="*/ 742838 w 1992179"/>
                <a:gd name="connsiteY1" fmla="*/ -101 h 3123662"/>
                <a:gd name="connsiteX2" fmla="*/ 1992106 w 1992179"/>
                <a:gd name="connsiteY2" fmla="*/ 1553081 h 3123662"/>
                <a:gd name="connsiteX3" fmla="*/ 742838 w 1992179"/>
                <a:gd name="connsiteY3" fmla="*/ 3123562 h 3123662"/>
                <a:gd name="connsiteX4" fmla="*/ -74 w 1992179"/>
                <a:gd name="connsiteY4" fmla="*/ 3123562 h 3123662"/>
                <a:gd name="connsiteX5" fmla="*/ 831423 w 1992179"/>
                <a:gd name="connsiteY5" fmla="*/ 2519663 h 3123662"/>
                <a:gd name="connsiteX6" fmla="*/ 1257661 w 1992179"/>
                <a:gd name="connsiteY6" fmla="*/ 1553081 h 3123662"/>
                <a:gd name="connsiteX7" fmla="*/ 827251 w 1992179"/>
                <a:gd name="connsiteY7" fmla="*/ 616191 h 3123662"/>
                <a:gd name="connsiteX8" fmla="*/ 725906 w 1992179"/>
                <a:gd name="connsiteY8" fmla="*/ 616191 h 3123662"/>
                <a:gd name="connsiteX9" fmla="*/ 725906 w 1992179"/>
                <a:gd name="connsiteY9" fmla="*/ 2519663 h 3123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2179" h="3123662">
                  <a:moveTo>
                    <a:pt x="-74" y="-101"/>
                  </a:moveTo>
                  <a:lnTo>
                    <a:pt x="742838" y="-101"/>
                  </a:lnTo>
                  <a:cubicBezTo>
                    <a:pt x="1468694" y="-101"/>
                    <a:pt x="1992106" y="232036"/>
                    <a:pt x="1992106" y="1553081"/>
                  </a:cubicBezTo>
                  <a:cubicBezTo>
                    <a:pt x="1992106" y="2886886"/>
                    <a:pt x="1456057" y="3123562"/>
                    <a:pt x="742838" y="3123562"/>
                  </a:cubicBezTo>
                  <a:lnTo>
                    <a:pt x="-74" y="3123562"/>
                  </a:lnTo>
                  <a:close/>
                  <a:moveTo>
                    <a:pt x="831423" y="2519663"/>
                  </a:moveTo>
                  <a:cubicBezTo>
                    <a:pt x="1181713" y="2519663"/>
                    <a:pt x="1257661" y="2312801"/>
                    <a:pt x="1257661" y="1553081"/>
                  </a:cubicBezTo>
                  <a:cubicBezTo>
                    <a:pt x="1257661" y="801826"/>
                    <a:pt x="1181713" y="616191"/>
                    <a:pt x="827251" y="616191"/>
                  </a:cubicBezTo>
                  <a:lnTo>
                    <a:pt x="725906" y="616191"/>
                  </a:lnTo>
                  <a:lnTo>
                    <a:pt x="725906" y="2519663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3F8DA67-9E59-41B2-9A70-C7A5C98B746A}"/>
                </a:ext>
              </a:extLst>
            </p:cNvPr>
            <p:cNvSpPr/>
            <p:nvPr/>
          </p:nvSpPr>
          <p:spPr>
            <a:xfrm>
              <a:off x="3193304" y="2565187"/>
              <a:ext cx="1920158" cy="3123294"/>
            </a:xfrm>
            <a:custGeom>
              <a:avLst/>
              <a:gdLst>
                <a:gd name="connsiteX0" fmla="*/ -74 w 1920158"/>
                <a:gd name="connsiteY0" fmla="*/ -101 h 3123294"/>
                <a:gd name="connsiteX1" fmla="*/ 746764 w 1920158"/>
                <a:gd name="connsiteY1" fmla="*/ -101 h 3123294"/>
                <a:gd name="connsiteX2" fmla="*/ 1143433 w 1920158"/>
                <a:gd name="connsiteY2" fmla="*/ 1080464 h 3123294"/>
                <a:gd name="connsiteX3" fmla="*/ 1341829 w 1920158"/>
                <a:gd name="connsiteY3" fmla="*/ 1700804 h 3123294"/>
                <a:gd name="connsiteX4" fmla="*/ 1358761 w 1920158"/>
                <a:gd name="connsiteY4" fmla="*/ 1700804 h 3123294"/>
                <a:gd name="connsiteX5" fmla="*/ 1358761 w 1920158"/>
                <a:gd name="connsiteY5" fmla="*/ -101 h 3123294"/>
                <a:gd name="connsiteX6" fmla="*/ 1920085 w 1920158"/>
                <a:gd name="connsiteY6" fmla="*/ -101 h 3123294"/>
                <a:gd name="connsiteX7" fmla="*/ 1920085 w 1920158"/>
                <a:gd name="connsiteY7" fmla="*/ 3123194 h 3123294"/>
                <a:gd name="connsiteX8" fmla="*/ 1304039 w 1920158"/>
                <a:gd name="connsiteY8" fmla="*/ 3123194 h 3123294"/>
                <a:gd name="connsiteX9" fmla="*/ 788725 w 1920158"/>
                <a:gd name="connsiteY9" fmla="*/ 1840062 h 3123294"/>
                <a:gd name="connsiteX10" fmla="*/ 577692 w 1920158"/>
                <a:gd name="connsiteY10" fmla="*/ 1219722 h 3123294"/>
                <a:gd name="connsiteX11" fmla="*/ 560760 w 1920158"/>
                <a:gd name="connsiteY11" fmla="*/ 1219722 h 3123294"/>
                <a:gd name="connsiteX12" fmla="*/ 560760 w 1920158"/>
                <a:gd name="connsiteY12" fmla="*/ 3123194 h 3123294"/>
                <a:gd name="connsiteX13" fmla="*/ -74 w 1920158"/>
                <a:gd name="connsiteY13" fmla="*/ 3123194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0158" h="3123294">
                  <a:moveTo>
                    <a:pt x="-74" y="-101"/>
                  </a:moveTo>
                  <a:lnTo>
                    <a:pt x="746764" y="-101"/>
                  </a:lnTo>
                  <a:lnTo>
                    <a:pt x="1143433" y="1080464"/>
                  </a:lnTo>
                  <a:cubicBezTo>
                    <a:pt x="1227846" y="1329410"/>
                    <a:pt x="1290665" y="1510874"/>
                    <a:pt x="1341829" y="1700804"/>
                  </a:cubicBezTo>
                  <a:lnTo>
                    <a:pt x="1358761" y="1700804"/>
                  </a:lnTo>
                  <a:lnTo>
                    <a:pt x="1358761" y="-101"/>
                  </a:lnTo>
                  <a:lnTo>
                    <a:pt x="1920085" y="-101"/>
                  </a:lnTo>
                  <a:lnTo>
                    <a:pt x="1920085" y="3123194"/>
                  </a:lnTo>
                  <a:lnTo>
                    <a:pt x="1304039" y="3123194"/>
                  </a:lnTo>
                  <a:lnTo>
                    <a:pt x="788725" y="1840062"/>
                  </a:lnTo>
                  <a:cubicBezTo>
                    <a:pt x="700017" y="1603753"/>
                    <a:pt x="611432" y="1337876"/>
                    <a:pt x="577692" y="1219722"/>
                  </a:cubicBezTo>
                  <a:lnTo>
                    <a:pt x="560760" y="1219722"/>
                  </a:lnTo>
                  <a:lnTo>
                    <a:pt x="560760" y="3123194"/>
                  </a:lnTo>
                  <a:lnTo>
                    <a:pt x="-74" y="3123194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0769024-4C2E-444B-A66D-A38D7694A8CB}"/>
                </a:ext>
              </a:extLst>
            </p:cNvPr>
            <p:cNvSpPr/>
            <p:nvPr/>
          </p:nvSpPr>
          <p:spPr>
            <a:xfrm>
              <a:off x="5274069" y="2565187"/>
              <a:ext cx="1831696" cy="3123294"/>
            </a:xfrm>
            <a:custGeom>
              <a:avLst/>
              <a:gdLst>
                <a:gd name="connsiteX0" fmla="*/ -74 w 1831696"/>
                <a:gd name="connsiteY0" fmla="*/ -101 h 3123294"/>
                <a:gd name="connsiteX1" fmla="*/ 814491 w 1831696"/>
                <a:gd name="connsiteY1" fmla="*/ -101 h 3123294"/>
                <a:gd name="connsiteX2" fmla="*/ 1831623 w 1831696"/>
                <a:gd name="connsiteY2" fmla="*/ 1071998 h 3123294"/>
                <a:gd name="connsiteX3" fmla="*/ 806025 w 1831696"/>
                <a:gd name="connsiteY3" fmla="*/ 2169372 h 3123294"/>
                <a:gd name="connsiteX4" fmla="*/ 713146 w 1831696"/>
                <a:gd name="connsiteY4" fmla="*/ 2169372 h 3123294"/>
                <a:gd name="connsiteX5" fmla="*/ 713146 w 1831696"/>
                <a:gd name="connsiteY5" fmla="*/ 3123194 h 3123294"/>
                <a:gd name="connsiteX6" fmla="*/ -74 w 1831696"/>
                <a:gd name="connsiteY6" fmla="*/ 3123194 h 3123294"/>
                <a:gd name="connsiteX7" fmla="*/ 839766 w 1831696"/>
                <a:gd name="connsiteY7" fmla="*/ 1582650 h 3123294"/>
                <a:gd name="connsiteX8" fmla="*/ 1122575 w 1831696"/>
                <a:gd name="connsiteY8" fmla="*/ 1084636 h 3123294"/>
                <a:gd name="connsiteX9" fmla="*/ 835594 w 1831696"/>
                <a:gd name="connsiteY9" fmla="*/ 616191 h 3123294"/>
                <a:gd name="connsiteX10" fmla="*/ 712900 w 1831696"/>
                <a:gd name="connsiteY10" fmla="*/ 616191 h 3123294"/>
                <a:gd name="connsiteX11" fmla="*/ 712900 w 1831696"/>
                <a:gd name="connsiteY11" fmla="*/ 1582650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1696" h="3123294">
                  <a:moveTo>
                    <a:pt x="-74" y="-101"/>
                  </a:moveTo>
                  <a:lnTo>
                    <a:pt x="814491" y="-101"/>
                  </a:lnTo>
                  <a:cubicBezTo>
                    <a:pt x="1308333" y="-101"/>
                    <a:pt x="1831623" y="194124"/>
                    <a:pt x="1831623" y="1071998"/>
                  </a:cubicBezTo>
                  <a:cubicBezTo>
                    <a:pt x="1831623" y="2021648"/>
                    <a:pt x="1270299" y="2169372"/>
                    <a:pt x="806025" y="2169372"/>
                  </a:cubicBezTo>
                  <a:lnTo>
                    <a:pt x="713146" y="2169372"/>
                  </a:lnTo>
                  <a:lnTo>
                    <a:pt x="713146" y="3123194"/>
                  </a:lnTo>
                  <a:lnTo>
                    <a:pt x="-74" y="3123194"/>
                  </a:lnTo>
                  <a:close/>
                  <a:moveTo>
                    <a:pt x="839766" y="1582650"/>
                  </a:moveTo>
                  <a:cubicBezTo>
                    <a:pt x="1038162" y="1582650"/>
                    <a:pt x="1122575" y="1468667"/>
                    <a:pt x="1122575" y="1084636"/>
                  </a:cubicBezTo>
                  <a:cubicBezTo>
                    <a:pt x="1122575" y="717413"/>
                    <a:pt x="1038162" y="616191"/>
                    <a:pt x="835594" y="616191"/>
                  </a:cubicBezTo>
                  <a:lnTo>
                    <a:pt x="712900" y="616191"/>
                  </a:lnTo>
                  <a:lnTo>
                    <a:pt x="712900" y="1582650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C46132C8-AD5B-4FFB-87DD-1B660D775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9845" y="156992"/>
            <a:ext cx="1130884" cy="751109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DA20D6B-7196-4BD1-BB2F-100036436B10}"/>
              </a:ext>
            </a:extLst>
          </p:cNvPr>
          <p:cNvCxnSpPr>
            <a:cxnSpLocks/>
          </p:cNvCxnSpPr>
          <p:nvPr/>
        </p:nvCxnSpPr>
        <p:spPr>
          <a:xfrm>
            <a:off x="3281082" y="0"/>
            <a:ext cx="0" cy="10058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8E9A908B-486D-4224-8C4D-0D1F745740EB}"/>
              </a:ext>
            </a:extLst>
          </p:cNvPr>
          <p:cNvSpPr/>
          <p:nvPr/>
        </p:nvSpPr>
        <p:spPr>
          <a:xfrm>
            <a:off x="0" y="9493625"/>
            <a:ext cx="17881600" cy="564776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2" name="Graphic 71">
            <a:extLst>
              <a:ext uri="{FF2B5EF4-FFF2-40B4-BE49-F238E27FC236}">
                <a16:creationId xmlns:a16="http://schemas.microsoft.com/office/drawing/2014/main" id="{C38864EC-CE96-420C-98E1-B02DFC940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99753" y="9653977"/>
            <a:ext cx="3355989" cy="251985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5382C07-4F67-4BC4-9BF3-55633EE2A9E1}"/>
              </a:ext>
            </a:extLst>
          </p:cNvPr>
          <p:cNvCxnSpPr>
            <a:cxnSpLocks/>
          </p:cNvCxnSpPr>
          <p:nvPr/>
        </p:nvCxnSpPr>
        <p:spPr>
          <a:xfrm>
            <a:off x="0" y="9493625"/>
            <a:ext cx="17881600" cy="0"/>
          </a:xfrm>
          <a:prstGeom prst="straightConnector1">
            <a:avLst/>
          </a:prstGeom>
          <a:ln w="28575">
            <a:solidFill>
              <a:srgbClr val="ED4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BA9AA473-9753-4F28-ADA9-6B999D5A66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732" y="9637316"/>
            <a:ext cx="9239250" cy="342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E519980-BDEB-416B-BB30-7674AA842086}"/>
              </a:ext>
            </a:extLst>
          </p:cNvPr>
          <p:cNvSpPr txBox="1"/>
          <p:nvPr/>
        </p:nvSpPr>
        <p:spPr>
          <a:xfrm>
            <a:off x="328504" y="1164588"/>
            <a:ext cx="8996163" cy="7909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BentonSans Comp Book" panose="02000506040000020004" pitchFamily="50" charset="0"/>
              </a:rPr>
              <a:t>High number of deaths attributed to opioid overdoses in DuPage County called a public health epidemic in 2013</a:t>
            </a:r>
          </a:p>
          <a:p>
            <a:endParaRPr lang="en-US" sz="2800" b="1" dirty="0">
              <a:latin typeface="BentonSans Comp Book" panose="02000506040000020004" pitchFamily="50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latin typeface="BentonSans Comp Book" panose="02000506040000020004" pitchFamily="50" charset="0"/>
              </a:rPr>
              <a:t>Opioid overdose deaths (DuPage County Coroner):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BentonSans Comp Book" panose="02000506040000020004" pitchFamily="50" charset="0"/>
              </a:rPr>
              <a:t>2013 – 48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BentonSans Comp Book" panose="02000506040000020004" pitchFamily="50" charset="0"/>
              </a:rPr>
              <a:t>2014 – 33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BentonSans Comp Book" panose="02000506040000020004" pitchFamily="50" charset="0"/>
              </a:rPr>
              <a:t>2015 – 54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BentonSans Comp Book" panose="02000506040000020004" pitchFamily="50" charset="0"/>
              </a:rPr>
              <a:t>2016 – 95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BentonSans Comp Book" panose="02000506040000020004" pitchFamily="50" charset="0"/>
              </a:rPr>
              <a:t>2017 – 95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BentonSans Comp Book" panose="02000506040000020004" pitchFamily="50" charset="0"/>
              </a:rPr>
              <a:t>2018 – 98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BentonSans Comp Book" panose="02000506040000020004" pitchFamily="50" charset="0"/>
              </a:rPr>
              <a:t>2019 – 96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BentonSans Comp Book" panose="02000506040000020004" pitchFamily="50" charset="0"/>
              </a:rPr>
              <a:t>2020 – 112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BentonSans Comp Book" panose="02000506040000020004" pitchFamily="50" charset="0"/>
              </a:rPr>
              <a:t>2021 – 102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BentonSans Comp Book" panose="02000506040000020004" pitchFamily="50" charset="0"/>
              </a:rPr>
              <a:t>2022 - 121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06B712-933E-DE43-A0B6-1F1B26A40449}"/>
              </a:ext>
            </a:extLst>
          </p:cNvPr>
          <p:cNvSpPr txBox="1"/>
          <p:nvPr/>
        </p:nvSpPr>
        <p:spPr>
          <a:xfrm>
            <a:off x="3471739" y="237188"/>
            <a:ext cx="14219072" cy="91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  <a:spcAft>
                <a:spcPts val="600"/>
              </a:spcAft>
            </a:pPr>
            <a:r>
              <a:rPr lang="en-US" sz="7200" dirty="0">
                <a:solidFill>
                  <a:srgbClr val="28AEE4"/>
                </a:solidFill>
                <a:latin typeface="BentonSans Comp Book" panose="02000506040000020004" pitchFamily="50" charset="0"/>
              </a:rPr>
              <a:t>IMPORTANCE OF </a:t>
            </a:r>
            <a:r>
              <a:rPr lang="en-US" sz="7200" dirty="0">
                <a:solidFill>
                  <a:schemeClr val="bg1"/>
                </a:solidFill>
                <a:latin typeface="BentonSans Comp Black" panose="02000506050000020004" pitchFamily="50" charset="0"/>
              </a:rPr>
              <a:t>PREVENTION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F6F616D0-FC24-F337-A671-6B27A05CEF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1456118"/>
              </p:ext>
            </p:extLst>
          </p:nvPr>
        </p:nvGraphicFramePr>
        <p:xfrm>
          <a:off x="9515323" y="1258405"/>
          <a:ext cx="8037773" cy="7819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819093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48E16241-652B-45A6-9F93-0D825D256921}"/>
              </a:ext>
            </a:extLst>
          </p:cNvPr>
          <p:cNvSpPr/>
          <p:nvPr/>
        </p:nvSpPr>
        <p:spPr>
          <a:xfrm rot="20954655">
            <a:off x="9938865" y="1949333"/>
            <a:ext cx="6561430" cy="6561430"/>
          </a:xfrm>
          <a:prstGeom prst="rect">
            <a:avLst/>
          </a:prstGeom>
          <a:noFill/>
          <a:ln w="130175">
            <a:solidFill>
              <a:srgbClr val="ED4D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CBE486-733C-4E2E-9E6B-F23BD7A04707}"/>
              </a:ext>
            </a:extLst>
          </p:cNvPr>
          <p:cNvSpPr/>
          <p:nvPr/>
        </p:nvSpPr>
        <p:spPr>
          <a:xfrm>
            <a:off x="0" y="1366"/>
            <a:ext cx="17881600" cy="1021217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358A99-912C-47EE-B238-56944DF78E3E}"/>
              </a:ext>
            </a:extLst>
          </p:cNvPr>
          <p:cNvSpPr/>
          <p:nvPr/>
        </p:nvSpPr>
        <p:spPr>
          <a:xfrm>
            <a:off x="0" y="0"/>
            <a:ext cx="3281082" cy="1022583"/>
          </a:xfrm>
          <a:prstGeom prst="rect">
            <a:avLst/>
          </a:prstGeom>
          <a:solidFill>
            <a:srgbClr val="28A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12D461-500B-4626-82B7-B149F605182C}"/>
              </a:ext>
            </a:extLst>
          </p:cNvPr>
          <p:cNvCxnSpPr>
            <a:cxnSpLocks/>
          </p:cNvCxnSpPr>
          <p:nvPr/>
        </p:nvCxnSpPr>
        <p:spPr>
          <a:xfrm>
            <a:off x="1731094" y="154494"/>
            <a:ext cx="0" cy="751109"/>
          </a:xfrm>
          <a:prstGeom prst="line">
            <a:avLst/>
          </a:prstGeom>
          <a:ln w="38100">
            <a:solidFill>
              <a:srgbClr val="2723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8EE5E48-0C9C-4CD6-AB23-3CEC0583F61D}"/>
              </a:ext>
            </a:extLst>
          </p:cNvPr>
          <p:cNvSpPr txBox="1"/>
          <p:nvPr/>
        </p:nvSpPr>
        <p:spPr>
          <a:xfrm>
            <a:off x="328504" y="2606789"/>
            <a:ext cx="27619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entonSans Comp Bold" panose="02000506050000020004" pitchFamily="50" charset="0"/>
              </a:rPr>
              <a:t>Abstinence, or non-use, from opiate drug abuse is the most effective overdose prevention option</a:t>
            </a:r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41E135AA-E487-4C2E-9F81-13F3A5357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1350" y="1986844"/>
            <a:ext cx="6335010" cy="6335010"/>
          </a:xfrm>
          <a:prstGeom prst="rect">
            <a:avLst/>
          </a:prstGeom>
          <a:noFill/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F5E3E13-0A98-45B4-A1B2-2843F09D12E1}"/>
              </a:ext>
            </a:extLst>
          </p:cNvPr>
          <p:cNvGrpSpPr/>
          <p:nvPr/>
        </p:nvGrpSpPr>
        <p:grpSpPr>
          <a:xfrm>
            <a:off x="150652" y="132360"/>
            <a:ext cx="1438623" cy="742482"/>
            <a:chOff x="1053401" y="2565187"/>
            <a:chExt cx="6052364" cy="3123662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EF91DD6-FC30-41E7-A72A-EE86FEFDDD0A}"/>
                </a:ext>
              </a:extLst>
            </p:cNvPr>
            <p:cNvSpPr/>
            <p:nvPr/>
          </p:nvSpPr>
          <p:spPr>
            <a:xfrm>
              <a:off x="1053401" y="2565187"/>
              <a:ext cx="1992179" cy="3123662"/>
            </a:xfrm>
            <a:custGeom>
              <a:avLst/>
              <a:gdLst>
                <a:gd name="connsiteX0" fmla="*/ -74 w 1992179"/>
                <a:gd name="connsiteY0" fmla="*/ -101 h 3123662"/>
                <a:gd name="connsiteX1" fmla="*/ 742838 w 1992179"/>
                <a:gd name="connsiteY1" fmla="*/ -101 h 3123662"/>
                <a:gd name="connsiteX2" fmla="*/ 1992106 w 1992179"/>
                <a:gd name="connsiteY2" fmla="*/ 1553081 h 3123662"/>
                <a:gd name="connsiteX3" fmla="*/ 742838 w 1992179"/>
                <a:gd name="connsiteY3" fmla="*/ 3123562 h 3123662"/>
                <a:gd name="connsiteX4" fmla="*/ -74 w 1992179"/>
                <a:gd name="connsiteY4" fmla="*/ 3123562 h 3123662"/>
                <a:gd name="connsiteX5" fmla="*/ 831423 w 1992179"/>
                <a:gd name="connsiteY5" fmla="*/ 2519663 h 3123662"/>
                <a:gd name="connsiteX6" fmla="*/ 1257661 w 1992179"/>
                <a:gd name="connsiteY6" fmla="*/ 1553081 h 3123662"/>
                <a:gd name="connsiteX7" fmla="*/ 827251 w 1992179"/>
                <a:gd name="connsiteY7" fmla="*/ 616191 h 3123662"/>
                <a:gd name="connsiteX8" fmla="*/ 725906 w 1992179"/>
                <a:gd name="connsiteY8" fmla="*/ 616191 h 3123662"/>
                <a:gd name="connsiteX9" fmla="*/ 725906 w 1992179"/>
                <a:gd name="connsiteY9" fmla="*/ 2519663 h 3123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2179" h="3123662">
                  <a:moveTo>
                    <a:pt x="-74" y="-101"/>
                  </a:moveTo>
                  <a:lnTo>
                    <a:pt x="742838" y="-101"/>
                  </a:lnTo>
                  <a:cubicBezTo>
                    <a:pt x="1468694" y="-101"/>
                    <a:pt x="1992106" y="232036"/>
                    <a:pt x="1992106" y="1553081"/>
                  </a:cubicBezTo>
                  <a:cubicBezTo>
                    <a:pt x="1992106" y="2886886"/>
                    <a:pt x="1456057" y="3123562"/>
                    <a:pt x="742838" y="3123562"/>
                  </a:cubicBezTo>
                  <a:lnTo>
                    <a:pt x="-74" y="3123562"/>
                  </a:lnTo>
                  <a:close/>
                  <a:moveTo>
                    <a:pt x="831423" y="2519663"/>
                  </a:moveTo>
                  <a:cubicBezTo>
                    <a:pt x="1181713" y="2519663"/>
                    <a:pt x="1257661" y="2312801"/>
                    <a:pt x="1257661" y="1553081"/>
                  </a:cubicBezTo>
                  <a:cubicBezTo>
                    <a:pt x="1257661" y="801826"/>
                    <a:pt x="1181713" y="616191"/>
                    <a:pt x="827251" y="616191"/>
                  </a:cubicBezTo>
                  <a:lnTo>
                    <a:pt x="725906" y="616191"/>
                  </a:lnTo>
                  <a:lnTo>
                    <a:pt x="725906" y="2519663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3F8DA67-9E59-41B2-9A70-C7A5C98B746A}"/>
                </a:ext>
              </a:extLst>
            </p:cNvPr>
            <p:cNvSpPr/>
            <p:nvPr/>
          </p:nvSpPr>
          <p:spPr>
            <a:xfrm>
              <a:off x="3193304" y="2565187"/>
              <a:ext cx="1920158" cy="3123294"/>
            </a:xfrm>
            <a:custGeom>
              <a:avLst/>
              <a:gdLst>
                <a:gd name="connsiteX0" fmla="*/ -74 w 1920158"/>
                <a:gd name="connsiteY0" fmla="*/ -101 h 3123294"/>
                <a:gd name="connsiteX1" fmla="*/ 746764 w 1920158"/>
                <a:gd name="connsiteY1" fmla="*/ -101 h 3123294"/>
                <a:gd name="connsiteX2" fmla="*/ 1143433 w 1920158"/>
                <a:gd name="connsiteY2" fmla="*/ 1080464 h 3123294"/>
                <a:gd name="connsiteX3" fmla="*/ 1341829 w 1920158"/>
                <a:gd name="connsiteY3" fmla="*/ 1700804 h 3123294"/>
                <a:gd name="connsiteX4" fmla="*/ 1358761 w 1920158"/>
                <a:gd name="connsiteY4" fmla="*/ 1700804 h 3123294"/>
                <a:gd name="connsiteX5" fmla="*/ 1358761 w 1920158"/>
                <a:gd name="connsiteY5" fmla="*/ -101 h 3123294"/>
                <a:gd name="connsiteX6" fmla="*/ 1920085 w 1920158"/>
                <a:gd name="connsiteY6" fmla="*/ -101 h 3123294"/>
                <a:gd name="connsiteX7" fmla="*/ 1920085 w 1920158"/>
                <a:gd name="connsiteY7" fmla="*/ 3123194 h 3123294"/>
                <a:gd name="connsiteX8" fmla="*/ 1304039 w 1920158"/>
                <a:gd name="connsiteY8" fmla="*/ 3123194 h 3123294"/>
                <a:gd name="connsiteX9" fmla="*/ 788725 w 1920158"/>
                <a:gd name="connsiteY9" fmla="*/ 1840062 h 3123294"/>
                <a:gd name="connsiteX10" fmla="*/ 577692 w 1920158"/>
                <a:gd name="connsiteY10" fmla="*/ 1219722 h 3123294"/>
                <a:gd name="connsiteX11" fmla="*/ 560760 w 1920158"/>
                <a:gd name="connsiteY11" fmla="*/ 1219722 h 3123294"/>
                <a:gd name="connsiteX12" fmla="*/ 560760 w 1920158"/>
                <a:gd name="connsiteY12" fmla="*/ 3123194 h 3123294"/>
                <a:gd name="connsiteX13" fmla="*/ -74 w 1920158"/>
                <a:gd name="connsiteY13" fmla="*/ 3123194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0158" h="3123294">
                  <a:moveTo>
                    <a:pt x="-74" y="-101"/>
                  </a:moveTo>
                  <a:lnTo>
                    <a:pt x="746764" y="-101"/>
                  </a:lnTo>
                  <a:lnTo>
                    <a:pt x="1143433" y="1080464"/>
                  </a:lnTo>
                  <a:cubicBezTo>
                    <a:pt x="1227846" y="1329410"/>
                    <a:pt x="1290665" y="1510874"/>
                    <a:pt x="1341829" y="1700804"/>
                  </a:cubicBezTo>
                  <a:lnTo>
                    <a:pt x="1358761" y="1700804"/>
                  </a:lnTo>
                  <a:lnTo>
                    <a:pt x="1358761" y="-101"/>
                  </a:lnTo>
                  <a:lnTo>
                    <a:pt x="1920085" y="-101"/>
                  </a:lnTo>
                  <a:lnTo>
                    <a:pt x="1920085" y="3123194"/>
                  </a:lnTo>
                  <a:lnTo>
                    <a:pt x="1304039" y="3123194"/>
                  </a:lnTo>
                  <a:lnTo>
                    <a:pt x="788725" y="1840062"/>
                  </a:lnTo>
                  <a:cubicBezTo>
                    <a:pt x="700017" y="1603753"/>
                    <a:pt x="611432" y="1337876"/>
                    <a:pt x="577692" y="1219722"/>
                  </a:cubicBezTo>
                  <a:lnTo>
                    <a:pt x="560760" y="1219722"/>
                  </a:lnTo>
                  <a:lnTo>
                    <a:pt x="560760" y="3123194"/>
                  </a:lnTo>
                  <a:lnTo>
                    <a:pt x="-74" y="3123194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0769024-4C2E-444B-A66D-A38D7694A8CB}"/>
                </a:ext>
              </a:extLst>
            </p:cNvPr>
            <p:cNvSpPr/>
            <p:nvPr/>
          </p:nvSpPr>
          <p:spPr>
            <a:xfrm>
              <a:off x="5274069" y="2565187"/>
              <a:ext cx="1831696" cy="3123294"/>
            </a:xfrm>
            <a:custGeom>
              <a:avLst/>
              <a:gdLst>
                <a:gd name="connsiteX0" fmla="*/ -74 w 1831696"/>
                <a:gd name="connsiteY0" fmla="*/ -101 h 3123294"/>
                <a:gd name="connsiteX1" fmla="*/ 814491 w 1831696"/>
                <a:gd name="connsiteY1" fmla="*/ -101 h 3123294"/>
                <a:gd name="connsiteX2" fmla="*/ 1831623 w 1831696"/>
                <a:gd name="connsiteY2" fmla="*/ 1071998 h 3123294"/>
                <a:gd name="connsiteX3" fmla="*/ 806025 w 1831696"/>
                <a:gd name="connsiteY3" fmla="*/ 2169372 h 3123294"/>
                <a:gd name="connsiteX4" fmla="*/ 713146 w 1831696"/>
                <a:gd name="connsiteY4" fmla="*/ 2169372 h 3123294"/>
                <a:gd name="connsiteX5" fmla="*/ 713146 w 1831696"/>
                <a:gd name="connsiteY5" fmla="*/ 3123194 h 3123294"/>
                <a:gd name="connsiteX6" fmla="*/ -74 w 1831696"/>
                <a:gd name="connsiteY6" fmla="*/ 3123194 h 3123294"/>
                <a:gd name="connsiteX7" fmla="*/ 839766 w 1831696"/>
                <a:gd name="connsiteY7" fmla="*/ 1582650 h 3123294"/>
                <a:gd name="connsiteX8" fmla="*/ 1122575 w 1831696"/>
                <a:gd name="connsiteY8" fmla="*/ 1084636 h 3123294"/>
                <a:gd name="connsiteX9" fmla="*/ 835594 w 1831696"/>
                <a:gd name="connsiteY9" fmla="*/ 616191 h 3123294"/>
                <a:gd name="connsiteX10" fmla="*/ 712900 w 1831696"/>
                <a:gd name="connsiteY10" fmla="*/ 616191 h 3123294"/>
                <a:gd name="connsiteX11" fmla="*/ 712900 w 1831696"/>
                <a:gd name="connsiteY11" fmla="*/ 1582650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1696" h="3123294">
                  <a:moveTo>
                    <a:pt x="-74" y="-101"/>
                  </a:moveTo>
                  <a:lnTo>
                    <a:pt x="814491" y="-101"/>
                  </a:lnTo>
                  <a:cubicBezTo>
                    <a:pt x="1308333" y="-101"/>
                    <a:pt x="1831623" y="194124"/>
                    <a:pt x="1831623" y="1071998"/>
                  </a:cubicBezTo>
                  <a:cubicBezTo>
                    <a:pt x="1831623" y="2021648"/>
                    <a:pt x="1270299" y="2169372"/>
                    <a:pt x="806025" y="2169372"/>
                  </a:cubicBezTo>
                  <a:lnTo>
                    <a:pt x="713146" y="2169372"/>
                  </a:lnTo>
                  <a:lnTo>
                    <a:pt x="713146" y="3123194"/>
                  </a:lnTo>
                  <a:lnTo>
                    <a:pt x="-74" y="3123194"/>
                  </a:lnTo>
                  <a:close/>
                  <a:moveTo>
                    <a:pt x="839766" y="1582650"/>
                  </a:moveTo>
                  <a:cubicBezTo>
                    <a:pt x="1038162" y="1582650"/>
                    <a:pt x="1122575" y="1468667"/>
                    <a:pt x="1122575" y="1084636"/>
                  </a:cubicBezTo>
                  <a:cubicBezTo>
                    <a:pt x="1122575" y="717413"/>
                    <a:pt x="1038162" y="616191"/>
                    <a:pt x="835594" y="616191"/>
                  </a:cubicBezTo>
                  <a:lnTo>
                    <a:pt x="712900" y="616191"/>
                  </a:lnTo>
                  <a:lnTo>
                    <a:pt x="712900" y="1582650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C46132C8-AD5B-4FFB-87DD-1B660D775C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89845" y="156992"/>
            <a:ext cx="1130884" cy="751109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DA20D6B-7196-4BD1-BB2F-100036436B10}"/>
              </a:ext>
            </a:extLst>
          </p:cNvPr>
          <p:cNvCxnSpPr>
            <a:cxnSpLocks/>
          </p:cNvCxnSpPr>
          <p:nvPr/>
        </p:nvCxnSpPr>
        <p:spPr>
          <a:xfrm>
            <a:off x="3281082" y="0"/>
            <a:ext cx="0" cy="10058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8E9A908B-486D-4224-8C4D-0D1F745740EB}"/>
              </a:ext>
            </a:extLst>
          </p:cNvPr>
          <p:cNvSpPr/>
          <p:nvPr/>
        </p:nvSpPr>
        <p:spPr>
          <a:xfrm>
            <a:off x="0" y="9493625"/>
            <a:ext cx="17881600" cy="564776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2" name="Graphic 71">
            <a:extLst>
              <a:ext uri="{FF2B5EF4-FFF2-40B4-BE49-F238E27FC236}">
                <a16:creationId xmlns:a16="http://schemas.microsoft.com/office/drawing/2014/main" id="{C38864EC-CE96-420C-98E1-B02DFC940C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399753" y="9653977"/>
            <a:ext cx="3355989" cy="251985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5382C07-4F67-4BC4-9BF3-55633EE2A9E1}"/>
              </a:ext>
            </a:extLst>
          </p:cNvPr>
          <p:cNvCxnSpPr>
            <a:cxnSpLocks/>
          </p:cNvCxnSpPr>
          <p:nvPr/>
        </p:nvCxnSpPr>
        <p:spPr>
          <a:xfrm>
            <a:off x="0" y="9493625"/>
            <a:ext cx="17881600" cy="0"/>
          </a:xfrm>
          <a:prstGeom prst="straightConnector1">
            <a:avLst/>
          </a:prstGeom>
          <a:ln w="28575">
            <a:solidFill>
              <a:srgbClr val="ED4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BA9AA473-9753-4F28-ADA9-6B999D5A66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732" y="9637316"/>
            <a:ext cx="9239250" cy="342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E519980-BDEB-416B-BB30-7674AA842086}"/>
              </a:ext>
            </a:extLst>
          </p:cNvPr>
          <p:cNvSpPr txBox="1"/>
          <p:nvPr/>
        </p:nvSpPr>
        <p:spPr>
          <a:xfrm>
            <a:off x="683764" y="2995946"/>
            <a:ext cx="870048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BentonSans Comp Book" panose="02000506040000020004" pitchFamily="50" charset="0"/>
              </a:rPr>
              <a:t>Naloxone: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dirty="0">
                <a:latin typeface="BentonSans Comp Book" panose="02000506040000020004" pitchFamily="50" charset="0"/>
              </a:rPr>
              <a:t>Is a drug used to reverse the effects of opioids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dirty="0">
                <a:latin typeface="BentonSans Comp Book" panose="02000506040000020004" pitchFamily="50" charset="0"/>
              </a:rPr>
              <a:t>Is safe and effective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dirty="0">
                <a:latin typeface="BentonSans Comp Book" panose="02000506040000020004" pitchFamily="50" charset="0"/>
              </a:rPr>
              <a:t>Has no effect on non-opioid overdoses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976D0A-A3BA-791A-FAC3-8E2CD263FF6F}"/>
              </a:ext>
            </a:extLst>
          </p:cNvPr>
          <p:cNvSpPr txBox="1"/>
          <p:nvPr/>
        </p:nvSpPr>
        <p:spPr>
          <a:xfrm>
            <a:off x="3471739" y="237188"/>
            <a:ext cx="14219072" cy="91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  <a:spcAft>
                <a:spcPts val="600"/>
              </a:spcAft>
            </a:pPr>
            <a:r>
              <a:rPr lang="en-US" sz="7200" dirty="0">
                <a:solidFill>
                  <a:srgbClr val="28AEE4"/>
                </a:solidFill>
                <a:latin typeface="BentonSans Comp Book" panose="02000506040000020004" pitchFamily="50" charset="0"/>
              </a:rPr>
              <a:t>IMPORTANCE OF </a:t>
            </a:r>
            <a:r>
              <a:rPr lang="en-US" sz="7200" dirty="0">
                <a:solidFill>
                  <a:schemeClr val="bg1"/>
                </a:solidFill>
                <a:latin typeface="BentonSans Comp Black" panose="02000506050000020004" pitchFamily="50" charset="0"/>
              </a:rPr>
              <a:t>PREVENTION</a:t>
            </a:r>
          </a:p>
        </p:txBody>
      </p:sp>
    </p:spTree>
    <p:extLst>
      <p:ext uri="{BB962C8B-B14F-4D97-AF65-F5344CB8AC3E}">
        <p14:creationId xmlns:p14="http://schemas.microsoft.com/office/powerpoint/2010/main" val="3947404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CBE486-733C-4E2E-9E6B-F23BD7A04707}"/>
              </a:ext>
            </a:extLst>
          </p:cNvPr>
          <p:cNvSpPr/>
          <p:nvPr/>
        </p:nvSpPr>
        <p:spPr>
          <a:xfrm>
            <a:off x="0" y="1366"/>
            <a:ext cx="17881600" cy="1021217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358A99-912C-47EE-B238-56944DF78E3E}"/>
              </a:ext>
            </a:extLst>
          </p:cNvPr>
          <p:cNvSpPr/>
          <p:nvPr/>
        </p:nvSpPr>
        <p:spPr>
          <a:xfrm>
            <a:off x="0" y="0"/>
            <a:ext cx="3281082" cy="1022583"/>
          </a:xfrm>
          <a:prstGeom prst="rect">
            <a:avLst/>
          </a:prstGeom>
          <a:solidFill>
            <a:srgbClr val="28A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12D461-500B-4626-82B7-B149F605182C}"/>
              </a:ext>
            </a:extLst>
          </p:cNvPr>
          <p:cNvCxnSpPr>
            <a:cxnSpLocks/>
          </p:cNvCxnSpPr>
          <p:nvPr/>
        </p:nvCxnSpPr>
        <p:spPr>
          <a:xfrm>
            <a:off x="1731094" y="154494"/>
            <a:ext cx="0" cy="751109"/>
          </a:xfrm>
          <a:prstGeom prst="line">
            <a:avLst/>
          </a:prstGeom>
          <a:ln w="38100">
            <a:solidFill>
              <a:srgbClr val="2723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8EE5E48-0C9C-4CD6-AB23-3CEC0583F61D}"/>
              </a:ext>
            </a:extLst>
          </p:cNvPr>
          <p:cNvSpPr txBox="1"/>
          <p:nvPr/>
        </p:nvSpPr>
        <p:spPr>
          <a:xfrm>
            <a:off x="328504" y="2606789"/>
            <a:ext cx="27619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entonSans Comp Bold" panose="02000506050000020004" pitchFamily="50" charset="0"/>
              </a:rPr>
              <a:t>Abstinence, or non-use, from opiate drug abuse is the most effective overdose prevention option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5E3E13-0A98-45B4-A1B2-2843F09D12E1}"/>
              </a:ext>
            </a:extLst>
          </p:cNvPr>
          <p:cNvGrpSpPr/>
          <p:nvPr/>
        </p:nvGrpSpPr>
        <p:grpSpPr>
          <a:xfrm>
            <a:off x="150652" y="132360"/>
            <a:ext cx="1438623" cy="742482"/>
            <a:chOff x="1053401" y="2565187"/>
            <a:chExt cx="6052364" cy="3123662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EF91DD6-FC30-41E7-A72A-EE86FEFDDD0A}"/>
                </a:ext>
              </a:extLst>
            </p:cNvPr>
            <p:cNvSpPr/>
            <p:nvPr/>
          </p:nvSpPr>
          <p:spPr>
            <a:xfrm>
              <a:off x="1053401" y="2565187"/>
              <a:ext cx="1992179" cy="3123662"/>
            </a:xfrm>
            <a:custGeom>
              <a:avLst/>
              <a:gdLst>
                <a:gd name="connsiteX0" fmla="*/ -74 w 1992179"/>
                <a:gd name="connsiteY0" fmla="*/ -101 h 3123662"/>
                <a:gd name="connsiteX1" fmla="*/ 742838 w 1992179"/>
                <a:gd name="connsiteY1" fmla="*/ -101 h 3123662"/>
                <a:gd name="connsiteX2" fmla="*/ 1992106 w 1992179"/>
                <a:gd name="connsiteY2" fmla="*/ 1553081 h 3123662"/>
                <a:gd name="connsiteX3" fmla="*/ 742838 w 1992179"/>
                <a:gd name="connsiteY3" fmla="*/ 3123562 h 3123662"/>
                <a:gd name="connsiteX4" fmla="*/ -74 w 1992179"/>
                <a:gd name="connsiteY4" fmla="*/ 3123562 h 3123662"/>
                <a:gd name="connsiteX5" fmla="*/ 831423 w 1992179"/>
                <a:gd name="connsiteY5" fmla="*/ 2519663 h 3123662"/>
                <a:gd name="connsiteX6" fmla="*/ 1257661 w 1992179"/>
                <a:gd name="connsiteY6" fmla="*/ 1553081 h 3123662"/>
                <a:gd name="connsiteX7" fmla="*/ 827251 w 1992179"/>
                <a:gd name="connsiteY7" fmla="*/ 616191 h 3123662"/>
                <a:gd name="connsiteX8" fmla="*/ 725906 w 1992179"/>
                <a:gd name="connsiteY8" fmla="*/ 616191 h 3123662"/>
                <a:gd name="connsiteX9" fmla="*/ 725906 w 1992179"/>
                <a:gd name="connsiteY9" fmla="*/ 2519663 h 3123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2179" h="3123662">
                  <a:moveTo>
                    <a:pt x="-74" y="-101"/>
                  </a:moveTo>
                  <a:lnTo>
                    <a:pt x="742838" y="-101"/>
                  </a:lnTo>
                  <a:cubicBezTo>
                    <a:pt x="1468694" y="-101"/>
                    <a:pt x="1992106" y="232036"/>
                    <a:pt x="1992106" y="1553081"/>
                  </a:cubicBezTo>
                  <a:cubicBezTo>
                    <a:pt x="1992106" y="2886886"/>
                    <a:pt x="1456057" y="3123562"/>
                    <a:pt x="742838" y="3123562"/>
                  </a:cubicBezTo>
                  <a:lnTo>
                    <a:pt x="-74" y="3123562"/>
                  </a:lnTo>
                  <a:close/>
                  <a:moveTo>
                    <a:pt x="831423" y="2519663"/>
                  </a:moveTo>
                  <a:cubicBezTo>
                    <a:pt x="1181713" y="2519663"/>
                    <a:pt x="1257661" y="2312801"/>
                    <a:pt x="1257661" y="1553081"/>
                  </a:cubicBezTo>
                  <a:cubicBezTo>
                    <a:pt x="1257661" y="801826"/>
                    <a:pt x="1181713" y="616191"/>
                    <a:pt x="827251" y="616191"/>
                  </a:cubicBezTo>
                  <a:lnTo>
                    <a:pt x="725906" y="616191"/>
                  </a:lnTo>
                  <a:lnTo>
                    <a:pt x="725906" y="2519663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3F8DA67-9E59-41B2-9A70-C7A5C98B746A}"/>
                </a:ext>
              </a:extLst>
            </p:cNvPr>
            <p:cNvSpPr/>
            <p:nvPr/>
          </p:nvSpPr>
          <p:spPr>
            <a:xfrm>
              <a:off x="3193304" y="2565187"/>
              <a:ext cx="1920158" cy="3123294"/>
            </a:xfrm>
            <a:custGeom>
              <a:avLst/>
              <a:gdLst>
                <a:gd name="connsiteX0" fmla="*/ -74 w 1920158"/>
                <a:gd name="connsiteY0" fmla="*/ -101 h 3123294"/>
                <a:gd name="connsiteX1" fmla="*/ 746764 w 1920158"/>
                <a:gd name="connsiteY1" fmla="*/ -101 h 3123294"/>
                <a:gd name="connsiteX2" fmla="*/ 1143433 w 1920158"/>
                <a:gd name="connsiteY2" fmla="*/ 1080464 h 3123294"/>
                <a:gd name="connsiteX3" fmla="*/ 1341829 w 1920158"/>
                <a:gd name="connsiteY3" fmla="*/ 1700804 h 3123294"/>
                <a:gd name="connsiteX4" fmla="*/ 1358761 w 1920158"/>
                <a:gd name="connsiteY4" fmla="*/ 1700804 h 3123294"/>
                <a:gd name="connsiteX5" fmla="*/ 1358761 w 1920158"/>
                <a:gd name="connsiteY5" fmla="*/ -101 h 3123294"/>
                <a:gd name="connsiteX6" fmla="*/ 1920085 w 1920158"/>
                <a:gd name="connsiteY6" fmla="*/ -101 h 3123294"/>
                <a:gd name="connsiteX7" fmla="*/ 1920085 w 1920158"/>
                <a:gd name="connsiteY7" fmla="*/ 3123194 h 3123294"/>
                <a:gd name="connsiteX8" fmla="*/ 1304039 w 1920158"/>
                <a:gd name="connsiteY8" fmla="*/ 3123194 h 3123294"/>
                <a:gd name="connsiteX9" fmla="*/ 788725 w 1920158"/>
                <a:gd name="connsiteY9" fmla="*/ 1840062 h 3123294"/>
                <a:gd name="connsiteX10" fmla="*/ 577692 w 1920158"/>
                <a:gd name="connsiteY10" fmla="*/ 1219722 h 3123294"/>
                <a:gd name="connsiteX11" fmla="*/ 560760 w 1920158"/>
                <a:gd name="connsiteY11" fmla="*/ 1219722 h 3123294"/>
                <a:gd name="connsiteX12" fmla="*/ 560760 w 1920158"/>
                <a:gd name="connsiteY12" fmla="*/ 3123194 h 3123294"/>
                <a:gd name="connsiteX13" fmla="*/ -74 w 1920158"/>
                <a:gd name="connsiteY13" fmla="*/ 3123194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0158" h="3123294">
                  <a:moveTo>
                    <a:pt x="-74" y="-101"/>
                  </a:moveTo>
                  <a:lnTo>
                    <a:pt x="746764" y="-101"/>
                  </a:lnTo>
                  <a:lnTo>
                    <a:pt x="1143433" y="1080464"/>
                  </a:lnTo>
                  <a:cubicBezTo>
                    <a:pt x="1227846" y="1329410"/>
                    <a:pt x="1290665" y="1510874"/>
                    <a:pt x="1341829" y="1700804"/>
                  </a:cubicBezTo>
                  <a:lnTo>
                    <a:pt x="1358761" y="1700804"/>
                  </a:lnTo>
                  <a:lnTo>
                    <a:pt x="1358761" y="-101"/>
                  </a:lnTo>
                  <a:lnTo>
                    <a:pt x="1920085" y="-101"/>
                  </a:lnTo>
                  <a:lnTo>
                    <a:pt x="1920085" y="3123194"/>
                  </a:lnTo>
                  <a:lnTo>
                    <a:pt x="1304039" y="3123194"/>
                  </a:lnTo>
                  <a:lnTo>
                    <a:pt x="788725" y="1840062"/>
                  </a:lnTo>
                  <a:cubicBezTo>
                    <a:pt x="700017" y="1603753"/>
                    <a:pt x="611432" y="1337876"/>
                    <a:pt x="577692" y="1219722"/>
                  </a:cubicBezTo>
                  <a:lnTo>
                    <a:pt x="560760" y="1219722"/>
                  </a:lnTo>
                  <a:lnTo>
                    <a:pt x="560760" y="3123194"/>
                  </a:lnTo>
                  <a:lnTo>
                    <a:pt x="-74" y="3123194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0769024-4C2E-444B-A66D-A38D7694A8CB}"/>
                </a:ext>
              </a:extLst>
            </p:cNvPr>
            <p:cNvSpPr/>
            <p:nvPr/>
          </p:nvSpPr>
          <p:spPr>
            <a:xfrm>
              <a:off x="5274069" y="2565187"/>
              <a:ext cx="1831696" cy="3123294"/>
            </a:xfrm>
            <a:custGeom>
              <a:avLst/>
              <a:gdLst>
                <a:gd name="connsiteX0" fmla="*/ -74 w 1831696"/>
                <a:gd name="connsiteY0" fmla="*/ -101 h 3123294"/>
                <a:gd name="connsiteX1" fmla="*/ 814491 w 1831696"/>
                <a:gd name="connsiteY1" fmla="*/ -101 h 3123294"/>
                <a:gd name="connsiteX2" fmla="*/ 1831623 w 1831696"/>
                <a:gd name="connsiteY2" fmla="*/ 1071998 h 3123294"/>
                <a:gd name="connsiteX3" fmla="*/ 806025 w 1831696"/>
                <a:gd name="connsiteY3" fmla="*/ 2169372 h 3123294"/>
                <a:gd name="connsiteX4" fmla="*/ 713146 w 1831696"/>
                <a:gd name="connsiteY4" fmla="*/ 2169372 h 3123294"/>
                <a:gd name="connsiteX5" fmla="*/ 713146 w 1831696"/>
                <a:gd name="connsiteY5" fmla="*/ 3123194 h 3123294"/>
                <a:gd name="connsiteX6" fmla="*/ -74 w 1831696"/>
                <a:gd name="connsiteY6" fmla="*/ 3123194 h 3123294"/>
                <a:gd name="connsiteX7" fmla="*/ 839766 w 1831696"/>
                <a:gd name="connsiteY7" fmla="*/ 1582650 h 3123294"/>
                <a:gd name="connsiteX8" fmla="*/ 1122575 w 1831696"/>
                <a:gd name="connsiteY8" fmla="*/ 1084636 h 3123294"/>
                <a:gd name="connsiteX9" fmla="*/ 835594 w 1831696"/>
                <a:gd name="connsiteY9" fmla="*/ 616191 h 3123294"/>
                <a:gd name="connsiteX10" fmla="*/ 712900 w 1831696"/>
                <a:gd name="connsiteY10" fmla="*/ 616191 h 3123294"/>
                <a:gd name="connsiteX11" fmla="*/ 712900 w 1831696"/>
                <a:gd name="connsiteY11" fmla="*/ 1582650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1696" h="3123294">
                  <a:moveTo>
                    <a:pt x="-74" y="-101"/>
                  </a:moveTo>
                  <a:lnTo>
                    <a:pt x="814491" y="-101"/>
                  </a:lnTo>
                  <a:cubicBezTo>
                    <a:pt x="1308333" y="-101"/>
                    <a:pt x="1831623" y="194124"/>
                    <a:pt x="1831623" y="1071998"/>
                  </a:cubicBezTo>
                  <a:cubicBezTo>
                    <a:pt x="1831623" y="2021648"/>
                    <a:pt x="1270299" y="2169372"/>
                    <a:pt x="806025" y="2169372"/>
                  </a:cubicBezTo>
                  <a:lnTo>
                    <a:pt x="713146" y="2169372"/>
                  </a:lnTo>
                  <a:lnTo>
                    <a:pt x="713146" y="3123194"/>
                  </a:lnTo>
                  <a:lnTo>
                    <a:pt x="-74" y="3123194"/>
                  </a:lnTo>
                  <a:close/>
                  <a:moveTo>
                    <a:pt x="839766" y="1582650"/>
                  </a:moveTo>
                  <a:cubicBezTo>
                    <a:pt x="1038162" y="1582650"/>
                    <a:pt x="1122575" y="1468667"/>
                    <a:pt x="1122575" y="1084636"/>
                  </a:cubicBezTo>
                  <a:cubicBezTo>
                    <a:pt x="1122575" y="717413"/>
                    <a:pt x="1038162" y="616191"/>
                    <a:pt x="835594" y="616191"/>
                  </a:cubicBezTo>
                  <a:lnTo>
                    <a:pt x="712900" y="616191"/>
                  </a:lnTo>
                  <a:lnTo>
                    <a:pt x="712900" y="1582650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C46132C8-AD5B-4FFB-87DD-1B660D775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9845" y="156992"/>
            <a:ext cx="1130884" cy="751109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DA20D6B-7196-4BD1-BB2F-100036436B10}"/>
              </a:ext>
            </a:extLst>
          </p:cNvPr>
          <p:cNvCxnSpPr>
            <a:cxnSpLocks/>
          </p:cNvCxnSpPr>
          <p:nvPr/>
        </p:nvCxnSpPr>
        <p:spPr>
          <a:xfrm>
            <a:off x="3281082" y="0"/>
            <a:ext cx="0" cy="10058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8E9A908B-486D-4224-8C4D-0D1F745740EB}"/>
              </a:ext>
            </a:extLst>
          </p:cNvPr>
          <p:cNvSpPr/>
          <p:nvPr/>
        </p:nvSpPr>
        <p:spPr>
          <a:xfrm>
            <a:off x="0" y="9493625"/>
            <a:ext cx="17881600" cy="564776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2" name="Graphic 71">
            <a:extLst>
              <a:ext uri="{FF2B5EF4-FFF2-40B4-BE49-F238E27FC236}">
                <a16:creationId xmlns:a16="http://schemas.microsoft.com/office/drawing/2014/main" id="{C38864EC-CE96-420C-98E1-B02DFC940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99753" y="9653977"/>
            <a:ext cx="3355989" cy="251985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5382C07-4F67-4BC4-9BF3-55633EE2A9E1}"/>
              </a:ext>
            </a:extLst>
          </p:cNvPr>
          <p:cNvCxnSpPr>
            <a:cxnSpLocks/>
          </p:cNvCxnSpPr>
          <p:nvPr/>
        </p:nvCxnSpPr>
        <p:spPr>
          <a:xfrm>
            <a:off x="0" y="9493625"/>
            <a:ext cx="17881600" cy="0"/>
          </a:xfrm>
          <a:prstGeom prst="straightConnector1">
            <a:avLst/>
          </a:prstGeom>
          <a:ln w="28575">
            <a:solidFill>
              <a:srgbClr val="ED4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BA9AA473-9753-4F28-ADA9-6B999D5A66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732" y="9637316"/>
            <a:ext cx="9239250" cy="342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E519980-BDEB-416B-BB30-7674AA842086}"/>
              </a:ext>
            </a:extLst>
          </p:cNvPr>
          <p:cNvSpPr txBox="1"/>
          <p:nvPr/>
        </p:nvSpPr>
        <p:spPr>
          <a:xfrm>
            <a:off x="624184" y="1659046"/>
            <a:ext cx="1670128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BentonSans Comp Black" panose="02000506050000020004"/>
              </a:rPr>
              <a:t>About the solution – why focus on opioid overdose?</a:t>
            </a:r>
          </a:p>
          <a:p>
            <a:endParaRPr lang="en-US" sz="4400" dirty="0">
              <a:latin typeface="BentonSans Comp Black" panose="02000506050000020004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4400" dirty="0">
                <a:latin typeface="BentonSans Comp Black" panose="02000506050000020004"/>
                <a:cs typeface="Arial" panose="020B0604020202020204" pitchFamily="34" charset="0"/>
              </a:rPr>
              <a:t>Overdose deaths can be prevented by both first responders and bystanders </a:t>
            </a:r>
          </a:p>
          <a:p>
            <a:endParaRPr lang="en-US" sz="4400" dirty="0">
              <a:latin typeface="BentonSans Comp Black" panose="02000506050000020004"/>
              <a:cs typeface="Arial" panose="020B060402020202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4400" dirty="0">
                <a:latin typeface="BentonSans Comp Black" panose="02000506050000020004"/>
                <a:cs typeface="Arial" panose="020B0604020202020204" pitchFamily="34" charset="0"/>
              </a:rPr>
              <a:t>Most people with substance use disorders try to achieve abstinence, but the path to recovery is different for everyone</a:t>
            </a:r>
          </a:p>
          <a:p>
            <a:endParaRPr lang="en-US" sz="4400" dirty="0">
              <a:latin typeface="BentonSans Comp Black" panose="02000506050000020004"/>
              <a:cs typeface="Arial" panose="020B060402020202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4400" b="1" i="1" dirty="0">
                <a:latin typeface="BentonSans Comp Black" panose="02000506050000020004"/>
                <a:cs typeface="Arial" panose="020B0604020202020204" pitchFamily="34" charset="0"/>
              </a:rPr>
              <a:t>Lives can be saved!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5BCDE0-DB73-32D6-33B2-0FC26F276E9A}"/>
              </a:ext>
            </a:extLst>
          </p:cNvPr>
          <p:cNvSpPr txBox="1"/>
          <p:nvPr/>
        </p:nvSpPr>
        <p:spPr>
          <a:xfrm>
            <a:off x="3471739" y="237188"/>
            <a:ext cx="14219072" cy="91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  <a:spcAft>
                <a:spcPts val="600"/>
              </a:spcAft>
            </a:pPr>
            <a:r>
              <a:rPr lang="en-US" sz="7200" dirty="0">
                <a:solidFill>
                  <a:srgbClr val="28AEE4"/>
                </a:solidFill>
                <a:latin typeface="BentonSans Comp Book" panose="02000506040000020004" pitchFamily="50" charset="0"/>
              </a:rPr>
              <a:t>IMPORTANCE OF </a:t>
            </a:r>
            <a:r>
              <a:rPr lang="en-US" sz="7200" dirty="0">
                <a:solidFill>
                  <a:schemeClr val="bg1"/>
                </a:solidFill>
                <a:latin typeface="BentonSans Comp Black" panose="02000506050000020004" pitchFamily="50" charset="0"/>
              </a:rPr>
              <a:t>PREVENTION</a:t>
            </a:r>
          </a:p>
        </p:txBody>
      </p:sp>
    </p:spTree>
    <p:extLst>
      <p:ext uri="{BB962C8B-B14F-4D97-AF65-F5344CB8AC3E}">
        <p14:creationId xmlns:p14="http://schemas.microsoft.com/office/powerpoint/2010/main" val="3430829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CBE486-733C-4E2E-9E6B-F23BD7A04707}"/>
              </a:ext>
            </a:extLst>
          </p:cNvPr>
          <p:cNvSpPr/>
          <p:nvPr/>
        </p:nvSpPr>
        <p:spPr>
          <a:xfrm>
            <a:off x="0" y="1366"/>
            <a:ext cx="17881600" cy="1021217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358A99-912C-47EE-B238-56944DF78E3E}"/>
              </a:ext>
            </a:extLst>
          </p:cNvPr>
          <p:cNvSpPr/>
          <p:nvPr/>
        </p:nvSpPr>
        <p:spPr>
          <a:xfrm>
            <a:off x="0" y="0"/>
            <a:ext cx="3281082" cy="1022583"/>
          </a:xfrm>
          <a:prstGeom prst="rect">
            <a:avLst/>
          </a:prstGeom>
          <a:solidFill>
            <a:srgbClr val="28A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12D461-500B-4626-82B7-B149F605182C}"/>
              </a:ext>
            </a:extLst>
          </p:cNvPr>
          <p:cNvCxnSpPr>
            <a:cxnSpLocks/>
          </p:cNvCxnSpPr>
          <p:nvPr/>
        </p:nvCxnSpPr>
        <p:spPr>
          <a:xfrm>
            <a:off x="1731094" y="154494"/>
            <a:ext cx="0" cy="751109"/>
          </a:xfrm>
          <a:prstGeom prst="line">
            <a:avLst/>
          </a:prstGeom>
          <a:ln w="38100">
            <a:solidFill>
              <a:srgbClr val="2723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8EE5E48-0C9C-4CD6-AB23-3CEC0583F61D}"/>
              </a:ext>
            </a:extLst>
          </p:cNvPr>
          <p:cNvSpPr txBox="1"/>
          <p:nvPr/>
        </p:nvSpPr>
        <p:spPr>
          <a:xfrm>
            <a:off x="328504" y="2606789"/>
            <a:ext cx="27619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entonSans Comp Bold" panose="02000506050000020004" pitchFamily="50" charset="0"/>
              </a:rPr>
              <a:t>Abstinence, or non-use, from opiate drug abuse is the most effective overdose prevention option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5E3E13-0A98-45B4-A1B2-2843F09D12E1}"/>
              </a:ext>
            </a:extLst>
          </p:cNvPr>
          <p:cNvGrpSpPr/>
          <p:nvPr/>
        </p:nvGrpSpPr>
        <p:grpSpPr>
          <a:xfrm>
            <a:off x="150652" y="132360"/>
            <a:ext cx="1438623" cy="742482"/>
            <a:chOff x="1053401" y="2565187"/>
            <a:chExt cx="6052364" cy="3123662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EF91DD6-FC30-41E7-A72A-EE86FEFDDD0A}"/>
                </a:ext>
              </a:extLst>
            </p:cNvPr>
            <p:cNvSpPr/>
            <p:nvPr/>
          </p:nvSpPr>
          <p:spPr>
            <a:xfrm>
              <a:off x="1053401" y="2565187"/>
              <a:ext cx="1992179" cy="3123662"/>
            </a:xfrm>
            <a:custGeom>
              <a:avLst/>
              <a:gdLst>
                <a:gd name="connsiteX0" fmla="*/ -74 w 1992179"/>
                <a:gd name="connsiteY0" fmla="*/ -101 h 3123662"/>
                <a:gd name="connsiteX1" fmla="*/ 742838 w 1992179"/>
                <a:gd name="connsiteY1" fmla="*/ -101 h 3123662"/>
                <a:gd name="connsiteX2" fmla="*/ 1992106 w 1992179"/>
                <a:gd name="connsiteY2" fmla="*/ 1553081 h 3123662"/>
                <a:gd name="connsiteX3" fmla="*/ 742838 w 1992179"/>
                <a:gd name="connsiteY3" fmla="*/ 3123562 h 3123662"/>
                <a:gd name="connsiteX4" fmla="*/ -74 w 1992179"/>
                <a:gd name="connsiteY4" fmla="*/ 3123562 h 3123662"/>
                <a:gd name="connsiteX5" fmla="*/ 831423 w 1992179"/>
                <a:gd name="connsiteY5" fmla="*/ 2519663 h 3123662"/>
                <a:gd name="connsiteX6" fmla="*/ 1257661 w 1992179"/>
                <a:gd name="connsiteY6" fmla="*/ 1553081 h 3123662"/>
                <a:gd name="connsiteX7" fmla="*/ 827251 w 1992179"/>
                <a:gd name="connsiteY7" fmla="*/ 616191 h 3123662"/>
                <a:gd name="connsiteX8" fmla="*/ 725906 w 1992179"/>
                <a:gd name="connsiteY8" fmla="*/ 616191 h 3123662"/>
                <a:gd name="connsiteX9" fmla="*/ 725906 w 1992179"/>
                <a:gd name="connsiteY9" fmla="*/ 2519663 h 3123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2179" h="3123662">
                  <a:moveTo>
                    <a:pt x="-74" y="-101"/>
                  </a:moveTo>
                  <a:lnTo>
                    <a:pt x="742838" y="-101"/>
                  </a:lnTo>
                  <a:cubicBezTo>
                    <a:pt x="1468694" y="-101"/>
                    <a:pt x="1992106" y="232036"/>
                    <a:pt x="1992106" y="1553081"/>
                  </a:cubicBezTo>
                  <a:cubicBezTo>
                    <a:pt x="1992106" y="2886886"/>
                    <a:pt x="1456057" y="3123562"/>
                    <a:pt x="742838" y="3123562"/>
                  </a:cubicBezTo>
                  <a:lnTo>
                    <a:pt x="-74" y="3123562"/>
                  </a:lnTo>
                  <a:close/>
                  <a:moveTo>
                    <a:pt x="831423" y="2519663"/>
                  </a:moveTo>
                  <a:cubicBezTo>
                    <a:pt x="1181713" y="2519663"/>
                    <a:pt x="1257661" y="2312801"/>
                    <a:pt x="1257661" y="1553081"/>
                  </a:cubicBezTo>
                  <a:cubicBezTo>
                    <a:pt x="1257661" y="801826"/>
                    <a:pt x="1181713" y="616191"/>
                    <a:pt x="827251" y="616191"/>
                  </a:cubicBezTo>
                  <a:lnTo>
                    <a:pt x="725906" y="616191"/>
                  </a:lnTo>
                  <a:lnTo>
                    <a:pt x="725906" y="2519663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3F8DA67-9E59-41B2-9A70-C7A5C98B746A}"/>
                </a:ext>
              </a:extLst>
            </p:cNvPr>
            <p:cNvSpPr/>
            <p:nvPr/>
          </p:nvSpPr>
          <p:spPr>
            <a:xfrm>
              <a:off x="3193304" y="2565187"/>
              <a:ext cx="1920158" cy="3123294"/>
            </a:xfrm>
            <a:custGeom>
              <a:avLst/>
              <a:gdLst>
                <a:gd name="connsiteX0" fmla="*/ -74 w 1920158"/>
                <a:gd name="connsiteY0" fmla="*/ -101 h 3123294"/>
                <a:gd name="connsiteX1" fmla="*/ 746764 w 1920158"/>
                <a:gd name="connsiteY1" fmla="*/ -101 h 3123294"/>
                <a:gd name="connsiteX2" fmla="*/ 1143433 w 1920158"/>
                <a:gd name="connsiteY2" fmla="*/ 1080464 h 3123294"/>
                <a:gd name="connsiteX3" fmla="*/ 1341829 w 1920158"/>
                <a:gd name="connsiteY3" fmla="*/ 1700804 h 3123294"/>
                <a:gd name="connsiteX4" fmla="*/ 1358761 w 1920158"/>
                <a:gd name="connsiteY4" fmla="*/ 1700804 h 3123294"/>
                <a:gd name="connsiteX5" fmla="*/ 1358761 w 1920158"/>
                <a:gd name="connsiteY5" fmla="*/ -101 h 3123294"/>
                <a:gd name="connsiteX6" fmla="*/ 1920085 w 1920158"/>
                <a:gd name="connsiteY6" fmla="*/ -101 h 3123294"/>
                <a:gd name="connsiteX7" fmla="*/ 1920085 w 1920158"/>
                <a:gd name="connsiteY7" fmla="*/ 3123194 h 3123294"/>
                <a:gd name="connsiteX8" fmla="*/ 1304039 w 1920158"/>
                <a:gd name="connsiteY8" fmla="*/ 3123194 h 3123294"/>
                <a:gd name="connsiteX9" fmla="*/ 788725 w 1920158"/>
                <a:gd name="connsiteY9" fmla="*/ 1840062 h 3123294"/>
                <a:gd name="connsiteX10" fmla="*/ 577692 w 1920158"/>
                <a:gd name="connsiteY10" fmla="*/ 1219722 h 3123294"/>
                <a:gd name="connsiteX11" fmla="*/ 560760 w 1920158"/>
                <a:gd name="connsiteY11" fmla="*/ 1219722 h 3123294"/>
                <a:gd name="connsiteX12" fmla="*/ 560760 w 1920158"/>
                <a:gd name="connsiteY12" fmla="*/ 3123194 h 3123294"/>
                <a:gd name="connsiteX13" fmla="*/ -74 w 1920158"/>
                <a:gd name="connsiteY13" fmla="*/ 3123194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0158" h="3123294">
                  <a:moveTo>
                    <a:pt x="-74" y="-101"/>
                  </a:moveTo>
                  <a:lnTo>
                    <a:pt x="746764" y="-101"/>
                  </a:lnTo>
                  <a:lnTo>
                    <a:pt x="1143433" y="1080464"/>
                  </a:lnTo>
                  <a:cubicBezTo>
                    <a:pt x="1227846" y="1329410"/>
                    <a:pt x="1290665" y="1510874"/>
                    <a:pt x="1341829" y="1700804"/>
                  </a:cubicBezTo>
                  <a:lnTo>
                    <a:pt x="1358761" y="1700804"/>
                  </a:lnTo>
                  <a:lnTo>
                    <a:pt x="1358761" y="-101"/>
                  </a:lnTo>
                  <a:lnTo>
                    <a:pt x="1920085" y="-101"/>
                  </a:lnTo>
                  <a:lnTo>
                    <a:pt x="1920085" y="3123194"/>
                  </a:lnTo>
                  <a:lnTo>
                    <a:pt x="1304039" y="3123194"/>
                  </a:lnTo>
                  <a:lnTo>
                    <a:pt x="788725" y="1840062"/>
                  </a:lnTo>
                  <a:cubicBezTo>
                    <a:pt x="700017" y="1603753"/>
                    <a:pt x="611432" y="1337876"/>
                    <a:pt x="577692" y="1219722"/>
                  </a:cubicBezTo>
                  <a:lnTo>
                    <a:pt x="560760" y="1219722"/>
                  </a:lnTo>
                  <a:lnTo>
                    <a:pt x="560760" y="3123194"/>
                  </a:lnTo>
                  <a:lnTo>
                    <a:pt x="-74" y="3123194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0769024-4C2E-444B-A66D-A38D7694A8CB}"/>
                </a:ext>
              </a:extLst>
            </p:cNvPr>
            <p:cNvSpPr/>
            <p:nvPr/>
          </p:nvSpPr>
          <p:spPr>
            <a:xfrm>
              <a:off x="5274069" y="2565187"/>
              <a:ext cx="1831696" cy="3123294"/>
            </a:xfrm>
            <a:custGeom>
              <a:avLst/>
              <a:gdLst>
                <a:gd name="connsiteX0" fmla="*/ -74 w 1831696"/>
                <a:gd name="connsiteY0" fmla="*/ -101 h 3123294"/>
                <a:gd name="connsiteX1" fmla="*/ 814491 w 1831696"/>
                <a:gd name="connsiteY1" fmla="*/ -101 h 3123294"/>
                <a:gd name="connsiteX2" fmla="*/ 1831623 w 1831696"/>
                <a:gd name="connsiteY2" fmla="*/ 1071998 h 3123294"/>
                <a:gd name="connsiteX3" fmla="*/ 806025 w 1831696"/>
                <a:gd name="connsiteY3" fmla="*/ 2169372 h 3123294"/>
                <a:gd name="connsiteX4" fmla="*/ 713146 w 1831696"/>
                <a:gd name="connsiteY4" fmla="*/ 2169372 h 3123294"/>
                <a:gd name="connsiteX5" fmla="*/ 713146 w 1831696"/>
                <a:gd name="connsiteY5" fmla="*/ 3123194 h 3123294"/>
                <a:gd name="connsiteX6" fmla="*/ -74 w 1831696"/>
                <a:gd name="connsiteY6" fmla="*/ 3123194 h 3123294"/>
                <a:gd name="connsiteX7" fmla="*/ 839766 w 1831696"/>
                <a:gd name="connsiteY7" fmla="*/ 1582650 h 3123294"/>
                <a:gd name="connsiteX8" fmla="*/ 1122575 w 1831696"/>
                <a:gd name="connsiteY8" fmla="*/ 1084636 h 3123294"/>
                <a:gd name="connsiteX9" fmla="*/ 835594 w 1831696"/>
                <a:gd name="connsiteY9" fmla="*/ 616191 h 3123294"/>
                <a:gd name="connsiteX10" fmla="*/ 712900 w 1831696"/>
                <a:gd name="connsiteY10" fmla="*/ 616191 h 3123294"/>
                <a:gd name="connsiteX11" fmla="*/ 712900 w 1831696"/>
                <a:gd name="connsiteY11" fmla="*/ 1582650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1696" h="3123294">
                  <a:moveTo>
                    <a:pt x="-74" y="-101"/>
                  </a:moveTo>
                  <a:lnTo>
                    <a:pt x="814491" y="-101"/>
                  </a:lnTo>
                  <a:cubicBezTo>
                    <a:pt x="1308333" y="-101"/>
                    <a:pt x="1831623" y="194124"/>
                    <a:pt x="1831623" y="1071998"/>
                  </a:cubicBezTo>
                  <a:cubicBezTo>
                    <a:pt x="1831623" y="2021648"/>
                    <a:pt x="1270299" y="2169372"/>
                    <a:pt x="806025" y="2169372"/>
                  </a:cubicBezTo>
                  <a:lnTo>
                    <a:pt x="713146" y="2169372"/>
                  </a:lnTo>
                  <a:lnTo>
                    <a:pt x="713146" y="3123194"/>
                  </a:lnTo>
                  <a:lnTo>
                    <a:pt x="-74" y="3123194"/>
                  </a:lnTo>
                  <a:close/>
                  <a:moveTo>
                    <a:pt x="839766" y="1582650"/>
                  </a:moveTo>
                  <a:cubicBezTo>
                    <a:pt x="1038162" y="1582650"/>
                    <a:pt x="1122575" y="1468667"/>
                    <a:pt x="1122575" y="1084636"/>
                  </a:cubicBezTo>
                  <a:cubicBezTo>
                    <a:pt x="1122575" y="717413"/>
                    <a:pt x="1038162" y="616191"/>
                    <a:pt x="835594" y="616191"/>
                  </a:cubicBezTo>
                  <a:lnTo>
                    <a:pt x="712900" y="616191"/>
                  </a:lnTo>
                  <a:lnTo>
                    <a:pt x="712900" y="1582650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C46132C8-AD5B-4FFB-87DD-1B660D775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9845" y="156992"/>
            <a:ext cx="1130884" cy="751109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DA20D6B-7196-4BD1-BB2F-100036436B10}"/>
              </a:ext>
            </a:extLst>
          </p:cNvPr>
          <p:cNvCxnSpPr>
            <a:cxnSpLocks/>
          </p:cNvCxnSpPr>
          <p:nvPr/>
        </p:nvCxnSpPr>
        <p:spPr>
          <a:xfrm>
            <a:off x="3281082" y="0"/>
            <a:ext cx="0" cy="10058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8E9A908B-486D-4224-8C4D-0D1F745740EB}"/>
              </a:ext>
            </a:extLst>
          </p:cNvPr>
          <p:cNvSpPr/>
          <p:nvPr/>
        </p:nvSpPr>
        <p:spPr>
          <a:xfrm>
            <a:off x="0" y="9493625"/>
            <a:ext cx="17881600" cy="564776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2" name="Graphic 71">
            <a:extLst>
              <a:ext uri="{FF2B5EF4-FFF2-40B4-BE49-F238E27FC236}">
                <a16:creationId xmlns:a16="http://schemas.microsoft.com/office/drawing/2014/main" id="{C38864EC-CE96-420C-98E1-B02DFC940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99753" y="9653977"/>
            <a:ext cx="3355989" cy="251985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5382C07-4F67-4BC4-9BF3-55633EE2A9E1}"/>
              </a:ext>
            </a:extLst>
          </p:cNvPr>
          <p:cNvCxnSpPr>
            <a:cxnSpLocks/>
          </p:cNvCxnSpPr>
          <p:nvPr/>
        </p:nvCxnSpPr>
        <p:spPr>
          <a:xfrm>
            <a:off x="0" y="9493625"/>
            <a:ext cx="17881600" cy="0"/>
          </a:xfrm>
          <a:prstGeom prst="straightConnector1">
            <a:avLst/>
          </a:prstGeom>
          <a:ln w="28575">
            <a:solidFill>
              <a:srgbClr val="ED4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BA9AA473-9753-4F28-ADA9-6B999D5A66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732" y="9637316"/>
            <a:ext cx="9239250" cy="342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E519980-BDEB-416B-BB30-7674AA842086}"/>
              </a:ext>
            </a:extLst>
          </p:cNvPr>
          <p:cNvSpPr txBox="1"/>
          <p:nvPr/>
        </p:nvSpPr>
        <p:spPr>
          <a:xfrm>
            <a:off x="624185" y="1475239"/>
            <a:ext cx="16680835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BentonSans Comp Book" panose="02000506040000020004" pitchFamily="50" charset="0"/>
              </a:rPr>
              <a:t>Illinois Public Act 096-0361 passed/effective January 1, 2010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BentonSans Comp Book" panose="02000506040000020004" pitchFamily="50" charset="0"/>
              </a:rPr>
              <a:t>Provides amendment to the Alcoholism and Other Drug Abuse and Dependency Act to allow Naloxone administration by persons not considered “health care professionals” in an emergency.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latin typeface="BentonSans Comp Book" panose="02000506040000020004" pitchFamily="50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BentonSans Comp Book" panose="02000506040000020004" pitchFamily="50" charset="0"/>
              </a:rPr>
              <a:t>“A person who is not otherwise licensed to administer an opioid antidote </a:t>
            </a:r>
            <a:r>
              <a:rPr lang="en-US" sz="3600" b="1" dirty="0">
                <a:latin typeface="BentonSans Comp Book" panose="02000506040000020004" pitchFamily="50" charset="0"/>
              </a:rPr>
              <a:t>may in an emergency administer…</a:t>
            </a:r>
            <a:r>
              <a:rPr lang="en-US" sz="3600" dirty="0">
                <a:latin typeface="BentonSans Comp Book" panose="02000506040000020004" pitchFamily="50" charset="0"/>
              </a:rPr>
              <a:t> and </a:t>
            </a:r>
            <a:r>
              <a:rPr lang="en-US" sz="3600" b="1" dirty="0">
                <a:latin typeface="BentonSans Comp Book" panose="02000506040000020004" pitchFamily="50" charset="0"/>
              </a:rPr>
              <a:t>believes in good faith that another person is experiencing a drug overdose.</a:t>
            </a:r>
            <a:r>
              <a:rPr lang="en-US" sz="3600" dirty="0">
                <a:latin typeface="BentonSans Comp Book" panose="02000506040000020004" pitchFamily="50" charset="0"/>
              </a:rPr>
              <a:t>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latin typeface="BentonSans Comp Book" panose="02000506040000020004" pitchFamily="50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BentonSans Comp Book" panose="02000506040000020004" pitchFamily="50" charset="0"/>
              </a:rPr>
              <a:t>“The person </a:t>
            </a:r>
            <a:r>
              <a:rPr lang="en-US" sz="3600" b="1" dirty="0">
                <a:latin typeface="BentonSans Comp Book" panose="02000506040000020004" pitchFamily="50" charset="0"/>
              </a:rPr>
              <a:t>shall not, as a result of his or her acts or omissions, be liable for any violation</a:t>
            </a:r>
            <a:r>
              <a:rPr lang="en-US" sz="3600" dirty="0">
                <a:latin typeface="BentonSans Comp Book" panose="02000506040000020004" pitchFamily="50" charset="0"/>
              </a:rPr>
              <a:t> of [professional practice acts] or any other professional licensing statute, or subject to any criminal prosecution arising from or related to the unauthorized practice of medicine or the possession of an opioid antidote.”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976D0A-A3BA-791A-FAC3-8E2CD263FF6F}"/>
              </a:ext>
            </a:extLst>
          </p:cNvPr>
          <p:cNvSpPr txBox="1"/>
          <p:nvPr/>
        </p:nvSpPr>
        <p:spPr>
          <a:xfrm>
            <a:off x="3471739" y="237188"/>
            <a:ext cx="14219072" cy="91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  <a:spcAft>
                <a:spcPts val="600"/>
              </a:spcAft>
            </a:pPr>
            <a:r>
              <a:rPr lang="en-US" sz="7200" dirty="0">
                <a:solidFill>
                  <a:srgbClr val="28AEE4"/>
                </a:solidFill>
                <a:latin typeface="BentonSans Comp Book" panose="02000506040000020004" pitchFamily="50" charset="0"/>
              </a:rPr>
              <a:t>LEGAL </a:t>
            </a:r>
            <a:r>
              <a:rPr lang="en-US" sz="7200" dirty="0">
                <a:solidFill>
                  <a:schemeClr val="bg1"/>
                </a:solidFill>
                <a:latin typeface="BentonSans Comp Black" panose="02000506050000020004" pitchFamily="50" charset="0"/>
              </a:rPr>
              <a:t>CONSIDERATIONS</a:t>
            </a:r>
          </a:p>
        </p:txBody>
      </p:sp>
    </p:spTree>
    <p:extLst>
      <p:ext uri="{BB962C8B-B14F-4D97-AF65-F5344CB8AC3E}">
        <p14:creationId xmlns:p14="http://schemas.microsoft.com/office/powerpoint/2010/main" val="1088694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CBE486-733C-4E2E-9E6B-F23BD7A04707}"/>
              </a:ext>
            </a:extLst>
          </p:cNvPr>
          <p:cNvSpPr/>
          <p:nvPr/>
        </p:nvSpPr>
        <p:spPr>
          <a:xfrm>
            <a:off x="0" y="1366"/>
            <a:ext cx="17881600" cy="1021217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358A99-912C-47EE-B238-56944DF78E3E}"/>
              </a:ext>
            </a:extLst>
          </p:cNvPr>
          <p:cNvSpPr/>
          <p:nvPr/>
        </p:nvSpPr>
        <p:spPr>
          <a:xfrm>
            <a:off x="0" y="0"/>
            <a:ext cx="3281082" cy="1022583"/>
          </a:xfrm>
          <a:prstGeom prst="rect">
            <a:avLst/>
          </a:prstGeom>
          <a:solidFill>
            <a:srgbClr val="28A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12D461-500B-4626-82B7-B149F605182C}"/>
              </a:ext>
            </a:extLst>
          </p:cNvPr>
          <p:cNvCxnSpPr>
            <a:cxnSpLocks/>
          </p:cNvCxnSpPr>
          <p:nvPr/>
        </p:nvCxnSpPr>
        <p:spPr>
          <a:xfrm>
            <a:off x="1731094" y="154494"/>
            <a:ext cx="0" cy="751109"/>
          </a:xfrm>
          <a:prstGeom prst="line">
            <a:avLst/>
          </a:prstGeom>
          <a:ln w="38100">
            <a:solidFill>
              <a:srgbClr val="2723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8EE5E48-0C9C-4CD6-AB23-3CEC0583F61D}"/>
              </a:ext>
            </a:extLst>
          </p:cNvPr>
          <p:cNvSpPr txBox="1"/>
          <p:nvPr/>
        </p:nvSpPr>
        <p:spPr>
          <a:xfrm>
            <a:off x="328504" y="2606789"/>
            <a:ext cx="27619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entonSans Comp Bold" panose="02000506050000020004" pitchFamily="50" charset="0"/>
              </a:rPr>
              <a:t>Abstinence, or non-use, from opiate drug abuse is the most effective overdose prevention option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5E3E13-0A98-45B4-A1B2-2843F09D12E1}"/>
              </a:ext>
            </a:extLst>
          </p:cNvPr>
          <p:cNvGrpSpPr/>
          <p:nvPr/>
        </p:nvGrpSpPr>
        <p:grpSpPr>
          <a:xfrm>
            <a:off x="150652" y="132360"/>
            <a:ext cx="1438623" cy="742482"/>
            <a:chOff x="1053401" y="2565187"/>
            <a:chExt cx="6052364" cy="3123662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EF91DD6-FC30-41E7-A72A-EE86FEFDDD0A}"/>
                </a:ext>
              </a:extLst>
            </p:cNvPr>
            <p:cNvSpPr/>
            <p:nvPr/>
          </p:nvSpPr>
          <p:spPr>
            <a:xfrm>
              <a:off x="1053401" y="2565187"/>
              <a:ext cx="1992179" cy="3123662"/>
            </a:xfrm>
            <a:custGeom>
              <a:avLst/>
              <a:gdLst>
                <a:gd name="connsiteX0" fmla="*/ -74 w 1992179"/>
                <a:gd name="connsiteY0" fmla="*/ -101 h 3123662"/>
                <a:gd name="connsiteX1" fmla="*/ 742838 w 1992179"/>
                <a:gd name="connsiteY1" fmla="*/ -101 h 3123662"/>
                <a:gd name="connsiteX2" fmla="*/ 1992106 w 1992179"/>
                <a:gd name="connsiteY2" fmla="*/ 1553081 h 3123662"/>
                <a:gd name="connsiteX3" fmla="*/ 742838 w 1992179"/>
                <a:gd name="connsiteY3" fmla="*/ 3123562 h 3123662"/>
                <a:gd name="connsiteX4" fmla="*/ -74 w 1992179"/>
                <a:gd name="connsiteY4" fmla="*/ 3123562 h 3123662"/>
                <a:gd name="connsiteX5" fmla="*/ 831423 w 1992179"/>
                <a:gd name="connsiteY5" fmla="*/ 2519663 h 3123662"/>
                <a:gd name="connsiteX6" fmla="*/ 1257661 w 1992179"/>
                <a:gd name="connsiteY6" fmla="*/ 1553081 h 3123662"/>
                <a:gd name="connsiteX7" fmla="*/ 827251 w 1992179"/>
                <a:gd name="connsiteY7" fmla="*/ 616191 h 3123662"/>
                <a:gd name="connsiteX8" fmla="*/ 725906 w 1992179"/>
                <a:gd name="connsiteY8" fmla="*/ 616191 h 3123662"/>
                <a:gd name="connsiteX9" fmla="*/ 725906 w 1992179"/>
                <a:gd name="connsiteY9" fmla="*/ 2519663 h 3123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2179" h="3123662">
                  <a:moveTo>
                    <a:pt x="-74" y="-101"/>
                  </a:moveTo>
                  <a:lnTo>
                    <a:pt x="742838" y="-101"/>
                  </a:lnTo>
                  <a:cubicBezTo>
                    <a:pt x="1468694" y="-101"/>
                    <a:pt x="1992106" y="232036"/>
                    <a:pt x="1992106" y="1553081"/>
                  </a:cubicBezTo>
                  <a:cubicBezTo>
                    <a:pt x="1992106" y="2886886"/>
                    <a:pt x="1456057" y="3123562"/>
                    <a:pt x="742838" y="3123562"/>
                  </a:cubicBezTo>
                  <a:lnTo>
                    <a:pt x="-74" y="3123562"/>
                  </a:lnTo>
                  <a:close/>
                  <a:moveTo>
                    <a:pt x="831423" y="2519663"/>
                  </a:moveTo>
                  <a:cubicBezTo>
                    <a:pt x="1181713" y="2519663"/>
                    <a:pt x="1257661" y="2312801"/>
                    <a:pt x="1257661" y="1553081"/>
                  </a:cubicBezTo>
                  <a:cubicBezTo>
                    <a:pt x="1257661" y="801826"/>
                    <a:pt x="1181713" y="616191"/>
                    <a:pt x="827251" y="616191"/>
                  </a:cubicBezTo>
                  <a:lnTo>
                    <a:pt x="725906" y="616191"/>
                  </a:lnTo>
                  <a:lnTo>
                    <a:pt x="725906" y="2519663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3F8DA67-9E59-41B2-9A70-C7A5C98B746A}"/>
                </a:ext>
              </a:extLst>
            </p:cNvPr>
            <p:cNvSpPr/>
            <p:nvPr/>
          </p:nvSpPr>
          <p:spPr>
            <a:xfrm>
              <a:off x="3193304" y="2565187"/>
              <a:ext cx="1920158" cy="3123294"/>
            </a:xfrm>
            <a:custGeom>
              <a:avLst/>
              <a:gdLst>
                <a:gd name="connsiteX0" fmla="*/ -74 w 1920158"/>
                <a:gd name="connsiteY0" fmla="*/ -101 h 3123294"/>
                <a:gd name="connsiteX1" fmla="*/ 746764 w 1920158"/>
                <a:gd name="connsiteY1" fmla="*/ -101 h 3123294"/>
                <a:gd name="connsiteX2" fmla="*/ 1143433 w 1920158"/>
                <a:gd name="connsiteY2" fmla="*/ 1080464 h 3123294"/>
                <a:gd name="connsiteX3" fmla="*/ 1341829 w 1920158"/>
                <a:gd name="connsiteY3" fmla="*/ 1700804 h 3123294"/>
                <a:gd name="connsiteX4" fmla="*/ 1358761 w 1920158"/>
                <a:gd name="connsiteY4" fmla="*/ 1700804 h 3123294"/>
                <a:gd name="connsiteX5" fmla="*/ 1358761 w 1920158"/>
                <a:gd name="connsiteY5" fmla="*/ -101 h 3123294"/>
                <a:gd name="connsiteX6" fmla="*/ 1920085 w 1920158"/>
                <a:gd name="connsiteY6" fmla="*/ -101 h 3123294"/>
                <a:gd name="connsiteX7" fmla="*/ 1920085 w 1920158"/>
                <a:gd name="connsiteY7" fmla="*/ 3123194 h 3123294"/>
                <a:gd name="connsiteX8" fmla="*/ 1304039 w 1920158"/>
                <a:gd name="connsiteY8" fmla="*/ 3123194 h 3123294"/>
                <a:gd name="connsiteX9" fmla="*/ 788725 w 1920158"/>
                <a:gd name="connsiteY9" fmla="*/ 1840062 h 3123294"/>
                <a:gd name="connsiteX10" fmla="*/ 577692 w 1920158"/>
                <a:gd name="connsiteY10" fmla="*/ 1219722 h 3123294"/>
                <a:gd name="connsiteX11" fmla="*/ 560760 w 1920158"/>
                <a:gd name="connsiteY11" fmla="*/ 1219722 h 3123294"/>
                <a:gd name="connsiteX12" fmla="*/ 560760 w 1920158"/>
                <a:gd name="connsiteY12" fmla="*/ 3123194 h 3123294"/>
                <a:gd name="connsiteX13" fmla="*/ -74 w 1920158"/>
                <a:gd name="connsiteY13" fmla="*/ 3123194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0158" h="3123294">
                  <a:moveTo>
                    <a:pt x="-74" y="-101"/>
                  </a:moveTo>
                  <a:lnTo>
                    <a:pt x="746764" y="-101"/>
                  </a:lnTo>
                  <a:lnTo>
                    <a:pt x="1143433" y="1080464"/>
                  </a:lnTo>
                  <a:cubicBezTo>
                    <a:pt x="1227846" y="1329410"/>
                    <a:pt x="1290665" y="1510874"/>
                    <a:pt x="1341829" y="1700804"/>
                  </a:cubicBezTo>
                  <a:lnTo>
                    <a:pt x="1358761" y="1700804"/>
                  </a:lnTo>
                  <a:lnTo>
                    <a:pt x="1358761" y="-101"/>
                  </a:lnTo>
                  <a:lnTo>
                    <a:pt x="1920085" y="-101"/>
                  </a:lnTo>
                  <a:lnTo>
                    <a:pt x="1920085" y="3123194"/>
                  </a:lnTo>
                  <a:lnTo>
                    <a:pt x="1304039" y="3123194"/>
                  </a:lnTo>
                  <a:lnTo>
                    <a:pt x="788725" y="1840062"/>
                  </a:lnTo>
                  <a:cubicBezTo>
                    <a:pt x="700017" y="1603753"/>
                    <a:pt x="611432" y="1337876"/>
                    <a:pt x="577692" y="1219722"/>
                  </a:cubicBezTo>
                  <a:lnTo>
                    <a:pt x="560760" y="1219722"/>
                  </a:lnTo>
                  <a:lnTo>
                    <a:pt x="560760" y="3123194"/>
                  </a:lnTo>
                  <a:lnTo>
                    <a:pt x="-74" y="3123194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0769024-4C2E-444B-A66D-A38D7694A8CB}"/>
                </a:ext>
              </a:extLst>
            </p:cNvPr>
            <p:cNvSpPr/>
            <p:nvPr/>
          </p:nvSpPr>
          <p:spPr>
            <a:xfrm>
              <a:off x="5274069" y="2565187"/>
              <a:ext cx="1831696" cy="3123294"/>
            </a:xfrm>
            <a:custGeom>
              <a:avLst/>
              <a:gdLst>
                <a:gd name="connsiteX0" fmla="*/ -74 w 1831696"/>
                <a:gd name="connsiteY0" fmla="*/ -101 h 3123294"/>
                <a:gd name="connsiteX1" fmla="*/ 814491 w 1831696"/>
                <a:gd name="connsiteY1" fmla="*/ -101 h 3123294"/>
                <a:gd name="connsiteX2" fmla="*/ 1831623 w 1831696"/>
                <a:gd name="connsiteY2" fmla="*/ 1071998 h 3123294"/>
                <a:gd name="connsiteX3" fmla="*/ 806025 w 1831696"/>
                <a:gd name="connsiteY3" fmla="*/ 2169372 h 3123294"/>
                <a:gd name="connsiteX4" fmla="*/ 713146 w 1831696"/>
                <a:gd name="connsiteY4" fmla="*/ 2169372 h 3123294"/>
                <a:gd name="connsiteX5" fmla="*/ 713146 w 1831696"/>
                <a:gd name="connsiteY5" fmla="*/ 3123194 h 3123294"/>
                <a:gd name="connsiteX6" fmla="*/ -74 w 1831696"/>
                <a:gd name="connsiteY6" fmla="*/ 3123194 h 3123294"/>
                <a:gd name="connsiteX7" fmla="*/ 839766 w 1831696"/>
                <a:gd name="connsiteY7" fmla="*/ 1582650 h 3123294"/>
                <a:gd name="connsiteX8" fmla="*/ 1122575 w 1831696"/>
                <a:gd name="connsiteY8" fmla="*/ 1084636 h 3123294"/>
                <a:gd name="connsiteX9" fmla="*/ 835594 w 1831696"/>
                <a:gd name="connsiteY9" fmla="*/ 616191 h 3123294"/>
                <a:gd name="connsiteX10" fmla="*/ 712900 w 1831696"/>
                <a:gd name="connsiteY10" fmla="*/ 616191 h 3123294"/>
                <a:gd name="connsiteX11" fmla="*/ 712900 w 1831696"/>
                <a:gd name="connsiteY11" fmla="*/ 1582650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1696" h="3123294">
                  <a:moveTo>
                    <a:pt x="-74" y="-101"/>
                  </a:moveTo>
                  <a:lnTo>
                    <a:pt x="814491" y="-101"/>
                  </a:lnTo>
                  <a:cubicBezTo>
                    <a:pt x="1308333" y="-101"/>
                    <a:pt x="1831623" y="194124"/>
                    <a:pt x="1831623" y="1071998"/>
                  </a:cubicBezTo>
                  <a:cubicBezTo>
                    <a:pt x="1831623" y="2021648"/>
                    <a:pt x="1270299" y="2169372"/>
                    <a:pt x="806025" y="2169372"/>
                  </a:cubicBezTo>
                  <a:lnTo>
                    <a:pt x="713146" y="2169372"/>
                  </a:lnTo>
                  <a:lnTo>
                    <a:pt x="713146" y="3123194"/>
                  </a:lnTo>
                  <a:lnTo>
                    <a:pt x="-74" y="3123194"/>
                  </a:lnTo>
                  <a:close/>
                  <a:moveTo>
                    <a:pt x="839766" y="1582650"/>
                  </a:moveTo>
                  <a:cubicBezTo>
                    <a:pt x="1038162" y="1582650"/>
                    <a:pt x="1122575" y="1468667"/>
                    <a:pt x="1122575" y="1084636"/>
                  </a:cubicBezTo>
                  <a:cubicBezTo>
                    <a:pt x="1122575" y="717413"/>
                    <a:pt x="1038162" y="616191"/>
                    <a:pt x="835594" y="616191"/>
                  </a:cubicBezTo>
                  <a:lnTo>
                    <a:pt x="712900" y="616191"/>
                  </a:lnTo>
                  <a:lnTo>
                    <a:pt x="712900" y="1582650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C46132C8-AD5B-4FFB-87DD-1B660D775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9845" y="156992"/>
            <a:ext cx="1130884" cy="751109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DA20D6B-7196-4BD1-BB2F-100036436B10}"/>
              </a:ext>
            </a:extLst>
          </p:cNvPr>
          <p:cNvCxnSpPr>
            <a:cxnSpLocks/>
          </p:cNvCxnSpPr>
          <p:nvPr/>
        </p:nvCxnSpPr>
        <p:spPr>
          <a:xfrm>
            <a:off x="3281082" y="0"/>
            <a:ext cx="0" cy="10058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8E9A908B-486D-4224-8C4D-0D1F745740EB}"/>
              </a:ext>
            </a:extLst>
          </p:cNvPr>
          <p:cNvSpPr/>
          <p:nvPr/>
        </p:nvSpPr>
        <p:spPr>
          <a:xfrm>
            <a:off x="0" y="9493625"/>
            <a:ext cx="17881600" cy="564776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2" name="Graphic 71">
            <a:extLst>
              <a:ext uri="{FF2B5EF4-FFF2-40B4-BE49-F238E27FC236}">
                <a16:creationId xmlns:a16="http://schemas.microsoft.com/office/drawing/2014/main" id="{C38864EC-CE96-420C-98E1-B02DFC940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99753" y="9653977"/>
            <a:ext cx="3355989" cy="251985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5382C07-4F67-4BC4-9BF3-55633EE2A9E1}"/>
              </a:ext>
            </a:extLst>
          </p:cNvPr>
          <p:cNvCxnSpPr>
            <a:cxnSpLocks/>
          </p:cNvCxnSpPr>
          <p:nvPr/>
        </p:nvCxnSpPr>
        <p:spPr>
          <a:xfrm>
            <a:off x="0" y="9493625"/>
            <a:ext cx="17881600" cy="0"/>
          </a:xfrm>
          <a:prstGeom prst="straightConnector1">
            <a:avLst/>
          </a:prstGeom>
          <a:ln w="28575">
            <a:solidFill>
              <a:srgbClr val="ED4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BA9AA473-9753-4F28-ADA9-6B999D5A66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732" y="9637316"/>
            <a:ext cx="9239250" cy="342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E519980-BDEB-416B-BB30-7674AA842086}"/>
              </a:ext>
            </a:extLst>
          </p:cNvPr>
          <p:cNvSpPr txBox="1"/>
          <p:nvPr/>
        </p:nvSpPr>
        <p:spPr>
          <a:xfrm>
            <a:off x="624184" y="1659046"/>
            <a:ext cx="1670129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BentonSans Comp Book" panose="02000506040000020004" pitchFamily="50" charset="0"/>
              </a:rPr>
              <a:t>In summary, the law supports: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BentonSans Comp Book" panose="02000506040000020004" pitchFamily="50" charset="0"/>
              </a:rPr>
              <a:t>Naloxone administration as a standard tool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BentonSans Comp Book" panose="02000506040000020004" pitchFamily="50" charset="0"/>
              </a:rPr>
              <a:t>Use in an emergency/overdose scenario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BentonSans Comp Book" panose="02000506040000020004" pitchFamily="50" charset="0"/>
              </a:rPr>
              <a:t>Training for all persons (non-health care professionals) to use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BentonSans Comp Book" panose="02000506040000020004" pitchFamily="50" charset="0"/>
              </a:rPr>
              <a:t>Elimination of fear of liability or punishment in the event of use</a:t>
            </a:r>
          </a:p>
          <a:p>
            <a:endParaRPr lang="en-US" sz="3600" dirty="0">
              <a:latin typeface="BentonSans Comp Book" panose="02000506040000020004" pitchFamily="50" charset="0"/>
            </a:endParaRPr>
          </a:p>
          <a:p>
            <a:r>
              <a:rPr lang="en-US" sz="2400" i="1" dirty="0">
                <a:latin typeface="BentonSans Comp Book" panose="02000506040000020004" pitchFamily="50" charset="0"/>
              </a:rPr>
              <a:t>First responding personnel are encouraged to consult their agency’s legal representative with questions regarding Public Act 096-0361 </a:t>
            </a:r>
            <a:r>
              <a:rPr lang="en-US" sz="2400" i="1" dirty="0">
                <a:latin typeface="BentonSans Comp Book" panose="02000506040000020004" pitchFamily="50" charset="0"/>
                <a:hlinkClick r:id="rId8"/>
              </a:rPr>
              <a:t>http://www.ilga.gov/legislation/publicacts/fulltext.asp?Name=096-0361</a:t>
            </a:r>
            <a:r>
              <a:rPr lang="en-US" sz="2400" i="1" dirty="0">
                <a:latin typeface="BentonSans Comp Book" panose="02000506040000020004" pitchFamily="50" charset="0"/>
              </a:rPr>
              <a:t> </a:t>
            </a:r>
          </a:p>
          <a:p>
            <a:r>
              <a:rPr lang="en-US" sz="2400" i="1" dirty="0">
                <a:latin typeface="BentonSans Comp Book" panose="02000506040000020004" pitchFamily="50" charset="0"/>
              </a:rPr>
              <a:t>as well as the (745 ILCS 49/) Good Samaritan Act. </a:t>
            </a:r>
            <a:r>
              <a:rPr lang="en-US" sz="2400" i="1" dirty="0">
                <a:latin typeface="BentonSans Comp Book" panose="02000506040000020004" pitchFamily="50" charset="0"/>
                <a:hlinkClick r:id="rId9"/>
              </a:rPr>
              <a:t>http://www.ilga.gov/legislation/ilcs/ilcs3.asp?ActID=2076&amp;ChapterID=58</a:t>
            </a:r>
            <a:r>
              <a:rPr lang="en-US" sz="2400" i="1" dirty="0">
                <a:latin typeface="BentonSans Comp Book" panose="02000506040000020004" pitchFamily="50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976D0A-A3BA-791A-FAC3-8E2CD263FF6F}"/>
              </a:ext>
            </a:extLst>
          </p:cNvPr>
          <p:cNvSpPr txBox="1"/>
          <p:nvPr/>
        </p:nvSpPr>
        <p:spPr>
          <a:xfrm>
            <a:off x="3471739" y="237188"/>
            <a:ext cx="14219072" cy="91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  <a:spcAft>
                <a:spcPts val="600"/>
              </a:spcAft>
            </a:pPr>
            <a:r>
              <a:rPr lang="en-US" sz="7200" dirty="0">
                <a:solidFill>
                  <a:srgbClr val="28AEE4"/>
                </a:solidFill>
                <a:latin typeface="BentonSans Comp Book" panose="02000506040000020004" pitchFamily="50" charset="0"/>
              </a:rPr>
              <a:t>LEGAL </a:t>
            </a:r>
            <a:r>
              <a:rPr lang="en-US" sz="7200" dirty="0">
                <a:solidFill>
                  <a:schemeClr val="bg1"/>
                </a:solidFill>
                <a:latin typeface="BentonSans Comp Black" panose="02000506050000020004" pitchFamily="50" charset="0"/>
              </a:rPr>
              <a:t>CONSIDERATIONS</a:t>
            </a:r>
          </a:p>
        </p:txBody>
      </p:sp>
    </p:spTree>
    <p:extLst>
      <p:ext uri="{BB962C8B-B14F-4D97-AF65-F5344CB8AC3E}">
        <p14:creationId xmlns:p14="http://schemas.microsoft.com/office/powerpoint/2010/main" val="3154748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CBE486-733C-4E2E-9E6B-F23BD7A04707}"/>
              </a:ext>
            </a:extLst>
          </p:cNvPr>
          <p:cNvSpPr/>
          <p:nvPr/>
        </p:nvSpPr>
        <p:spPr>
          <a:xfrm>
            <a:off x="0" y="1366"/>
            <a:ext cx="17881600" cy="1021217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358A99-912C-47EE-B238-56944DF78E3E}"/>
              </a:ext>
            </a:extLst>
          </p:cNvPr>
          <p:cNvSpPr/>
          <p:nvPr/>
        </p:nvSpPr>
        <p:spPr>
          <a:xfrm>
            <a:off x="0" y="0"/>
            <a:ext cx="3281082" cy="1022583"/>
          </a:xfrm>
          <a:prstGeom prst="rect">
            <a:avLst/>
          </a:prstGeom>
          <a:solidFill>
            <a:srgbClr val="28A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12D461-500B-4626-82B7-B149F605182C}"/>
              </a:ext>
            </a:extLst>
          </p:cNvPr>
          <p:cNvCxnSpPr>
            <a:cxnSpLocks/>
          </p:cNvCxnSpPr>
          <p:nvPr/>
        </p:nvCxnSpPr>
        <p:spPr>
          <a:xfrm>
            <a:off x="1731094" y="154494"/>
            <a:ext cx="0" cy="751109"/>
          </a:xfrm>
          <a:prstGeom prst="line">
            <a:avLst/>
          </a:prstGeom>
          <a:ln w="38100">
            <a:solidFill>
              <a:srgbClr val="2723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8EE5E48-0C9C-4CD6-AB23-3CEC0583F61D}"/>
              </a:ext>
            </a:extLst>
          </p:cNvPr>
          <p:cNvSpPr txBox="1"/>
          <p:nvPr/>
        </p:nvSpPr>
        <p:spPr>
          <a:xfrm>
            <a:off x="328504" y="2606789"/>
            <a:ext cx="27619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entonSans Comp Bold" panose="02000506050000020004" pitchFamily="50" charset="0"/>
              </a:rPr>
              <a:t>Abstinence, or non-use, from opiate drug abuse is the most effective overdose prevention option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5E3E13-0A98-45B4-A1B2-2843F09D12E1}"/>
              </a:ext>
            </a:extLst>
          </p:cNvPr>
          <p:cNvGrpSpPr/>
          <p:nvPr/>
        </p:nvGrpSpPr>
        <p:grpSpPr>
          <a:xfrm>
            <a:off x="150652" y="132360"/>
            <a:ext cx="1438623" cy="742482"/>
            <a:chOff x="1053401" y="2565187"/>
            <a:chExt cx="6052364" cy="3123662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EF91DD6-FC30-41E7-A72A-EE86FEFDDD0A}"/>
                </a:ext>
              </a:extLst>
            </p:cNvPr>
            <p:cNvSpPr/>
            <p:nvPr/>
          </p:nvSpPr>
          <p:spPr>
            <a:xfrm>
              <a:off x="1053401" y="2565187"/>
              <a:ext cx="1992179" cy="3123662"/>
            </a:xfrm>
            <a:custGeom>
              <a:avLst/>
              <a:gdLst>
                <a:gd name="connsiteX0" fmla="*/ -74 w 1992179"/>
                <a:gd name="connsiteY0" fmla="*/ -101 h 3123662"/>
                <a:gd name="connsiteX1" fmla="*/ 742838 w 1992179"/>
                <a:gd name="connsiteY1" fmla="*/ -101 h 3123662"/>
                <a:gd name="connsiteX2" fmla="*/ 1992106 w 1992179"/>
                <a:gd name="connsiteY2" fmla="*/ 1553081 h 3123662"/>
                <a:gd name="connsiteX3" fmla="*/ 742838 w 1992179"/>
                <a:gd name="connsiteY3" fmla="*/ 3123562 h 3123662"/>
                <a:gd name="connsiteX4" fmla="*/ -74 w 1992179"/>
                <a:gd name="connsiteY4" fmla="*/ 3123562 h 3123662"/>
                <a:gd name="connsiteX5" fmla="*/ 831423 w 1992179"/>
                <a:gd name="connsiteY5" fmla="*/ 2519663 h 3123662"/>
                <a:gd name="connsiteX6" fmla="*/ 1257661 w 1992179"/>
                <a:gd name="connsiteY6" fmla="*/ 1553081 h 3123662"/>
                <a:gd name="connsiteX7" fmla="*/ 827251 w 1992179"/>
                <a:gd name="connsiteY7" fmla="*/ 616191 h 3123662"/>
                <a:gd name="connsiteX8" fmla="*/ 725906 w 1992179"/>
                <a:gd name="connsiteY8" fmla="*/ 616191 h 3123662"/>
                <a:gd name="connsiteX9" fmla="*/ 725906 w 1992179"/>
                <a:gd name="connsiteY9" fmla="*/ 2519663 h 3123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2179" h="3123662">
                  <a:moveTo>
                    <a:pt x="-74" y="-101"/>
                  </a:moveTo>
                  <a:lnTo>
                    <a:pt x="742838" y="-101"/>
                  </a:lnTo>
                  <a:cubicBezTo>
                    <a:pt x="1468694" y="-101"/>
                    <a:pt x="1992106" y="232036"/>
                    <a:pt x="1992106" y="1553081"/>
                  </a:cubicBezTo>
                  <a:cubicBezTo>
                    <a:pt x="1992106" y="2886886"/>
                    <a:pt x="1456057" y="3123562"/>
                    <a:pt x="742838" y="3123562"/>
                  </a:cubicBezTo>
                  <a:lnTo>
                    <a:pt x="-74" y="3123562"/>
                  </a:lnTo>
                  <a:close/>
                  <a:moveTo>
                    <a:pt x="831423" y="2519663"/>
                  </a:moveTo>
                  <a:cubicBezTo>
                    <a:pt x="1181713" y="2519663"/>
                    <a:pt x="1257661" y="2312801"/>
                    <a:pt x="1257661" y="1553081"/>
                  </a:cubicBezTo>
                  <a:cubicBezTo>
                    <a:pt x="1257661" y="801826"/>
                    <a:pt x="1181713" y="616191"/>
                    <a:pt x="827251" y="616191"/>
                  </a:cubicBezTo>
                  <a:lnTo>
                    <a:pt x="725906" y="616191"/>
                  </a:lnTo>
                  <a:lnTo>
                    <a:pt x="725906" y="2519663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3F8DA67-9E59-41B2-9A70-C7A5C98B746A}"/>
                </a:ext>
              </a:extLst>
            </p:cNvPr>
            <p:cNvSpPr/>
            <p:nvPr/>
          </p:nvSpPr>
          <p:spPr>
            <a:xfrm>
              <a:off x="3193304" y="2565187"/>
              <a:ext cx="1920158" cy="3123294"/>
            </a:xfrm>
            <a:custGeom>
              <a:avLst/>
              <a:gdLst>
                <a:gd name="connsiteX0" fmla="*/ -74 w 1920158"/>
                <a:gd name="connsiteY0" fmla="*/ -101 h 3123294"/>
                <a:gd name="connsiteX1" fmla="*/ 746764 w 1920158"/>
                <a:gd name="connsiteY1" fmla="*/ -101 h 3123294"/>
                <a:gd name="connsiteX2" fmla="*/ 1143433 w 1920158"/>
                <a:gd name="connsiteY2" fmla="*/ 1080464 h 3123294"/>
                <a:gd name="connsiteX3" fmla="*/ 1341829 w 1920158"/>
                <a:gd name="connsiteY3" fmla="*/ 1700804 h 3123294"/>
                <a:gd name="connsiteX4" fmla="*/ 1358761 w 1920158"/>
                <a:gd name="connsiteY4" fmla="*/ 1700804 h 3123294"/>
                <a:gd name="connsiteX5" fmla="*/ 1358761 w 1920158"/>
                <a:gd name="connsiteY5" fmla="*/ -101 h 3123294"/>
                <a:gd name="connsiteX6" fmla="*/ 1920085 w 1920158"/>
                <a:gd name="connsiteY6" fmla="*/ -101 h 3123294"/>
                <a:gd name="connsiteX7" fmla="*/ 1920085 w 1920158"/>
                <a:gd name="connsiteY7" fmla="*/ 3123194 h 3123294"/>
                <a:gd name="connsiteX8" fmla="*/ 1304039 w 1920158"/>
                <a:gd name="connsiteY8" fmla="*/ 3123194 h 3123294"/>
                <a:gd name="connsiteX9" fmla="*/ 788725 w 1920158"/>
                <a:gd name="connsiteY9" fmla="*/ 1840062 h 3123294"/>
                <a:gd name="connsiteX10" fmla="*/ 577692 w 1920158"/>
                <a:gd name="connsiteY10" fmla="*/ 1219722 h 3123294"/>
                <a:gd name="connsiteX11" fmla="*/ 560760 w 1920158"/>
                <a:gd name="connsiteY11" fmla="*/ 1219722 h 3123294"/>
                <a:gd name="connsiteX12" fmla="*/ 560760 w 1920158"/>
                <a:gd name="connsiteY12" fmla="*/ 3123194 h 3123294"/>
                <a:gd name="connsiteX13" fmla="*/ -74 w 1920158"/>
                <a:gd name="connsiteY13" fmla="*/ 3123194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0158" h="3123294">
                  <a:moveTo>
                    <a:pt x="-74" y="-101"/>
                  </a:moveTo>
                  <a:lnTo>
                    <a:pt x="746764" y="-101"/>
                  </a:lnTo>
                  <a:lnTo>
                    <a:pt x="1143433" y="1080464"/>
                  </a:lnTo>
                  <a:cubicBezTo>
                    <a:pt x="1227846" y="1329410"/>
                    <a:pt x="1290665" y="1510874"/>
                    <a:pt x="1341829" y="1700804"/>
                  </a:cubicBezTo>
                  <a:lnTo>
                    <a:pt x="1358761" y="1700804"/>
                  </a:lnTo>
                  <a:lnTo>
                    <a:pt x="1358761" y="-101"/>
                  </a:lnTo>
                  <a:lnTo>
                    <a:pt x="1920085" y="-101"/>
                  </a:lnTo>
                  <a:lnTo>
                    <a:pt x="1920085" y="3123194"/>
                  </a:lnTo>
                  <a:lnTo>
                    <a:pt x="1304039" y="3123194"/>
                  </a:lnTo>
                  <a:lnTo>
                    <a:pt x="788725" y="1840062"/>
                  </a:lnTo>
                  <a:cubicBezTo>
                    <a:pt x="700017" y="1603753"/>
                    <a:pt x="611432" y="1337876"/>
                    <a:pt x="577692" y="1219722"/>
                  </a:cubicBezTo>
                  <a:lnTo>
                    <a:pt x="560760" y="1219722"/>
                  </a:lnTo>
                  <a:lnTo>
                    <a:pt x="560760" y="3123194"/>
                  </a:lnTo>
                  <a:lnTo>
                    <a:pt x="-74" y="3123194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0769024-4C2E-444B-A66D-A38D7694A8CB}"/>
                </a:ext>
              </a:extLst>
            </p:cNvPr>
            <p:cNvSpPr/>
            <p:nvPr/>
          </p:nvSpPr>
          <p:spPr>
            <a:xfrm>
              <a:off x="5274069" y="2565187"/>
              <a:ext cx="1831696" cy="3123294"/>
            </a:xfrm>
            <a:custGeom>
              <a:avLst/>
              <a:gdLst>
                <a:gd name="connsiteX0" fmla="*/ -74 w 1831696"/>
                <a:gd name="connsiteY0" fmla="*/ -101 h 3123294"/>
                <a:gd name="connsiteX1" fmla="*/ 814491 w 1831696"/>
                <a:gd name="connsiteY1" fmla="*/ -101 h 3123294"/>
                <a:gd name="connsiteX2" fmla="*/ 1831623 w 1831696"/>
                <a:gd name="connsiteY2" fmla="*/ 1071998 h 3123294"/>
                <a:gd name="connsiteX3" fmla="*/ 806025 w 1831696"/>
                <a:gd name="connsiteY3" fmla="*/ 2169372 h 3123294"/>
                <a:gd name="connsiteX4" fmla="*/ 713146 w 1831696"/>
                <a:gd name="connsiteY4" fmla="*/ 2169372 h 3123294"/>
                <a:gd name="connsiteX5" fmla="*/ 713146 w 1831696"/>
                <a:gd name="connsiteY5" fmla="*/ 3123194 h 3123294"/>
                <a:gd name="connsiteX6" fmla="*/ -74 w 1831696"/>
                <a:gd name="connsiteY6" fmla="*/ 3123194 h 3123294"/>
                <a:gd name="connsiteX7" fmla="*/ 839766 w 1831696"/>
                <a:gd name="connsiteY7" fmla="*/ 1582650 h 3123294"/>
                <a:gd name="connsiteX8" fmla="*/ 1122575 w 1831696"/>
                <a:gd name="connsiteY8" fmla="*/ 1084636 h 3123294"/>
                <a:gd name="connsiteX9" fmla="*/ 835594 w 1831696"/>
                <a:gd name="connsiteY9" fmla="*/ 616191 h 3123294"/>
                <a:gd name="connsiteX10" fmla="*/ 712900 w 1831696"/>
                <a:gd name="connsiteY10" fmla="*/ 616191 h 3123294"/>
                <a:gd name="connsiteX11" fmla="*/ 712900 w 1831696"/>
                <a:gd name="connsiteY11" fmla="*/ 1582650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1696" h="3123294">
                  <a:moveTo>
                    <a:pt x="-74" y="-101"/>
                  </a:moveTo>
                  <a:lnTo>
                    <a:pt x="814491" y="-101"/>
                  </a:lnTo>
                  <a:cubicBezTo>
                    <a:pt x="1308333" y="-101"/>
                    <a:pt x="1831623" y="194124"/>
                    <a:pt x="1831623" y="1071998"/>
                  </a:cubicBezTo>
                  <a:cubicBezTo>
                    <a:pt x="1831623" y="2021648"/>
                    <a:pt x="1270299" y="2169372"/>
                    <a:pt x="806025" y="2169372"/>
                  </a:cubicBezTo>
                  <a:lnTo>
                    <a:pt x="713146" y="2169372"/>
                  </a:lnTo>
                  <a:lnTo>
                    <a:pt x="713146" y="3123194"/>
                  </a:lnTo>
                  <a:lnTo>
                    <a:pt x="-74" y="3123194"/>
                  </a:lnTo>
                  <a:close/>
                  <a:moveTo>
                    <a:pt x="839766" y="1582650"/>
                  </a:moveTo>
                  <a:cubicBezTo>
                    <a:pt x="1038162" y="1582650"/>
                    <a:pt x="1122575" y="1468667"/>
                    <a:pt x="1122575" y="1084636"/>
                  </a:cubicBezTo>
                  <a:cubicBezTo>
                    <a:pt x="1122575" y="717413"/>
                    <a:pt x="1038162" y="616191"/>
                    <a:pt x="835594" y="616191"/>
                  </a:cubicBezTo>
                  <a:lnTo>
                    <a:pt x="712900" y="616191"/>
                  </a:lnTo>
                  <a:lnTo>
                    <a:pt x="712900" y="1582650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C46132C8-AD5B-4FFB-87DD-1B660D775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9845" y="156992"/>
            <a:ext cx="1130884" cy="751109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DA20D6B-7196-4BD1-BB2F-100036436B10}"/>
              </a:ext>
            </a:extLst>
          </p:cNvPr>
          <p:cNvCxnSpPr>
            <a:cxnSpLocks/>
          </p:cNvCxnSpPr>
          <p:nvPr/>
        </p:nvCxnSpPr>
        <p:spPr>
          <a:xfrm>
            <a:off x="3281082" y="0"/>
            <a:ext cx="0" cy="10058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8E9A908B-486D-4224-8C4D-0D1F745740EB}"/>
              </a:ext>
            </a:extLst>
          </p:cNvPr>
          <p:cNvSpPr/>
          <p:nvPr/>
        </p:nvSpPr>
        <p:spPr>
          <a:xfrm>
            <a:off x="0" y="9493625"/>
            <a:ext cx="17881600" cy="564776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2" name="Graphic 71">
            <a:extLst>
              <a:ext uri="{FF2B5EF4-FFF2-40B4-BE49-F238E27FC236}">
                <a16:creationId xmlns:a16="http://schemas.microsoft.com/office/drawing/2014/main" id="{C38864EC-CE96-420C-98E1-B02DFC940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99753" y="9653977"/>
            <a:ext cx="3355989" cy="251985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5382C07-4F67-4BC4-9BF3-55633EE2A9E1}"/>
              </a:ext>
            </a:extLst>
          </p:cNvPr>
          <p:cNvCxnSpPr>
            <a:cxnSpLocks/>
          </p:cNvCxnSpPr>
          <p:nvPr/>
        </p:nvCxnSpPr>
        <p:spPr>
          <a:xfrm>
            <a:off x="0" y="9493625"/>
            <a:ext cx="17881600" cy="0"/>
          </a:xfrm>
          <a:prstGeom prst="straightConnector1">
            <a:avLst/>
          </a:prstGeom>
          <a:ln w="28575">
            <a:solidFill>
              <a:srgbClr val="ED4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BA9AA473-9753-4F28-ADA9-6B999D5A66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732" y="9637316"/>
            <a:ext cx="9239250" cy="342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E519980-BDEB-416B-BB30-7674AA842086}"/>
              </a:ext>
            </a:extLst>
          </p:cNvPr>
          <p:cNvSpPr txBox="1"/>
          <p:nvPr/>
        </p:nvSpPr>
        <p:spPr>
          <a:xfrm>
            <a:off x="624184" y="1659046"/>
            <a:ext cx="1725741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BentonSans Comp Book" panose="02000506040000020004" pitchFamily="50" charset="0"/>
              </a:rPr>
              <a:t>How Naloxone works: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u="sng" dirty="0">
                <a:latin typeface="BentonSans Comp Book" panose="02000506040000020004" pitchFamily="50" charset="0"/>
              </a:rPr>
              <a:t>Temporarily</a:t>
            </a:r>
            <a:r>
              <a:rPr lang="en-US" sz="3600" dirty="0">
                <a:latin typeface="BentonSans Comp Book" panose="02000506040000020004" pitchFamily="50" charset="0"/>
              </a:rPr>
              <a:t> blocks the effects of opioids, giving the person the chance to breathe.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latin typeface="BentonSans Comp Book" panose="02000506040000020004" pitchFamily="50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BentonSans Comp Book" panose="02000506040000020004" pitchFamily="50" charset="0"/>
              </a:rPr>
              <a:t>Naloxone works in </a:t>
            </a:r>
            <a:r>
              <a:rPr lang="en-US" sz="3600" b="1" dirty="0">
                <a:latin typeface="BentonSans Comp Book" panose="02000506040000020004" pitchFamily="50" charset="0"/>
              </a:rPr>
              <a:t>1 to 3 minutes</a:t>
            </a:r>
            <a:r>
              <a:rPr lang="en-US" sz="3600" dirty="0">
                <a:latin typeface="BentonSans Comp Book" panose="02000506040000020004" pitchFamily="50" charset="0"/>
              </a:rPr>
              <a:t>, keep this mind when giving multiple doses.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latin typeface="BentonSans Comp Book" panose="02000506040000020004" pitchFamily="50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BentonSans Comp Book" panose="02000506040000020004" pitchFamily="50" charset="0"/>
              </a:rPr>
              <a:t>Naloxone will work to for </a:t>
            </a:r>
            <a:r>
              <a:rPr lang="en-US" sz="3600" b="1" dirty="0">
                <a:latin typeface="BentonSans Comp Book" panose="02000506040000020004" pitchFamily="50" charset="0"/>
              </a:rPr>
              <a:t>30 to 90 minutes </a:t>
            </a:r>
            <a:r>
              <a:rPr lang="en-US" sz="3600" dirty="0">
                <a:latin typeface="BentonSans Comp Book" panose="02000506040000020004" pitchFamily="50" charset="0"/>
              </a:rPr>
              <a:t>to reverse the overdose.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latin typeface="BentonSans Comp Book" panose="02000506040000020004" pitchFamily="50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BentonSans Comp Book" panose="02000506040000020004" pitchFamily="50" charset="0"/>
              </a:rPr>
              <a:t>Naloxone can </a:t>
            </a:r>
            <a:r>
              <a:rPr lang="en-US" sz="3600" b="1" dirty="0">
                <a:latin typeface="BentonSans Comp Book" panose="02000506040000020004" pitchFamily="50" charset="0"/>
              </a:rPr>
              <a:t>neither</a:t>
            </a:r>
            <a:r>
              <a:rPr lang="en-US" sz="3600" dirty="0">
                <a:latin typeface="BentonSans Comp Book" panose="02000506040000020004" pitchFamily="50" charset="0"/>
              </a:rPr>
              <a:t> be abused nor cause overdose, only contraindication is known sensitivity, which is rare.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976D0A-A3BA-791A-FAC3-8E2CD263FF6F}"/>
              </a:ext>
            </a:extLst>
          </p:cNvPr>
          <p:cNvSpPr txBox="1"/>
          <p:nvPr/>
        </p:nvSpPr>
        <p:spPr>
          <a:xfrm>
            <a:off x="3471739" y="237188"/>
            <a:ext cx="14219072" cy="91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  <a:spcAft>
                <a:spcPts val="600"/>
              </a:spcAft>
            </a:pPr>
            <a:r>
              <a:rPr lang="en-US" sz="7200" dirty="0">
                <a:solidFill>
                  <a:srgbClr val="28AEE4"/>
                </a:solidFill>
                <a:latin typeface="BentonSans Comp Book" panose="02000506040000020004" pitchFamily="50" charset="0"/>
              </a:rPr>
              <a:t>OPIOID </a:t>
            </a:r>
            <a:r>
              <a:rPr lang="en-US" sz="7200" dirty="0">
                <a:solidFill>
                  <a:schemeClr val="bg1"/>
                </a:solidFill>
                <a:latin typeface="BentonSans Comp Black" panose="02000506050000020004" pitchFamily="50" charset="0"/>
              </a:rPr>
              <a:t>BASICS</a:t>
            </a:r>
          </a:p>
        </p:txBody>
      </p:sp>
    </p:spTree>
    <p:extLst>
      <p:ext uri="{BB962C8B-B14F-4D97-AF65-F5344CB8AC3E}">
        <p14:creationId xmlns:p14="http://schemas.microsoft.com/office/powerpoint/2010/main" val="1080404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CBE486-733C-4E2E-9E6B-F23BD7A04707}"/>
              </a:ext>
            </a:extLst>
          </p:cNvPr>
          <p:cNvSpPr/>
          <p:nvPr/>
        </p:nvSpPr>
        <p:spPr>
          <a:xfrm>
            <a:off x="0" y="1366"/>
            <a:ext cx="17881600" cy="1021217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358A99-912C-47EE-B238-56944DF78E3E}"/>
              </a:ext>
            </a:extLst>
          </p:cNvPr>
          <p:cNvSpPr/>
          <p:nvPr/>
        </p:nvSpPr>
        <p:spPr>
          <a:xfrm>
            <a:off x="0" y="0"/>
            <a:ext cx="3281082" cy="1022583"/>
          </a:xfrm>
          <a:prstGeom prst="rect">
            <a:avLst/>
          </a:prstGeom>
          <a:solidFill>
            <a:srgbClr val="28A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12D461-500B-4626-82B7-B149F605182C}"/>
              </a:ext>
            </a:extLst>
          </p:cNvPr>
          <p:cNvCxnSpPr>
            <a:cxnSpLocks/>
          </p:cNvCxnSpPr>
          <p:nvPr/>
        </p:nvCxnSpPr>
        <p:spPr>
          <a:xfrm>
            <a:off x="1731094" y="154494"/>
            <a:ext cx="0" cy="751109"/>
          </a:xfrm>
          <a:prstGeom prst="line">
            <a:avLst/>
          </a:prstGeom>
          <a:ln w="38100">
            <a:solidFill>
              <a:srgbClr val="2723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8EE5E48-0C9C-4CD6-AB23-3CEC0583F61D}"/>
              </a:ext>
            </a:extLst>
          </p:cNvPr>
          <p:cNvSpPr txBox="1"/>
          <p:nvPr/>
        </p:nvSpPr>
        <p:spPr>
          <a:xfrm>
            <a:off x="328504" y="2606789"/>
            <a:ext cx="27619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entonSans Comp Bold" panose="02000506050000020004" pitchFamily="50" charset="0"/>
              </a:rPr>
              <a:t>Abstinence, or non-use, from opiate drug abuse is the most effective overdose prevention option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5E3E13-0A98-45B4-A1B2-2843F09D12E1}"/>
              </a:ext>
            </a:extLst>
          </p:cNvPr>
          <p:cNvGrpSpPr/>
          <p:nvPr/>
        </p:nvGrpSpPr>
        <p:grpSpPr>
          <a:xfrm>
            <a:off x="150652" y="132360"/>
            <a:ext cx="1438623" cy="742482"/>
            <a:chOff x="1053401" y="2565187"/>
            <a:chExt cx="6052364" cy="3123662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EF91DD6-FC30-41E7-A72A-EE86FEFDDD0A}"/>
                </a:ext>
              </a:extLst>
            </p:cNvPr>
            <p:cNvSpPr/>
            <p:nvPr/>
          </p:nvSpPr>
          <p:spPr>
            <a:xfrm>
              <a:off x="1053401" y="2565187"/>
              <a:ext cx="1992179" cy="3123662"/>
            </a:xfrm>
            <a:custGeom>
              <a:avLst/>
              <a:gdLst>
                <a:gd name="connsiteX0" fmla="*/ -74 w 1992179"/>
                <a:gd name="connsiteY0" fmla="*/ -101 h 3123662"/>
                <a:gd name="connsiteX1" fmla="*/ 742838 w 1992179"/>
                <a:gd name="connsiteY1" fmla="*/ -101 h 3123662"/>
                <a:gd name="connsiteX2" fmla="*/ 1992106 w 1992179"/>
                <a:gd name="connsiteY2" fmla="*/ 1553081 h 3123662"/>
                <a:gd name="connsiteX3" fmla="*/ 742838 w 1992179"/>
                <a:gd name="connsiteY3" fmla="*/ 3123562 h 3123662"/>
                <a:gd name="connsiteX4" fmla="*/ -74 w 1992179"/>
                <a:gd name="connsiteY4" fmla="*/ 3123562 h 3123662"/>
                <a:gd name="connsiteX5" fmla="*/ 831423 w 1992179"/>
                <a:gd name="connsiteY5" fmla="*/ 2519663 h 3123662"/>
                <a:gd name="connsiteX6" fmla="*/ 1257661 w 1992179"/>
                <a:gd name="connsiteY6" fmla="*/ 1553081 h 3123662"/>
                <a:gd name="connsiteX7" fmla="*/ 827251 w 1992179"/>
                <a:gd name="connsiteY7" fmla="*/ 616191 h 3123662"/>
                <a:gd name="connsiteX8" fmla="*/ 725906 w 1992179"/>
                <a:gd name="connsiteY8" fmla="*/ 616191 h 3123662"/>
                <a:gd name="connsiteX9" fmla="*/ 725906 w 1992179"/>
                <a:gd name="connsiteY9" fmla="*/ 2519663 h 3123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2179" h="3123662">
                  <a:moveTo>
                    <a:pt x="-74" y="-101"/>
                  </a:moveTo>
                  <a:lnTo>
                    <a:pt x="742838" y="-101"/>
                  </a:lnTo>
                  <a:cubicBezTo>
                    <a:pt x="1468694" y="-101"/>
                    <a:pt x="1992106" y="232036"/>
                    <a:pt x="1992106" y="1553081"/>
                  </a:cubicBezTo>
                  <a:cubicBezTo>
                    <a:pt x="1992106" y="2886886"/>
                    <a:pt x="1456057" y="3123562"/>
                    <a:pt x="742838" y="3123562"/>
                  </a:cubicBezTo>
                  <a:lnTo>
                    <a:pt x="-74" y="3123562"/>
                  </a:lnTo>
                  <a:close/>
                  <a:moveTo>
                    <a:pt x="831423" y="2519663"/>
                  </a:moveTo>
                  <a:cubicBezTo>
                    <a:pt x="1181713" y="2519663"/>
                    <a:pt x="1257661" y="2312801"/>
                    <a:pt x="1257661" y="1553081"/>
                  </a:cubicBezTo>
                  <a:cubicBezTo>
                    <a:pt x="1257661" y="801826"/>
                    <a:pt x="1181713" y="616191"/>
                    <a:pt x="827251" y="616191"/>
                  </a:cubicBezTo>
                  <a:lnTo>
                    <a:pt x="725906" y="616191"/>
                  </a:lnTo>
                  <a:lnTo>
                    <a:pt x="725906" y="2519663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3F8DA67-9E59-41B2-9A70-C7A5C98B746A}"/>
                </a:ext>
              </a:extLst>
            </p:cNvPr>
            <p:cNvSpPr/>
            <p:nvPr/>
          </p:nvSpPr>
          <p:spPr>
            <a:xfrm>
              <a:off x="3193304" y="2565187"/>
              <a:ext cx="1920158" cy="3123294"/>
            </a:xfrm>
            <a:custGeom>
              <a:avLst/>
              <a:gdLst>
                <a:gd name="connsiteX0" fmla="*/ -74 w 1920158"/>
                <a:gd name="connsiteY0" fmla="*/ -101 h 3123294"/>
                <a:gd name="connsiteX1" fmla="*/ 746764 w 1920158"/>
                <a:gd name="connsiteY1" fmla="*/ -101 h 3123294"/>
                <a:gd name="connsiteX2" fmla="*/ 1143433 w 1920158"/>
                <a:gd name="connsiteY2" fmla="*/ 1080464 h 3123294"/>
                <a:gd name="connsiteX3" fmla="*/ 1341829 w 1920158"/>
                <a:gd name="connsiteY3" fmla="*/ 1700804 h 3123294"/>
                <a:gd name="connsiteX4" fmla="*/ 1358761 w 1920158"/>
                <a:gd name="connsiteY4" fmla="*/ 1700804 h 3123294"/>
                <a:gd name="connsiteX5" fmla="*/ 1358761 w 1920158"/>
                <a:gd name="connsiteY5" fmla="*/ -101 h 3123294"/>
                <a:gd name="connsiteX6" fmla="*/ 1920085 w 1920158"/>
                <a:gd name="connsiteY6" fmla="*/ -101 h 3123294"/>
                <a:gd name="connsiteX7" fmla="*/ 1920085 w 1920158"/>
                <a:gd name="connsiteY7" fmla="*/ 3123194 h 3123294"/>
                <a:gd name="connsiteX8" fmla="*/ 1304039 w 1920158"/>
                <a:gd name="connsiteY8" fmla="*/ 3123194 h 3123294"/>
                <a:gd name="connsiteX9" fmla="*/ 788725 w 1920158"/>
                <a:gd name="connsiteY9" fmla="*/ 1840062 h 3123294"/>
                <a:gd name="connsiteX10" fmla="*/ 577692 w 1920158"/>
                <a:gd name="connsiteY10" fmla="*/ 1219722 h 3123294"/>
                <a:gd name="connsiteX11" fmla="*/ 560760 w 1920158"/>
                <a:gd name="connsiteY11" fmla="*/ 1219722 h 3123294"/>
                <a:gd name="connsiteX12" fmla="*/ 560760 w 1920158"/>
                <a:gd name="connsiteY12" fmla="*/ 3123194 h 3123294"/>
                <a:gd name="connsiteX13" fmla="*/ -74 w 1920158"/>
                <a:gd name="connsiteY13" fmla="*/ 3123194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0158" h="3123294">
                  <a:moveTo>
                    <a:pt x="-74" y="-101"/>
                  </a:moveTo>
                  <a:lnTo>
                    <a:pt x="746764" y="-101"/>
                  </a:lnTo>
                  <a:lnTo>
                    <a:pt x="1143433" y="1080464"/>
                  </a:lnTo>
                  <a:cubicBezTo>
                    <a:pt x="1227846" y="1329410"/>
                    <a:pt x="1290665" y="1510874"/>
                    <a:pt x="1341829" y="1700804"/>
                  </a:cubicBezTo>
                  <a:lnTo>
                    <a:pt x="1358761" y="1700804"/>
                  </a:lnTo>
                  <a:lnTo>
                    <a:pt x="1358761" y="-101"/>
                  </a:lnTo>
                  <a:lnTo>
                    <a:pt x="1920085" y="-101"/>
                  </a:lnTo>
                  <a:lnTo>
                    <a:pt x="1920085" y="3123194"/>
                  </a:lnTo>
                  <a:lnTo>
                    <a:pt x="1304039" y="3123194"/>
                  </a:lnTo>
                  <a:lnTo>
                    <a:pt x="788725" y="1840062"/>
                  </a:lnTo>
                  <a:cubicBezTo>
                    <a:pt x="700017" y="1603753"/>
                    <a:pt x="611432" y="1337876"/>
                    <a:pt x="577692" y="1219722"/>
                  </a:cubicBezTo>
                  <a:lnTo>
                    <a:pt x="560760" y="1219722"/>
                  </a:lnTo>
                  <a:lnTo>
                    <a:pt x="560760" y="3123194"/>
                  </a:lnTo>
                  <a:lnTo>
                    <a:pt x="-74" y="3123194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0769024-4C2E-444B-A66D-A38D7694A8CB}"/>
                </a:ext>
              </a:extLst>
            </p:cNvPr>
            <p:cNvSpPr/>
            <p:nvPr/>
          </p:nvSpPr>
          <p:spPr>
            <a:xfrm>
              <a:off x="5274069" y="2565187"/>
              <a:ext cx="1831696" cy="3123294"/>
            </a:xfrm>
            <a:custGeom>
              <a:avLst/>
              <a:gdLst>
                <a:gd name="connsiteX0" fmla="*/ -74 w 1831696"/>
                <a:gd name="connsiteY0" fmla="*/ -101 h 3123294"/>
                <a:gd name="connsiteX1" fmla="*/ 814491 w 1831696"/>
                <a:gd name="connsiteY1" fmla="*/ -101 h 3123294"/>
                <a:gd name="connsiteX2" fmla="*/ 1831623 w 1831696"/>
                <a:gd name="connsiteY2" fmla="*/ 1071998 h 3123294"/>
                <a:gd name="connsiteX3" fmla="*/ 806025 w 1831696"/>
                <a:gd name="connsiteY3" fmla="*/ 2169372 h 3123294"/>
                <a:gd name="connsiteX4" fmla="*/ 713146 w 1831696"/>
                <a:gd name="connsiteY4" fmla="*/ 2169372 h 3123294"/>
                <a:gd name="connsiteX5" fmla="*/ 713146 w 1831696"/>
                <a:gd name="connsiteY5" fmla="*/ 3123194 h 3123294"/>
                <a:gd name="connsiteX6" fmla="*/ -74 w 1831696"/>
                <a:gd name="connsiteY6" fmla="*/ 3123194 h 3123294"/>
                <a:gd name="connsiteX7" fmla="*/ 839766 w 1831696"/>
                <a:gd name="connsiteY7" fmla="*/ 1582650 h 3123294"/>
                <a:gd name="connsiteX8" fmla="*/ 1122575 w 1831696"/>
                <a:gd name="connsiteY8" fmla="*/ 1084636 h 3123294"/>
                <a:gd name="connsiteX9" fmla="*/ 835594 w 1831696"/>
                <a:gd name="connsiteY9" fmla="*/ 616191 h 3123294"/>
                <a:gd name="connsiteX10" fmla="*/ 712900 w 1831696"/>
                <a:gd name="connsiteY10" fmla="*/ 616191 h 3123294"/>
                <a:gd name="connsiteX11" fmla="*/ 712900 w 1831696"/>
                <a:gd name="connsiteY11" fmla="*/ 1582650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1696" h="3123294">
                  <a:moveTo>
                    <a:pt x="-74" y="-101"/>
                  </a:moveTo>
                  <a:lnTo>
                    <a:pt x="814491" y="-101"/>
                  </a:lnTo>
                  <a:cubicBezTo>
                    <a:pt x="1308333" y="-101"/>
                    <a:pt x="1831623" y="194124"/>
                    <a:pt x="1831623" y="1071998"/>
                  </a:cubicBezTo>
                  <a:cubicBezTo>
                    <a:pt x="1831623" y="2021648"/>
                    <a:pt x="1270299" y="2169372"/>
                    <a:pt x="806025" y="2169372"/>
                  </a:cubicBezTo>
                  <a:lnTo>
                    <a:pt x="713146" y="2169372"/>
                  </a:lnTo>
                  <a:lnTo>
                    <a:pt x="713146" y="3123194"/>
                  </a:lnTo>
                  <a:lnTo>
                    <a:pt x="-74" y="3123194"/>
                  </a:lnTo>
                  <a:close/>
                  <a:moveTo>
                    <a:pt x="839766" y="1582650"/>
                  </a:moveTo>
                  <a:cubicBezTo>
                    <a:pt x="1038162" y="1582650"/>
                    <a:pt x="1122575" y="1468667"/>
                    <a:pt x="1122575" y="1084636"/>
                  </a:cubicBezTo>
                  <a:cubicBezTo>
                    <a:pt x="1122575" y="717413"/>
                    <a:pt x="1038162" y="616191"/>
                    <a:pt x="835594" y="616191"/>
                  </a:cubicBezTo>
                  <a:lnTo>
                    <a:pt x="712900" y="616191"/>
                  </a:lnTo>
                  <a:lnTo>
                    <a:pt x="712900" y="1582650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C46132C8-AD5B-4FFB-87DD-1B660D775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9845" y="156992"/>
            <a:ext cx="1130884" cy="751109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DA20D6B-7196-4BD1-BB2F-100036436B10}"/>
              </a:ext>
            </a:extLst>
          </p:cNvPr>
          <p:cNvCxnSpPr>
            <a:cxnSpLocks/>
          </p:cNvCxnSpPr>
          <p:nvPr/>
        </p:nvCxnSpPr>
        <p:spPr>
          <a:xfrm>
            <a:off x="3281082" y="0"/>
            <a:ext cx="0" cy="10058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8E9A908B-486D-4224-8C4D-0D1F745740EB}"/>
              </a:ext>
            </a:extLst>
          </p:cNvPr>
          <p:cNvSpPr/>
          <p:nvPr/>
        </p:nvSpPr>
        <p:spPr>
          <a:xfrm>
            <a:off x="0" y="9493625"/>
            <a:ext cx="17881600" cy="564776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2" name="Graphic 71">
            <a:extLst>
              <a:ext uri="{FF2B5EF4-FFF2-40B4-BE49-F238E27FC236}">
                <a16:creationId xmlns:a16="http://schemas.microsoft.com/office/drawing/2014/main" id="{C38864EC-CE96-420C-98E1-B02DFC940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99753" y="9653977"/>
            <a:ext cx="3355989" cy="251985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5382C07-4F67-4BC4-9BF3-55633EE2A9E1}"/>
              </a:ext>
            </a:extLst>
          </p:cNvPr>
          <p:cNvCxnSpPr>
            <a:cxnSpLocks/>
          </p:cNvCxnSpPr>
          <p:nvPr/>
        </p:nvCxnSpPr>
        <p:spPr>
          <a:xfrm>
            <a:off x="0" y="9493625"/>
            <a:ext cx="17881600" cy="0"/>
          </a:xfrm>
          <a:prstGeom prst="straightConnector1">
            <a:avLst/>
          </a:prstGeom>
          <a:ln w="28575">
            <a:solidFill>
              <a:srgbClr val="ED4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BA9AA473-9753-4F28-ADA9-6B999D5A66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732" y="9637316"/>
            <a:ext cx="9239250" cy="342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976D0A-A3BA-791A-FAC3-8E2CD263FF6F}"/>
              </a:ext>
            </a:extLst>
          </p:cNvPr>
          <p:cNvSpPr txBox="1"/>
          <p:nvPr/>
        </p:nvSpPr>
        <p:spPr>
          <a:xfrm>
            <a:off x="3471739" y="237188"/>
            <a:ext cx="14219072" cy="91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  <a:spcAft>
                <a:spcPts val="600"/>
              </a:spcAft>
            </a:pPr>
            <a:r>
              <a:rPr lang="en-US" sz="7200" dirty="0">
                <a:solidFill>
                  <a:srgbClr val="28AEE4"/>
                </a:solidFill>
                <a:latin typeface="BentonSans Comp Book" panose="02000506040000020004" pitchFamily="50" charset="0"/>
              </a:rPr>
              <a:t>OPIOID </a:t>
            </a:r>
            <a:r>
              <a:rPr lang="en-US" sz="7200" dirty="0">
                <a:solidFill>
                  <a:schemeClr val="bg1"/>
                </a:solidFill>
                <a:latin typeface="BentonSans Comp Black" panose="02000506050000020004" pitchFamily="50" charset="0"/>
              </a:rPr>
              <a:t>BASICS</a:t>
            </a:r>
          </a:p>
        </p:txBody>
      </p:sp>
      <p:pic>
        <p:nvPicPr>
          <p:cNvPr id="2" name="Picture 2" descr="photo illustration of 2 milligrams of fentanyl, a lethal dose in most people">
            <a:extLst>
              <a:ext uri="{FF2B5EF4-FFF2-40B4-BE49-F238E27FC236}">
                <a16:creationId xmlns:a16="http://schemas.microsoft.com/office/drawing/2014/main" id="{8C0B64E5-B53F-4B1F-6403-9785C3317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85" y="2274061"/>
            <a:ext cx="6426503" cy="464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E535EF5-FED4-87CC-24D2-DF66CD65BCC6}"/>
              </a:ext>
            </a:extLst>
          </p:cNvPr>
          <p:cNvSpPr/>
          <p:nvPr/>
        </p:nvSpPr>
        <p:spPr>
          <a:xfrm>
            <a:off x="732585" y="6954347"/>
            <a:ext cx="9638627" cy="910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dirty="0">
                <a:latin typeface="BentonSans Comp Black" panose="02000506050000020004"/>
                <a:cs typeface="Arial" panose="020B0604020202020204" pitchFamily="34" charset="0"/>
              </a:rPr>
              <a:t>2 mg of fentanyl</a:t>
            </a:r>
          </a:p>
          <a:p>
            <a:pPr>
              <a:lnSpc>
                <a:spcPct val="114000"/>
              </a:lnSpc>
            </a:pPr>
            <a:r>
              <a:rPr lang="en-US" sz="2400" dirty="0">
                <a:latin typeface="BentonSans Comp Black" panose="02000506050000020004"/>
                <a:cs typeface="Arial" panose="020B0604020202020204" pitchFamily="34" charset="0"/>
              </a:rPr>
              <a:t>Source: U.S Drug Enforcement Administration</a:t>
            </a: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8F2C43B1-42CF-5BF3-117E-0354F3B1EF5B}"/>
              </a:ext>
            </a:extLst>
          </p:cNvPr>
          <p:cNvSpPr txBox="1">
            <a:spLocks/>
          </p:cNvSpPr>
          <p:nvPr/>
        </p:nvSpPr>
        <p:spPr>
          <a:xfrm>
            <a:off x="6707556" y="1953007"/>
            <a:ext cx="10964027" cy="8105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341150" rtl="0" eaLnBrk="1" latinLnBrk="0" hangingPunct="1">
              <a:lnSpc>
                <a:spcPct val="90000"/>
              </a:lnSpc>
              <a:spcBef>
                <a:spcPts val="1467"/>
              </a:spcBef>
              <a:buFont typeface="Arial" panose="020B0604020202020204" pitchFamily="34" charset="0"/>
              <a:buNone/>
              <a:defRPr sz="3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0575" indent="0" algn="ctr" defTabSz="1341150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None/>
              <a:defRPr sz="2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1150" indent="0" algn="ctr" defTabSz="1341150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None/>
              <a:defRPr sz="2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1726" indent="0" algn="ctr" defTabSz="1341150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None/>
              <a:defRPr sz="2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2301" indent="0" algn="ctr" defTabSz="1341150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None/>
              <a:defRPr sz="2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76" indent="0" algn="ctr" defTabSz="1341150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None/>
              <a:defRPr sz="2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3451" indent="0" algn="ctr" defTabSz="1341150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None/>
              <a:defRPr sz="2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4027" indent="0" algn="ctr" defTabSz="1341150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None/>
              <a:defRPr sz="2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64602" indent="0" algn="ctr" defTabSz="1341150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None/>
              <a:defRPr sz="2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BentonSans Comp Black" panose="02000506050000020004"/>
              </a:rPr>
              <a:t>Strength of Rx Opioids from </a:t>
            </a:r>
          </a:p>
          <a:p>
            <a:r>
              <a:rPr lang="en-US" b="1" dirty="0">
                <a:latin typeface="BentonSans Comp Black" panose="02000506050000020004"/>
              </a:rPr>
              <a:t>Lowest to Highest</a:t>
            </a:r>
          </a:p>
          <a:p>
            <a:r>
              <a:rPr lang="en-US" sz="3912" b="1" dirty="0">
                <a:latin typeface="BentonSans Comp Black" panose="02000506050000020004"/>
              </a:rPr>
              <a:t>   </a:t>
            </a:r>
          </a:p>
          <a:p>
            <a:endParaRPr lang="en-US" sz="3912" dirty="0">
              <a:latin typeface="BentonSans Comp Black" panose="020005060500000200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56B5A3-20A0-A216-95C3-C478A9710F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7248" y="3063467"/>
            <a:ext cx="8839912" cy="643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304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17554</TotalTime>
  <Words>1239</Words>
  <Application>Microsoft Office PowerPoint</Application>
  <PresentationFormat>Custom</PresentationFormat>
  <Paragraphs>153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BentonSans Comp Black</vt:lpstr>
      <vt:lpstr>BentonSans Comp Bold</vt:lpstr>
      <vt:lpstr>BentonSans Comp Book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Rocco</dc:creator>
  <cp:lastModifiedBy>Rabia Mukhtar</cp:lastModifiedBy>
  <cp:revision>245</cp:revision>
  <cp:lastPrinted>2022-08-19T18:39:46Z</cp:lastPrinted>
  <dcterms:created xsi:type="dcterms:W3CDTF">2022-06-17T13:52:38Z</dcterms:created>
  <dcterms:modified xsi:type="dcterms:W3CDTF">2023-10-17T20:14:12Z</dcterms:modified>
</cp:coreProperties>
</file>