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66" r:id="rId2"/>
    <p:sldId id="269" r:id="rId3"/>
    <p:sldId id="270" r:id="rId4"/>
    <p:sldId id="273" r:id="rId5"/>
    <p:sldId id="271" r:id="rId6"/>
    <p:sldId id="274" r:id="rId7"/>
    <p:sldId id="275" r:id="rId8"/>
    <p:sldId id="276" r:id="rId9"/>
    <p:sldId id="393" r:id="rId10"/>
    <p:sldId id="277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7" r:id="rId19"/>
    <p:sldId id="288" r:id="rId20"/>
    <p:sldId id="267" r:id="rId21"/>
  </p:sldIdLst>
  <p:sldSz cx="17881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D67"/>
    <a:srgbClr val="28AEE4"/>
    <a:srgbClr val="272361"/>
    <a:srgbClr val="FFFFFF"/>
    <a:srgbClr val="8295A7"/>
    <a:srgbClr val="EA8585"/>
    <a:srgbClr val="8C8279"/>
    <a:srgbClr val="F48486"/>
    <a:srgbClr val="6F635F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473DA-4744-475D-8EB8-D9F9185C0837}" v="1" dt="2024-03-18T17:04:31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9046688678567"/>
          <c:y val="2.9213756442433778E-2"/>
          <c:w val="0.8576290970148075"/>
          <c:h val="0.90320395905795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48</c:v>
                </c:pt>
                <c:pt idx="1">
                  <c:v>33</c:v>
                </c:pt>
                <c:pt idx="2">
                  <c:v>54</c:v>
                </c:pt>
                <c:pt idx="3">
                  <c:v>95</c:v>
                </c:pt>
                <c:pt idx="4">
                  <c:v>95</c:v>
                </c:pt>
                <c:pt idx="5">
                  <c:v>98</c:v>
                </c:pt>
                <c:pt idx="6">
                  <c:v>96</c:v>
                </c:pt>
                <c:pt idx="7">
                  <c:v>112</c:v>
                </c:pt>
                <c:pt idx="8">
                  <c:v>102</c:v>
                </c:pt>
                <c:pt idx="9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F0-45AC-88BD-FA40D1269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383984"/>
        <c:axId val="1033381032"/>
      </c:barChart>
      <c:catAx>
        <c:axId val="10333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3381032"/>
        <c:crosses val="autoZero"/>
        <c:auto val="1"/>
        <c:lblAlgn val="ctr"/>
        <c:lblOffset val="100"/>
        <c:noMultiLvlLbl val="0"/>
      </c:catAx>
      <c:valAx>
        <c:axId val="103338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Opioid Overdose Deaths (DuPage County)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338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D526A-2EB4-46BA-96BD-BF65A3B531D9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079A8-0721-48F5-91B8-12A930FFE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646133"/>
            <a:ext cx="134112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5282989"/>
            <a:ext cx="134112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96520" y="535517"/>
            <a:ext cx="385572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535517"/>
            <a:ext cx="1134364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047" y="2507617"/>
            <a:ext cx="1542288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047" y="6731213"/>
            <a:ext cx="1542288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3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89" y="535517"/>
            <a:ext cx="1542288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690" y="2465706"/>
            <a:ext cx="7564754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690" y="3674110"/>
            <a:ext cx="7564754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60" y="2465706"/>
            <a:ext cx="7602009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60" y="3674110"/>
            <a:ext cx="760200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3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009" y="1448224"/>
            <a:ext cx="905256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02009" y="1448224"/>
            <a:ext cx="905256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2677584"/>
            <a:ext cx="1542288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E12EB-7A80-4CC4-AC4F-C157F32B05BB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63C2-29B4-4C78-8FEE-4919B8F86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3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9Sv64FJPh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DNP@DuPageHealth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opedupage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elplineIL.org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NP@dupagehealth.or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lga.gov/legislation/publicacts/fulltext.asp?Name=096-0361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hyperlink" Target="http://www.ilga.gov/legislation/ilcs/ilcs3.asp?ActID=2076&amp;ChapterID=5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36B9304-2C73-4DDE-9C65-A0D9998D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881600" cy="100584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EAF05C-461B-43B0-A0CE-012D86227024}"/>
              </a:ext>
            </a:extLst>
          </p:cNvPr>
          <p:cNvCxnSpPr/>
          <p:nvPr/>
        </p:nvCxnSpPr>
        <p:spPr>
          <a:xfrm>
            <a:off x="1213945" y="387831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Graphic 118">
            <a:extLst>
              <a:ext uri="{FF2B5EF4-FFF2-40B4-BE49-F238E27FC236}">
                <a16:creationId xmlns:a16="http://schemas.microsoft.com/office/drawing/2014/main" id="{A5BEA407-F427-44CC-AD54-CF06760D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585" y="2541709"/>
            <a:ext cx="6507232" cy="5453429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AE0FC43A-0A47-477E-A5B8-6CF6CF07907A}"/>
              </a:ext>
            </a:extLst>
          </p:cNvPr>
          <p:cNvSpPr/>
          <p:nvPr/>
        </p:nvSpPr>
        <p:spPr>
          <a:xfrm rot="20623152">
            <a:off x="9279731" y="1447394"/>
            <a:ext cx="6721724" cy="6721724"/>
          </a:xfrm>
          <a:prstGeom prst="rect">
            <a:avLst/>
          </a:prstGeom>
          <a:noFill/>
          <a:ln w="130175">
            <a:solidFill>
              <a:srgbClr val="28AE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5EF14863-53CD-4B9A-AFA6-7B53B9AE4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04059" y="8942270"/>
            <a:ext cx="4525884" cy="3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identify an opioid overdose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97F5B611-DC49-5D2F-61ED-3AB60749F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996577"/>
              </p:ext>
            </p:extLst>
          </p:nvPr>
        </p:nvGraphicFramePr>
        <p:xfrm>
          <a:off x="916940" y="2622578"/>
          <a:ext cx="16047720" cy="630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5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REALLY HIGH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OVERDOSE</a:t>
                      </a:r>
                    </a:p>
                  </a:txBody>
                  <a:tcPr marL="53112" marR="53112" marT="35408" marB="35408" horzOverflow="overflow">
                    <a:solidFill>
                      <a:srgbClr val="28AE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Muscles become relaxed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snoring or gurgling (death rattle)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is slowed/slurred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infrequent or no breathing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Sleepy looking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Pale, clammy skin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Nodding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nod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6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respond to stimulation like yelling, sternal rub, pinching, etc. </a:t>
                      </a: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response to stimulation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112" marR="53112" marT="35408" marB="3540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Slow heart beat/pulse </a:t>
                      </a:r>
                    </a:p>
                  </a:txBody>
                  <a:tcPr marL="53112" marR="53112" marT="35408" marB="3540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92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Respond to an opioid overdose</a:t>
            </a:r>
          </a:p>
          <a:p>
            <a:pPr algn="ctr"/>
            <a:r>
              <a:rPr lang="en-US" sz="4400" dirty="0">
                <a:latin typeface="BentonSans Comp Book" panose="02000506040000020004" pitchFamily="50" charset="0"/>
              </a:rPr>
              <a:t>Overview Video (click picture or URL to view video)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C8586-948D-54B2-404F-AB41DC02EF5F}"/>
              </a:ext>
            </a:extLst>
          </p:cNvPr>
          <p:cNvSpPr txBox="1"/>
          <p:nvPr/>
        </p:nvSpPr>
        <p:spPr>
          <a:xfrm>
            <a:off x="9915349" y="5668455"/>
            <a:ext cx="7461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entonSans Comp Book" panose="02000506040000020004"/>
                <a:hlinkClick r:id="rId8"/>
              </a:rPr>
              <a:t>https://www.youtube.com/watch?v=B9Sv64FJPhg</a:t>
            </a:r>
            <a:endParaRPr lang="en-US" sz="2800" dirty="0">
              <a:latin typeface="BentonSans Comp Book" panose="02000506040000020004"/>
            </a:endParaRPr>
          </a:p>
          <a:p>
            <a:endParaRPr lang="en-US" sz="2800" dirty="0">
              <a:latin typeface="BentonSans Comp Book" panose="020005060400000200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78101-F5C1-7F52-5E6A-48CB09CE5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505" y="3616361"/>
            <a:ext cx="8762402" cy="440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788257"/>
            <a:ext cx="8221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1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Remove NARCAN Nasal Spray from the box. Peel back the tab with the circle to open the NARCAN Nasal Spray.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38982" y="2788257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2</a:t>
            </a:r>
          </a:p>
          <a:p>
            <a:pPr algn="ctr"/>
            <a:r>
              <a:rPr lang="en-US" sz="3600" dirty="0">
                <a:latin typeface="BentonSans Comp Book" panose="02000506040000020004" pitchFamily="50" charset="0"/>
              </a:rPr>
              <a:t>Hold the NARCAN nasal spray with your thumb on the bottom of the plunger and your first and middle fingers on either side of the nozzle.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3" y="5735001"/>
            <a:ext cx="5851739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11" y="5842737"/>
            <a:ext cx="5851739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8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1482" y="2446438"/>
            <a:ext cx="8221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3</a:t>
            </a:r>
          </a:p>
          <a:p>
            <a:pPr algn="ctr"/>
            <a:r>
              <a:rPr lang="en-US" sz="3200" dirty="0">
                <a:latin typeface="BentonSans Comp Book" panose="02000506040000020004" pitchFamily="50" charset="0"/>
              </a:rPr>
              <a:t>Tilt the person’s head back and provide support under the neck with your hand. </a:t>
            </a:r>
            <a:r>
              <a:rPr lang="en-US" sz="3200" b="1" dirty="0">
                <a:latin typeface="BentonSans Comp Book" panose="02000506040000020004" pitchFamily="50" charset="0"/>
              </a:rPr>
              <a:t>Gently insert the tip of the nozzle into one nostril</a:t>
            </a:r>
            <a:r>
              <a:rPr lang="en-US" sz="3200" dirty="0">
                <a:latin typeface="BentonSans Comp Book" panose="02000506040000020004" pitchFamily="50" charset="0"/>
              </a:rPr>
              <a:t>, until your fingers on either side of the nozzle are against the bottom of the person’s nose.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563EB-53E4-4589-3B84-AD3FACA41AA7}"/>
              </a:ext>
            </a:extLst>
          </p:cNvPr>
          <p:cNvSpPr txBox="1"/>
          <p:nvPr/>
        </p:nvSpPr>
        <p:spPr>
          <a:xfrm>
            <a:off x="9329912" y="2606789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Step 4</a:t>
            </a:r>
          </a:p>
          <a:p>
            <a:pPr algn="ctr"/>
            <a:r>
              <a:rPr lang="en-US" sz="3600" b="1" dirty="0">
                <a:latin typeface="BentonSans Comp Book" panose="02000506040000020004" pitchFamily="50" charset="0"/>
              </a:rPr>
              <a:t>Press the plunger firmly</a:t>
            </a:r>
            <a:r>
              <a:rPr lang="en-US" sz="3600" dirty="0">
                <a:latin typeface="BentonSans Comp Book" panose="02000506040000020004" pitchFamily="50" charset="0"/>
              </a:rPr>
              <a:t> to give the dose of NARCAN Nasal Spray.  Remove the NARCAN Nasal Spray from the nostril after giving the dose.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FA7C7-5E68-F36E-ABA8-E3E87ACCE2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190" y="5735001"/>
            <a:ext cx="5779764" cy="341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C7F9C-1270-7CC8-9500-62300BDA3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7706" y="5842737"/>
            <a:ext cx="5745548" cy="33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How to give nasal spray Narcan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NALOXONE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87418" y="3646093"/>
            <a:ext cx="8221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Recovery Position:</a:t>
            </a:r>
          </a:p>
          <a:p>
            <a:r>
              <a:rPr lang="en-US" sz="4400" dirty="0">
                <a:latin typeface="BentonSans Comp Book" panose="02000506040000020004" pitchFamily="50" charset="0"/>
              </a:rPr>
              <a:t>After Naloxone administration, place a recovering individual in the position shown here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506A42-DB9F-0C9E-27EB-51A7387AB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00492" y="3272792"/>
            <a:ext cx="8393690" cy="44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497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Time to Practice!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87418" y="2976120"/>
            <a:ext cx="169176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ook" panose="02000506040000020004" pitchFamily="50" charset="0"/>
              </a:rPr>
              <a:t>Hands-on Naloxone Demo – All participants should practice the naloxone administration steps as outlined in the previous slides.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ook" panose="02000506040000020004" pitchFamily="50" charset="0"/>
              </a:rPr>
              <a:t>Training instructor should inform all trainees of how to access reporting form and other materials</a:t>
            </a:r>
          </a:p>
        </p:txBody>
      </p:sp>
    </p:spTree>
    <p:extLst>
      <p:ext uri="{BB962C8B-B14F-4D97-AF65-F5344CB8AC3E}">
        <p14:creationId xmlns:p14="http://schemas.microsoft.com/office/powerpoint/2010/main" val="158402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8504" y="1601580"/>
            <a:ext cx="1006722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Documentation: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Naloxone Administration Reporting Form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This form is to be completed within </a:t>
            </a:r>
            <a:r>
              <a:rPr lang="en-US" sz="3600" u="sng" dirty="0">
                <a:latin typeface="BentonSans Comp Book" panose="02000506040000020004" pitchFamily="50" charset="0"/>
              </a:rPr>
              <a:t>FIVE</a:t>
            </a:r>
            <a:r>
              <a:rPr lang="en-US" sz="3600" dirty="0">
                <a:latin typeface="BentonSans Comp Book" panose="02000506040000020004" pitchFamily="50" charset="0"/>
              </a:rPr>
              <a:t> business days of the naloxone administration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3600" dirty="0">
                <a:latin typeface="BentonSans Comp Book" panose="02000506040000020004" pitchFamily="50" charset="0"/>
              </a:rPr>
              <a:t>Questions? </a:t>
            </a:r>
          </a:p>
          <a:p>
            <a:r>
              <a:rPr lang="en-US" sz="3600" dirty="0">
                <a:latin typeface="BentonSans Comp Book" panose="02000506040000020004" pitchFamily="50" charset="0"/>
              </a:rPr>
              <a:t>Email </a:t>
            </a:r>
            <a:r>
              <a:rPr lang="en-US" sz="3600" dirty="0">
                <a:latin typeface="BentonSans Comp Book" panose="02000506040000020004" pitchFamily="50" charset="0"/>
                <a:hlinkClick r:id="rId8"/>
              </a:rPr>
              <a:t>DNP@DuPageHealth.org</a:t>
            </a:r>
            <a:r>
              <a:rPr lang="en-US" sz="3600" dirty="0">
                <a:latin typeface="BentonSans Comp Book" panose="02000506040000020004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F4676-2373-F129-0BBB-56817A9DB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950" y="1378133"/>
            <a:ext cx="6246469" cy="7955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0391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  <a:hlinkClick r:id="rId8"/>
              </a:rPr>
              <a:t>HOPEdupage.org</a:t>
            </a:r>
            <a:endParaRPr lang="en-US" sz="4800" b="1" dirty="0">
              <a:latin typeface="BentonSans Comp Book" panose="02000506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7B8F0-28D3-35B9-DBE7-3CF4B6BB03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501" y="2449926"/>
            <a:ext cx="12476598" cy="67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RELEVANT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PROCEDURES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D30A-0322-6BFA-9843-60CB698BF9F5}"/>
              </a:ext>
            </a:extLst>
          </p:cNvPr>
          <p:cNvSpPr txBox="1"/>
          <p:nvPr/>
        </p:nvSpPr>
        <p:spPr>
          <a:xfrm>
            <a:off x="328504" y="2889176"/>
            <a:ext cx="11490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BentonSans Comp Book" panose="02000506040000020004" pitchFamily="50" charset="0"/>
              </a:rPr>
              <a:t>F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ree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 Narcan vending machine available </a:t>
            </a:r>
            <a:endParaRPr lang="en-US" sz="4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Comp Book" panose="02000506040000020004" pitchFamily="50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Linda A. Kurzawa Community Center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(115 N County Farm Rd, Wheaton, IL 60187)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prstClr val="black"/>
              </a:solidFill>
              <a:latin typeface="BentonSans Comp Book" panose="02000506040000020004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Comp Book" panose="02000506040000020004" pitchFamily="50" charset="0"/>
                <a:ea typeface="+mn-ea"/>
                <a:cs typeface="+mn-cs"/>
              </a:rPr>
              <a:t>Open 8:00am to 8:00pm, Mon-Fri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0F531D-7EA7-718F-0FF3-B2FF974AD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471" y="1658290"/>
            <a:ext cx="5236092" cy="719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entonSans Comp Book" panose="02000506040000020004" pitchFamily="50" charset="0"/>
              </a:rPr>
              <a:t>Illinois Helpline for Opioids and Other Substances</a:t>
            </a:r>
          </a:p>
          <a:p>
            <a:pPr algn="ctr"/>
            <a:r>
              <a:rPr lang="en-US" sz="4800" dirty="0">
                <a:latin typeface="BentonSans Comp Book" panose="02000506040000020004" pitchFamily="50" charset="0"/>
              </a:rPr>
              <a:t>1-833-2FINDHELP (or 833-234-6343) and </a:t>
            </a:r>
            <a:r>
              <a:rPr lang="en-US" sz="4800" dirty="0">
                <a:latin typeface="BentonSans Comp Book" panose="02000506040000020004" pitchFamily="50" charset="0"/>
                <a:hlinkClick r:id="rId8"/>
              </a:rPr>
              <a:t>helplineIL.org</a:t>
            </a:r>
            <a:endParaRPr lang="en-US" sz="4800" dirty="0">
              <a:latin typeface="BentonSans Comp Book" panose="0200050604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ADDITIONAL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0A64D-8C13-ED9E-F0AA-A6672C6C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974" y="3146925"/>
            <a:ext cx="11042015" cy="62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8BA34-760F-4777-93B6-A8E84D0A6139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74ABB-E8A1-E612-C083-D003201A5705}"/>
              </a:ext>
            </a:extLst>
          </p:cNvPr>
          <p:cNvSpPr txBox="1"/>
          <p:nvPr/>
        </p:nvSpPr>
        <p:spPr>
          <a:xfrm>
            <a:off x="3874987" y="8735142"/>
            <a:ext cx="550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  <a:latin typeface="Calibri"/>
              </a:rPr>
              <a:t>(Source: Centers for Disease Control and Prevention)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59297" y="2207403"/>
            <a:ext cx="156234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In 2020, 75% of drug overdose deaths involved an opioid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An average of 188 people die each day from overdoses involving opioids in the United States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56,000 deaths from synthetic opioids, including fentanyl and fentanyl analogs, in 2020.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Deaths from synthetic opioids in 2020 was more than 18 times the number in 2013.</a:t>
            </a:r>
          </a:p>
        </p:txBody>
      </p:sp>
    </p:spTree>
    <p:extLst>
      <p:ext uri="{BB962C8B-B14F-4D97-AF65-F5344CB8AC3E}">
        <p14:creationId xmlns:p14="http://schemas.microsoft.com/office/powerpoint/2010/main" val="77752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o image&#10;&#10;Description automatically generated with medium confidence">
            <a:extLst>
              <a:ext uri="{FF2B5EF4-FFF2-40B4-BE49-F238E27FC236}">
                <a16:creationId xmlns:a16="http://schemas.microsoft.com/office/drawing/2014/main" id="{6A5F27BE-E585-4C7F-A5B0-5EE182602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881599" cy="1005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B35327-5F2E-45F0-BC1B-5B7FD7FAEE87}"/>
              </a:ext>
            </a:extLst>
          </p:cNvPr>
          <p:cNvSpPr/>
          <p:nvPr/>
        </p:nvSpPr>
        <p:spPr>
          <a:xfrm>
            <a:off x="0" y="0"/>
            <a:ext cx="17881599" cy="10057033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8BA34-760F-4777-93B6-A8E84D0A6139}"/>
              </a:ext>
            </a:extLst>
          </p:cNvPr>
          <p:cNvSpPr txBox="1"/>
          <p:nvPr/>
        </p:nvSpPr>
        <p:spPr>
          <a:xfrm>
            <a:off x="1258374" y="7201912"/>
            <a:ext cx="9325806" cy="221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ANY QUESTIONS?</a:t>
            </a:r>
          </a:p>
          <a:p>
            <a:pPr>
              <a:lnSpc>
                <a:spcPts val="5000"/>
              </a:lnSpc>
              <a:spcAft>
                <a:spcPts val="600"/>
              </a:spcAft>
            </a:pPr>
            <a:endParaRPr lang="en-US" sz="6000" dirty="0">
              <a:solidFill>
                <a:srgbClr val="28AEE4"/>
              </a:solidFill>
              <a:latin typeface="BentonSans Comp Book" panose="02000506040000020004" pitchFamily="50" charset="0"/>
            </a:endParaRPr>
          </a:p>
          <a:p>
            <a:pPr>
              <a:lnSpc>
                <a:spcPts val="5000"/>
              </a:lnSpc>
              <a:spcAft>
                <a:spcPts val="600"/>
              </a:spcAft>
            </a:pP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DNP@dupagehealth.org</a:t>
            </a:r>
            <a:r>
              <a:rPr lang="en-US" sz="6000" dirty="0">
                <a:solidFill>
                  <a:srgbClr val="ED4D67"/>
                </a:solidFill>
                <a:latin typeface="BentonSans Comp Book" panose="02000506040000020004" pitchFamily="50" charset="0"/>
              </a:rPr>
              <a:t> </a:t>
            </a:r>
            <a:endParaRPr lang="en-US" sz="9600" dirty="0">
              <a:solidFill>
                <a:srgbClr val="ED4D67"/>
              </a:solidFill>
              <a:latin typeface="BentonSans Comp Black" panose="0200050605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6ABAAA-3348-413B-A5F6-3B9648A7B133}"/>
              </a:ext>
            </a:extLst>
          </p:cNvPr>
          <p:cNvSpPr/>
          <p:nvPr/>
        </p:nvSpPr>
        <p:spPr>
          <a:xfrm rot="20838331">
            <a:off x="8565718" y="1381234"/>
            <a:ext cx="7131881" cy="7090607"/>
          </a:xfrm>
          <a:prstGeom prst="rect">
            <a:avLst/>
          </a:prstGeom>
          <a:solidFill>
            <a:srgbClr val="FFFFFF"/>
          </a:solidFill>
          <a:ln w="130175">
            <a:solidFill>
              <a:srgbClr val="28AEE4"/>
            </a:solidFill>
          </a:ln>
          <a:effectLst>
            <a:outerShdw blurRad="292100" dist="304800" dir="882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F01697-8595-40E1-9FDE-061BCEEAF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09" y="1225530"/>
            <a:ext cx="7512190" cy="7512190"/>
          </a:xfrm>
          <a:prstGeom prst="rect">
            <a:avLst/>
          </a:prstGeom>
          <a:noFill/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8CCDD93-3580-4CB1-B92E-010F26305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374" y="1454130"/>
            <a:ext cx="5123344" cy="42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8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328504" y="1164588"/>
            <a:ext cx="8996163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High number of deaths attributed to opioid overdoses in DuPage County called a public health epidemic in 2013</a:t>
            </a:r>
          </a:p>
          <a:p>
            <a:endParaRPr lang="en-US" sz="2800" b="1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BentonSans Comp Book" panose="02000506040000020004" pitchFamily="50" charset="0"/>
              </a:rPr>
              <a:t>Opioid overdose deaths (DuPage County Coroner):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2013 – 48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2014 – 33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2015 – 54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2016 – 95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2017 – 95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2018 – 98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2019 – 96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2020 – 112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2021 – 102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BentonSans Comp Book" panose="02000506040000020004" pitchFamily="50" charset="0"/>
              </a:rPr>
              <a:t>2022 - 121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6B712-933E-DE43-A0B6-1F1B26A40449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6F616D0-FC24-F337-A671-6B27A05CE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456118"/>
              </p:ext>
            </p:extLst>
          </p:nvPr>
        </p:nvGraphicFramePr>
        <p:xfrm>
          <a:off x="9515323" y="1258405"/>
          <a:ext cx="8037773" cy="781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1909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48E16241-652B-45A6-9F93-0D825D256921}"/>
              </a:ext>
            </a:extLst>
          </p:cNvPr>
          <p:cNvSpPr/>
          <p:nvPr/>
        </p:nvSpPr>
        <p:spPr>
          <a:xfrm rot="20954655">
            <a:off x="9938865" y="1949333"/>
            <a:ext cx="6561430" cy="6561430"/>
          </a:xfrm>
          <a:prstGeom prst="rect">
            <a:avLst/>
          </a:prstGeom>
          <a:noFill/>
          <a:ln w="130175">
            <a:solidFill>
              <a:srgbClr val="ED4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1E135AA-E487-4C2E-9F81-13F3A535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350" y="1986844"/>
            <a:ext cx="6335010" cy="6335010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83764" y="2995946"/>
            <a:ext cx="87004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BentonSans Comp Book" panose="02000506040000020004" pitchFamily="50" charset="0"/>
              </a:rPr>
              <a:t>Naloxone: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Is a drug used to reverse the effects of opioids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Is safe and effective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>
                <a:latin typeface="BentonSans Comp Book" panose="02000506040000020004" pitchFamily="50" charset="0"/>
              </a:rPr>
              <a:t>Has no effect on non-opioid overdoses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394740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670128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entonSans Comp Black" panose="02000506050000020004"/>
              </a:rPr>
              <a:t>About the solution – why focus on opioid overdose?</a:t>
            </a:r>
          </a:p>
          <a:p>
            <a:endParaRPr lang="en-US" sz="4400" dirty="0">
              <a:latin typeface="BentonSans Comp Black" panose="0200050605000002000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lack" panose="02000506050000020004"/>
                <a:cs typeface="Arial" panose="020B0604020202020204" pitchFamily="34" charset="0"/>
              </a:rPr>
              <a:t>Overdose deaths can be prevented by both first responders and bystanders </a:t>
            </a:r>
          </a:p>
          <a:p>
            <a:endParaRPr lang="en-US" sz="4400" dirty="0">
              <a:latin typeface="BentonSans Comp Black" panose="02000506050000020004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dirty="0">
                <a:latin typeface="BentonSans Comp Black" panose="02000506050000020004"/>
                <a:cs typeface="Arial" panose="020B0604020202020204" pitchFamily="34" charset="0"/>
              </a:rPr>
              <a:t>Most people with substance use disorders try to achieve abstinence, but the path to recovery is different for everyone</a:t>
            </a:r>
          </a:p>
          <a:p>
            <a:endParaRPr lang="en-US" sz="4400" dirty="0">
              <a:latin typeface="BentonSans Comp Black" panose="02000506050000020004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i="1" dirty="0">
                <a:latin typeface="BentonSans Comp Black" panose="02000506050000020004"/>
                <a:cs typeface="Arial" panose="020B0604020202020204" pitchFamily="34" charset="0"/>
              </a:rPr>
              <a:t>Lives can be saved!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BCDE0-DB73-32D6-33B2-0FC26F276E9A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IMPORTANCE OF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PREVENTION</a:t>
            </a:r>
          </a:p>
        </p:txBody>
      </p:sp>
    </p:spTree>
    <p:extLst>
      <p:ext uri="{BB962C8B-B14F-4D97-AF65-F5344CB8AC3E}">
        <p14:creationId xmlns:p14="http://schemas.microsoft.com/office/powerpoint/2010/main" val="343082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5" y="1475239"/>
            <a:ext cx="16680835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Illinois Public Act 096-0361 passed/effective January 1, 2010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Provides amendment to the Alcoholism and Other Drug Abuse and Dependency Act to allow Naloxone administration by persons not considered “health care professionals” in an emergency.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“A person who is not otherwise licensed to administer an opioid antidote </a:t>
            </a:r>
            <a:r>
              <a:rPr lang="en-US" sz="3600" b="1" dirty="0">
                <a:latin typeface="BentonSans Comp Book" panose="02000506040000020004" pitchFamily="50" charset="0"/>
              </a:rPr>
              <a:t>may in an emergency administer…</a:t>
            </a:r>
            <a:r>
              <a:rPr lang="en-US" sz="3600" dirty="0">
                <a:latin typeface="BentonSans Comp Book" panose="02000506040000020004" pitchFamily="50" charset="0"/>
              </a:rPr>
              <a:t> and </a:t>
            </a:r>
            <a:r>
              <a:rPr lang="en-US" sz="3600" b="1" dirty="0">
                <a:latin typeface="BentonSans Comp Book" panose="02000506040000020004" pitchFamily="50" charset="0"/>
              </a:rPr>
              <a:t>believes in good faith that another person is experiencing a drug overdose.</a:t>
            </a:r>
            <a:r>
              <a:rPr lang="en-US" sz="3600" dirty="0">
                <a:latin typeface="BentonSans Comp Book" panose="02000506040000020004" pitchFamily="50" charset="0"/>
              </a:rPr>
              <a:t>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“The person </a:t>
            </a:r>
            <a:r>
              <a:rPr lang="en-US" sz="3600" b="1" dirty="0">
                <a:latin typeface="BentonSans Comp Book" panose="02000506040000020004" pitchFamily="50" charset="0"/>
              </a:rPr>
              <a:t>shall not, as a result of his or her acts or omissions, be liable for any violation</a:t>
            </a:r>
            <a:r>
              <a:rPr lang="en-US" sz="3600" dirty="0">
                <a:latin typeface="BentonSans Comp Book" panose="02000506040000020004" pitchFamily="50" charset="0"/>
              </a:rPr>
              <a:t> of [professional practice acts] or any other professional licensing statute, or subject to any criminal prosecution arising from or related to the unauthorized practice of medicine or the possession of an opioid antidote.”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08869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67012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In summary, the law supports: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administration as a standard tool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Use in an emergency/overdose scenario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Training for all persons (non-health care professionals)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Elimination of fear of liability or punishment in the event of use</a:t>
            </a:r>
          </a:p>
          <a:p>
            <a:endParaRPr lang="en-US" sz="3600" dirty="0">
              <a:latin typeface="BentonSans Comp Book" panose="02000506040000020004" pitchFamily="50" charset="0"/>
            </a:endParaRPr>
          </a:p>
          <a:p>
            <a:r>
              <a:rPr lang="en-US" sz="2400" i="1" dirty="0">
                <a:latin typeface="BentonSans Comp Book" panose="02000506040000020004" pitchFamily="50" charset="0"/>
              </a:rPr>
              <a:t>First responding personnel are encouraged to consult their agency’s legal representative with questions regarding Public Act 096-0361 </a:t>
            </a:r>
            <a:r>
              <a:rPr lang="en-US" sz="2400" i="1" dirty="0">
                <a:latin typeface="BentonSans Comp Book" panose="02000506040000020004" pitchFamily="50" charset="0"/>
                <a:hlinkClick r:id="rId8"/>
              </a:rPr>
              <a:t>http://www.ilga.gov/legislation/publicacts/fulltext.asp?Name=096-0361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  <a:p>
            <a:r>
              <a:rPr lang="en-US" sz="2400" i="1" dirty="0">
                <a:latin typeface="BentonSans Comp Book" panose="02000506040000020004" pitchFamily="50" charset="0"/>
              </a:rPr>
              <a:t>as well as the (745 ILCS 49/) Good Samaritan Act. </a:t>
            </a:r>
            <a:r>
              <a:rPr lang="en-US" sz="2400" i="1" dirty="0">
                <a:latin typeface="BentonSans Comp Book" panose="02000506040000020004" pitchFamily="50" charset="0"/>
                <a:hlinkClick r:id="rId9"/>
              </a:rPr>
              <a:t>http://www.ilga.gov/legislation/ilcs/ilcs3.asp?ActID=2076&amp;ChapterID=58</a:t>
            </a:r>
            <a:r>
              <a:rPr lang="en-US" sz="2400" i="1" dirty="0">
                <a:latin typeface="BentonSans Comp Book" panose="02000506040000020004" pitchFamily="50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LEGAL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15474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519980-BDEB-416B-BB30-7674AA842086}"/>
              </a:ext>
            </a:extLst>
          </p:cNvPr>
          <p:cNvSpPr txBox="1"/>
          <p:nvPr/>
        </p:nvSpPr>
        <p:spPr>
          <a:xfrm>
            <a:off x="624184" y="1659046"/>
            <a:ext cx="17257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BentonSans Comp Book" panose="02000506040000020004" pitchFamily="50" charset="0"/>
              </a:rPr>
              <a:t>How Naloxone works: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BentonSans Comp Book" panose="02000506040000020004" pitchFamily="50" charset="0"/>
              </a:rPr>
              <a:t>Temporarily</a:t>
            </a:r>
            <a:r>
              <a:rPr lang="en-US" sz="3600" dirty="0">
                <a:latin typeface="BentonSans Comp Book" panose="02000506040000020004" pitchFamily="50" charset="0"/>
              </a:rPr>
              <a:t> blocks the effects of opioids, giving the person the chance to breathe.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works in </a:t>
            </a:r>
            <a:r>
              <a:rPr lang="en-US" sz="3600" b="1" dirty="0">
                <a:latin typeface="BentonSans Comp Book" panose="02000506040000020004" pitchFamily="50" charset="0"/>
              </a:rPr>
              <a:t>1 to 3 minutes</a:t>
            </a:r>
            <a:r>
              <a:rPr lang="en-US" sz="3600" dirty="0">
                <a:latin typeface="BentonSans Comp Book" panose="02000506040000020004" pitchFamily="50" charset="0"/>
              </a:rPr>
              <a:t>, keep this mind when giving multiple doses.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will work to for </a:t>
            </a:r>
            <a:r>
              <a:rPr lang="en-US" sz="3600" b="1" dirty="0">
                <a:latin typeface="BentonSans Comp Book" panose="02000506040000020004" pitchFamily="50" charset="0"/>
              </a:rPr>
              <a:t>30 to 90 minutes </a:t>
            </a:r>
            <a:r>
              <a:rPr lang="en-US" sz="3600" dirty="0">
                <a:latin typeface="BentonSans Comp Book" panose="02000506040000020004" pitchFamily="50" charset="0"/>
              </a:rPr>
              <a:t>to reverse the overdose.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BentonSans Comp Book" panose="02000506040000020004" pitchFamily="5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BentonSans Comp Book" panose="02000506040000020004" pitchFamily="50" charset="0"/>
              </a:rPr>
              <a:t>Naloxone can </a:t>
            </a:r>
            <a:r>
              <a:rPr lang="en-US" sz="3600" b="1" dirty="0">
                <a:latin typeface="BentonSans Comp Book" panose="02000506040000020004" pitchFamily="50" charset="0"/>
              </a:rPr>
              <a:t>neither</a:t>
            </a:r>
            <a:r>
              <a:rPr lang="en-US" sz="3600" dirty="0">
                <a:latin typeface="BentonSans Comp Book" panose="02000506040000020004" pitchFamily="50" charset="0"/>
              </a:rPr>
              <a:t> be abused nor cause overdose, only contraindication is known sensitivity, which is rare.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</p:spTree>
    <p:extLst>
      <p:ext uri="{BB962C8B-B14F-4D97-AF65-F5344CB8AC3E}">
        <p14:creationId xmlns:p14="http://schemas.microsoft.com/office/powerpoint/2010/main" val="108040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CBE486-733C-4E2E-9E6B-F23BD7A04707}"/>
              </a:ext>
            </a:extLst>
          </p:cNvPr>
          <p:cNvSpPr/>
          <p:nvPr/>
        </p:nvSpPr>
        <p:spPr>
          <a:xfrm>
            <a:off x="0" y="1366"/>
            <a:ext cx="17881600" cy="1021217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58A99-912C-47EE-B238-56944DF78E3E}"/>
              </a:ext>
            </a:extLst>
          </p:cNvPr>
          <p:cNvSpPr/>
          <p:nvPr/>
        </p:nvSpPr>
        <p:spPr>
          <a:xfrm>
            <a:off x="0" y="0"/>
            <a:ext cx="3281082" cy="1022583"/>
          </a:xfrm>
          <a:prstGeom prst="rect">
            <a:avLst/>
          </a:prstGeom>
          <a:solidFill>
            <a:srgbClr val="28A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2D461-500B-4626-82B7-B149F605182C}"/>
              </a:ext>
            </a:extLst>
          </p:cNvPr>
          <p:cNvCxnSpPr>
            <a:cxnSpLocks/>
          </p:cNvCxnSpPr>
          <p:nvPr/>
        </p:nvCxnSpPr>
        <p:spPr>
          <a:xfrm>
            <a:off x="1731094" y="154494"/>
            <a:ext cx="0" cy="751109"/>
          </a:xfrm>
          <a:prstGeom prst="line">
            <a:avLst/>
          </a:prstGeom>
          <a:ln w="38100">
            <a:solidFill>
              <a:srgbClr val="2723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E5E48-0C9C-4CD6-AB23-3CEC0583F61D}"/>
              </a:ext>
            </a:extLst>
          </p:cNvPr>
          <p:cNvSpPr txBox="1"/>
          <p:nvPr/>
        </p:nvSpPr>
        <p:spPr>
          <a:xfrm>
            <a:off x="328504" y="2606789"/>
            <a:ext cx="2761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entonSans Comp Bold" panose="02000506050000020004" pitchFamily="50" charset="0"/>
              </a:rPr>
              <a:t>Abstinence, or non-use, from opiate drug abuse is the most effective overdose prevention option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5E3E13-0A98-45B4-A1B2-2843F09D12E1}"/>
              </a:ext>
            </a:extLst>
          </p:cNvPr>
          <p:cNvGrpSpPr/>
          <p:nvPr/>
        </p:nvGrpSpPr>
        <p:grpSpPr>
          <a:xfrm>
            <a:off x="150652" y="132360"/>
            <a:ext cx="1438623" cy="742482"/>
            <a:chOff x="1053401" y="2565187"/>
            <a:chExt cx="6052364" cy="312366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EF91DD6-FC30-41E7-A72A-EE86FEFDDD0A}"/>
                </a:ext>
              </a:extLst>
            </p:cNvPr>
            <p:cNvSpPr/>
            <p:nvPr/>
          </p:nvSpPr>
          <p:spPr>
            <a:xfrm>
              <a:off x="1053401" y="2565187"/>
              <a:ext cx="1992179" cy="3123662"/>
            </a:xfrm>
            <a:custGeom>
              <a:avLst/>
              <a:gdLst>
                <a:gd name="connsiteX0" fmla="*/ -74 w 1992179"/>
                <a:gd name="connsiteY0" fmla="*/ -101 h 3123662"/>
                <a:gd name="connsiteX1" fmla="*/ 742838 w 1992179"/>
                <a:gd name="connsiteY1" fmla="*/ -101 h 3123662"/>
                <a:gd name="connsiteX2" fmla="*/ 1992106 w 1992179"/>
                <a:gd name="connsiteY2" fmla="*/ 1553081 h 3123662"/>
                <a:gd name="connsiteX3" fmla="*/ 742838 w 1992179"/>
                <a:gd name="connsiteY3" fmla="*/ 3123562 h 3123662"/>
                <a:gd name="connsiteX4" fmla="*/ -74 w 1992179"/>
                <a:gd name="connsiteY4" fmla="*/ 3123562 h 3123662"/>
                <a:gd name="connsiteX5" fmla="*/ 831423 w 1992179"/>
                <a:gd name="connsiteY5" fmla="*/ 2519663 h 3123662"/>
                <a:gd name="connsiteX6" fmla="*/ 1257661 w 1992179"/>
                <a:gd name="connsiteY6" fmla="*/ 1553081 h 3123662"/>
                <a:gd name="connsiteX7" fmla="*/ 827251 w 1992179"/>
                <a:gd name="connsiteY7" fmla="*/ 616191 h 3123662"/>
                <a:gd name="connsiteX8" fmla="*/ 725906 w 1992179"/>
                <a:gd name="connsiteY8" fmla="*/ 616191 h 3123662"/>
                <a:gd name="connsiteX9" fmla="*/ 725906 w 1992179"/>
                <a:gd name="connsiteY9" fmla="*/ 2519663 h 312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2179" h="3123662">
                  <a:moveTo>
                    <a:pt x="-74" y="-101"/>
                  </a:moveTo>
                  <a:lnTo>
                    <a:pt x="742838" y="-101"/>
                  </a:lnTo>
                  <a:cubicBezTo>
                    <a:pt x="1468694" y="-101"/>
                    <a:pt x="1992106" y="232036"/>
                    <a:pt x="1992106" y="1553081"/>
                  </a:cubicBezTo>
                  <a:cubicBezTo>
                    <a:pt x="1992106" y="2886886"/>
                    <a:pt x="1456057" y="3123562"/>
                    <a:pt x="742838" y="3123562"/>
                  </a:cubicBezTo>
                  <a:lnTo>
                    <a:pt x="-74" y="3123562"/>
                  </a:lnTo>
                  <a:close/>
                  <a:moveTo>
                    <a:pt x="831423" y="2519663"/>
                  </a:moveTo>
                  <a:cubicBezTo>
                    <a:pt x="1181713" y="2519663"/>
                    <a:pt x="1257661" y="2312801"/>
                    <a:pt x="1257661" y="1553081"/>
                  </a:cubicBezTo>
                  <a:cubicBezTo>
                    <a:pt x="1257661" y="801826"/>
                    <a:pt x="1181713" y="616191"/>
                    <a:pt x="827251" y="616191"/>
                  </a:cubicBezTo>
                  <a:lnTo>
                    <a:pt x="725906" y="616191"/>
                  </a:lnTo>
                  <a:lnTo>
                    <a:pt x="725906" y="2519663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F8DA67-9E59-41B2-9A70-C7A5C98B746A}"/>
                </a:ext>
              </a:extLst>
            </p:cNvPr>
            <p:cNvSpPr/>
            <p:nvPr/>
          </p:nvSpPr>
          <p:spPr>
            <a:xfrm>
              <a:off x="3193304" y="2565187"/>
              <a:ext cx="1920158" cy="3123294"/>
            </a:xfrm>
            <a:custGeom>
              <a:avLst/>
              <a:gdLst>
                <a:gd name="connsiteX0" fmla="*/ -74 w 1920158"/>
                <a:gd name="connsiteY0" fmla="*/ -101 h 3123294"/>
                <a:gd name="connsiteX1" fmla="*/ 746764 w 1920158"/>
                <a:gd name="connsiteY1" fmla="*/ -101 h 3123294"/>
                <a:gd name="connsiteX2" fmla="*/ 1143433 w 1920158"/>
                <a:gd name="connsiteY2" fmla="*/ 1080464 h 3123294"/>
                <a:gd name="connsiteX3" fmla="*/ 1341829 w 1920158"/>
                <a:gd name="connsiteY3" fmla="*/ 1700804 h 3123294"/>
                <a:gd name="connsiteX4" fmla="*/ 1358761 w 1920158"/>
                <a:gd name="connsiteY4" fmla="*/ 1700804 h 3123294"/>
                <a:gd name="connsiteX5" fmla="*/ 1358761 w 1920158"/>
                <a:gd name="connsiteY5" fmla="*/ -101 h 3123294"/>
                <a:gd name="connsiteX6" fmla="*/ 1920085 w 1920158"/>
                <a:gd name="connsiteY6" fmla="*/ -101 h 3123294"/>
                <a:gd name="connsiteX7" fmla="*/ 1920085 w 1920158"/>
                <a:gd name="connsiteY7" fmla="*/ 3123194 h 3123294"/>
                <a:gd name="connsiteX8" fmla="*/ 1304039 w 1920158"/>
                <a:gd name="connsiteY8" fmla="*/ 3123194 h 3123294"/>
                <a:gd name="connsiteX9" fmla="*/ 788725 w 1920158"/>
                <a:gd name="connsiteY9" fmla="*/ 1840062 h 3123294"/>
                <a:gd name="connsiteX10" fmla="*/ 577692 w 1920158"/>
                <a:gd name="connsiteY10" fmla="*/ 1219722 h 3123294"/>
                <a:gd name="connsiteX11" fmla="*/ 560760 w 1920158"/>
                <a:gd name="connsiteY11" fmla="*/ 1219722 h 3123294"/>
                <a:gd name="connsiteX12" fmla="*/ 560760 w 1920158"/>
                <a:gd name="connsiteY12" fmla="*/ 3123194 h 3123294"/>
                <a:gd name="connsiteX13" fmla="*/ -74 w 1920158"/>
                <a:gd name="connsiteY13" fmla="*/ 3123194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0158" h="3123294">
                  <a:moveTo>
                    <a:pt x="-74" y="-101"/>
                  </a:moveTo>
                  <a:lnTo>
                    <a:pt x="746764" y="-101"/>
                  </a:lnTo>
                  <a:lnTo>
                    <a:pt x="1143433" y="1080464"/>
                  </a:lnTo>
                  <a:cubicBezTo>
                    <a:pt x="1227846" y="1329410"/>
                    <a:pt x="1290665" y="1510874"/>
                    <a:pt x="1341829" y="1700804"/>
                  </a:cubicBezTo>
                  <a:lnTo>
                    <a:pt x="1358761" y="1700804"/>
                  </a:lnTo>
                  <a:lnTo>
                    <a:pt x="1358761" y="-101"/>
                  </a:lnTo>
                  <a:lnTo>
                    <a:pt x="1920085" y="-101"/>
                  </a:lnTo>
                  <a:lnTo>
                    <a:pt x="1920085" y="3123194"/>
                  </a:lnTo>
                  <a:lnTo>
                    <a:pt x="1304039" y="3123194"/>
                  </a:lnTo>
                  <a:lnTo>
                    <a:pt x="788725" y="1840062"/>
                  </a:lnTo>
                  <a:cubicBezTo>
                    <a:pt x="700017" y="1603753"/>
                    <a:pt x="611432" y="1337876"/>
                    <a:pt x="577692" y="1219722"/>
                  </a:cubicBezTo>
                  <a:lnTo>
                    <a:pt x="560760" y="1219722"/>
                  </a:lnTo>
                  <a:lnTo>
                    <a:pt x="560760" y="3123194"/>
                  </a:lnTo>
                  <a:lnTo>
                    <a:pt x="-74" y="3123194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769024-4C2E-444B-A66D-A38D7694A8CB}"/>
                </a:ext>
              </a:extLst>
            </p:cNvPr>
            <p:cNvSpPr/>
            <p:nvPr/>
          </p:nvSpPr>
          <p:spPr>
            <a:xfrm>
              <a:off x="5274069" y="2565187"/>
              <a:ext cx="1831696" cy="3123294"/>
            </a:xfrm>
            <a:custGeom>
              <a:avLst/>
              <a:gdLst>
                <a:gd name="connsiteX0" fmla="*/ -74 w 1831696"/>
                <a:gd name="connsiteY0" fmla="*/ -101 h 3123294"/>
                <a:gd name="connsiteX1" fmla="*/ 814491 w 1831696"/>
                <a:gd name="connsiteY1" fmla="*/ -101 h 3123294"/>
                <a:gd name="connsiteX2" fmla="*/ 1831623 w 1831696"/>
                <a:gd name="connsiteY2" fmla="*/ 1071998 h 3123294"/>
                <a:gd name="connsiteX3" fmla="*/ 806025 w 1831696"/>
                <a:gd name="connsiteY3" fmla="*/ 2169372 h 3123294"/>
                <a:gd name="connsiteX4" fmla="*/ 713146 w 1831696"/>
                <a:gd name="connsiteY4" fmla="*/ 2169372 h 3123294"/>
                <a:gd name="connsiteX5" fmla="*/ 713146 w 1831696"/>
                <a:gd name="connsiteY5" fmla="*/ 3123194 h 3123294"/>
                <a:gd name="connsiteX6" fmla="*/ -74 w 1831696"/>
                <a:gd name="connsiteY6" fmla="*/ 3123194 h 3123294"/>
                <a:gd name="connsiteX7" fmla="*/ 839766 w 1831696"/>
                <a:gd name="connsiteY7" fmla="*/ 1582650 h 3123294"/>
                <a:gd name="connsiteX8" fmla="*/ 1122575 w 1831696"/>
                <a:gd name="connsiteY8" fmla="*/ 1084636 h 3123294"/>
                <a:gd name="connsiteX9" fmla="*/ 835594 w 1831696"/>
                <a:gd name="connsiteY9" fmla="*/ 616191 h 3123294"/>
                <a:gd name="connsiteX10" fmla="*/ 712900 w 1831696"/>
                <a:gd name="connsiteY10" fmla="*/ 616191 h 3123294"/>
                <a:gd name="connsiteX11" fmla="*/ 712900 w 1831696"/>
                <a:gd name="connsiteY11" fmla="*/ 1582650 h 312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1696" h="3123294">
                  <a:moveTo>
                    <a:pt x="-74" y="-101"/>
                  </a:moveTo>
                  <a:lnTo>
                    <a:pt x="814491" y="-101"/>
                  </a:lnTo>
                  <a:cubicBezTo>
                    <a:pt x="1308333" y="-101"/>
                    <a:pt x="1831623" y="194124"/>
                    <a:pt x="1831623" y="1071998"/>
                  </a:cubicBezTo>
                  <a:cubicBezTo>
                    <a:pt x="1831623" y="2021648"/>
                    <a:pt x="1270299" y="2169372"/>
                    <a:pt x="806025" y="2169372"/>
                  </a:cubicBezTo>
                  <a:lnTo>
                    <a:pt x="713146" y="2169372"/>
                  </a:lnTo>
                  <a:lnTo>
                    <a:pt x="713146" y="3123194"/>
                  </a:lnTo>
                  <a:lnTo>
                    <a:pt x="-74" y="3123194"/>
                  </a:lnTo>
                  <a:close/>
                  <a:moveTo>
                    <a:pt x="839766" y="1582650"/>
                  </a:moveTo>
                  <a:cubicBezTo>
                    <a:pt x="1038162" y="1582650"/>
                    <a:pt x="1122575" y="1468667"/>
                    <a:pt x="1122575" y="1084636"/>
                  </a:cubicBezTo>
                  <a:cubicBezTo>
                    <a:pt x="1122575" y="717413"/>
                    <a:pt x="1038162" y="616191"/>
                    <a:pt x="835594" y="616191"/>
                  </a:cubicBezTo>
                  <a:lnTo>
                    <a:pt x="712900" y="616191"/>
                  </a:lnTo>
                  <a:lnTo>
                    <a:pt x="712900" y="1582650"/>
                  </a:lnTo>
                  <a:close/>
                </a:path>
              </a:pathLst>
            </a:custGeom>
            <a:solidFill>
              <a:srgbClr val="FFFFFF"/>
            </a:solidFill>
            <a:ln w="1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C46132C8-AD5B-4FFB-87DD-1B660D775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45" y="156992"/>
            <a:ext cx="1130884" cy="75110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DA20D6B-7196-4BD1-BB2F-100036436B10}"/>
              </a:ext>
            </a:extLst>
          </p:cNvPr>
          <p:cNvCxnSpPr>
            <a:cxnSpLocks/>
          </p:cNvCxnSpPr>
          <p:nvPr/>
        </p:nvCxnSpPr>
        <p:spPr>
          <a:xfrm>
            <a:off x="3281082" y="0"/>
            <a:ext cx="0" cy="10058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E9A908B-486D-4224-8C4D-0D1F745740EB}"/>
              </a:ext>
            </a:extLst>
          </p:cNvPr>
          <p:cNvSpPr/>
          <p:nvPr/>
        </p:nvSpPr>
        <p:spPr>
          <a:xfrm>
            <a:off x="0" y="9493625"/>
            <a:ext cx="17881600" cy="564776"/>
          </a:xfrm>
          <a:prstGeom prst="rect">
            <a:avLst/>
          </a:prstGeom>
          <a:solidFill>
            <a:srgbClr val="272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38864EC-CE96-420C-98E1-B02DFC940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9753" y="9653977"/>
            <a:ext cx="3355989" cy="25198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382C07-4F67-4BC4-9BF3-55633EE2A9E1}"/>
              </a:ext>
            </a:extLst>
          </p:cNvPr>
          <p:cNvCxnSpPr>
            <a:cxnSpLocks/>
          </p:cNvCxnSpPr>
          <p:nvPr/>
        </p:nvCxnSpPr>
        <p:spPr>
          <a:xfrm>
            <a:off x="0" y="9493625"/>
            <a:ext cx="17881600" cy="0"/>
          </a:xfrm>
          <a:prstGeom prst="straightConnector1">
            <a:avLst/>
          </a:prstGeom>
          <a:ln w="28575">
            <a:solidFill>
              <a:srgbClr val="ED4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A9AA473-9753-4F28-ADA9-6B999D5A6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732" y="9637316"/>
            <a:ext cx="9239250" cy="34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76D0A-A3BA-791A-FAC3-8E2CD263FF6F}"/>
              </a:ext>
            </a:extLst>
          </p:cNvPr>
          <p:cNvSpPr txBox="1"/>
          <p:nvPr/>
        </p:nvSpPr>
        <p:spPr>
          <a:xfrm>
            <a:off x="3471739" y="237188"/>
            <a:ext cx="14219072" cy="91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  <a:spcAft>
                <a:spcPts val="600"/>
              </a:spcAft>
            </a:pPr>
            <a:r>
              <a:rPr lang="en-US" sz="7200" dirty="0">
                <a:solidFill>
                  <a:srgbClr val="28AEE4"/>
                </a:solidFill>
                <a:latin typeface="BentonSans Comp Book" panose="02000506040000020004" pitchFamily="50" charset="0"/>
              </a:rPr>
              <a:t>OPIOID </a:t>
            </a:r>
            <a:r>
              <a:rPr lang="en-US" sz="7200" dirty="0">
                <a:solidFill>
                  <a:schemeClr val="bg1"/>
                </a:solidFill>
                <a:latin typeface="BentonSans Comp Black" panose="02000506050000020004" pitchFamily="50" charset="0"/>
              </a:rPr>
              <a:t>BASICS</a:t>
            </a:r>
          </a:p>
        </p:txBody>
      </p:sp>
      <p:pic>
        <p:nvPicPr>
          <p:cNvPr id="2" name="Picture 2" descr="photo illustration of 2 milligrams of fentanyl, a lethal dose in most people">
            <a:extLst>
              <a:ext uri="{FF2B5EF4-FFF2-40B4-BE49-F238E27FC236}">
                <a16:creationId xmlns:a16="http://schemas.microsoft.com/office/drawing/2014/main" id="{8C0B64E5-B53F-4B1F-6403-9785C331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5" y="2274061"/>
            <a:ext cx="6426503" cy="46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535EF5-FED4-87CC-24D2-DF66CD65BCC6}"/>
              </a:ext>
            </a:extLst>
          </p:cNvPr>
          <p:cNvSpPr/>
          <p:nvPr/>
        </p:nvSpPr>
        <p:spPr>
          <a:xfrm>
            <a:off x="732585" y="6954347"/>
            <a:ext cx="9638627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2 mg of fentanyl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latin typeface="BentonSans Comp Black" panose="02000506050000020004"/>
                <a:cs typeface="Arial" panose="020B0604020202020204" pitchFamily="34" charset="0"/>
              </a:rPr>
              <a:t>Source: U.S Drug Enforcement Administration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F2C43B1-42CF-5BF3-117E-0354F3B1EF5B}"/>
              </a:ext>
            </a:extLst>
          </p:cNvPr>
          <p:cNvSpPr txBox="1">
            <a:spLocks/>
          </p:cNvSpPr>
          <p:nvPr/>
        </p:nvSpPr>
        <p:spPr>
          <a:xfrm>
            <a:off x="6707556" y="1953007"/>
            <a:ext cx="10964027" cy="810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341150" rtl="0" eaLnBrk="1" latinLnBrk="0" hangingPunct="1">
              <a:lnSpc>
                <a:spcPct val="90000"/>
              </a:lnSpc>
              <a:spcBef>
                <a:spcPts val="1467"/>
              </a:spcBef>
              <a:buFont typeface="Arial" panose="020B0604020202020204" pitchFamily="34" charset="0"/>
              <a:buNone/>
              <a:defRPr sz="3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0575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50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172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230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76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3451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4027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4602" indent="0" algn="ctr" defTabSz="134115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None/>
              <a:defRPr sz="2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BentonSans Comp Black" panose="02000506050000020004"/>
              </a:rPr>
              <a:t>Strength of Rx Opioids from </a:t>
            </a:r>
          </a:p>
          <a:p>
            <a:r>
              <a:rPr lang="en-US" b="1" dirty="0">
                <a:latin typeface="BentonSans Comp Black" panose="02000506050000020004"/>
              </a:rPr>
              <a:t>Lowest to Highest</a:t>
            </a:r>
          </a:p>
          <a:p>
            <a:r>
              <a:rPr lang="en-US" sz="3912" b="1" dirty="0">
                <a:latin typeface="BentonSans Comp Black" panose="02000506050000020004"/>
              </a:rPr>
              <a:t>   </a:t>
            </a:r>
          </a:p>
          <a:p>
            <a:endParaRPr lang="en-US" sz="3912" dirty="0">
              <a:latin typeface="BentonSans Comp Black" panose="020005060500000200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6B5A3-20A0-A216-95C3-C478A9710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248" y="3063467"/>
            <a:ext cx="8839912" cy="64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17580</TotalTime>
  <Words>1239</Words>
  <Application>Microsoft Office PowerPoint</Application>
  <PresentationFormat>Custom</PresentationFormat>
  <Paragraphs>153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BentonSans Comp Black</vt:lpstr>
      <vt:lpstr>BentonSans Comp Bold</vt:lpstr>
      <vt:lpstr>BentonSans Comp Book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Rocco</dc:creator>
  <cp:lastModifiedBy>Rabia Mukhtar</cp:lastModifiedBy>
  <cp:revision>246</cp:revision>
  <cp:lastPrinted>2022-08-19T18:39:46Z</cp:lastPrinted>
  <dcterms:created xsi:type="dcterms:W3CDTF">2022-06-17T13:52:38Z</dcterms:created>
  <dcterms:modified xsi:type="dcterms:W3CDTF">2024-03-18T17:12:09Z</dcterms:modified>
</cp:coreProperties>
</file>