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2"/>
  </p:notesMasterIdLst>
  <p:sldIdLst>
    <p:sldId id="266" r:id="rId2"/>
    <p:sldId id="399" r:id="rId3"/>
    <p:sldId id="273" r:id="rId4"/>
    <p:sldId id="396" r:id="rId5"/>
    <p:sldId id="275" r:id="rId6"/>
    <p:sldId id="276" r:id="rId7"/>
    <p:sldId id="394" r:id="rId8"/>
    <p:sldId id="393" r:id="rId9"/>
    <p:sldId id="400" r:id="rId10"/>
    <p:sldId id="277" r:id="rId11"/>
    <p:sldId id="278" r:id="rId12"/>
    <p:sldId id="395" r:id="rId13"/>
    <p:sldId id="280" r:id="rId14"/>
    <p:sldId id="281" r:id="rId15"/>
    <p:sldId id="282" r:id="rId16"/>
    <p:sldId id="412" r:id="rId17"/>
    <p:sldId id="285" r:id="rId18"/>
    <p:sldId id="287" r:id="rId19"/>
    <p:sldId id="284" r:id="rId20"/>
    <p:sldId id="267" r:id="rId21"/>
  </p:sldIdLst>
  <p:sldSz cx="17881600" cy="100584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8AEE4"/>
    <a:srgbClr val="ED4D67"/>
    <a:srgbClr val="272361"/>
    <a:srgbClr val="FFFFFF"/>
    <a:srgbClr val="8295A7"/>
    <a:srgbClr val="EA8585"/>
    <a:srgbClr val="8C8279"/>
    <a:srgbClr val="F48486"/>
    <a:srgbClr val="6F635F"/>
    <a:srgbClr val="FF867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94660"/>
  </p:normalViewPr>
  <p:slideViewPr>
    <p:cSldViewPr snapToGrid="0">
      <p:cViewPr varScale="1">
        <p:scale>
          <a:sx n="76" d="100"/>
          <a:sy n="76" d="100"/>
        </p:scale>
        <p:origin x="31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abia Mukhtar" userId="bdbf5a10-947f-4259-9a26-a3e6cdce2edf" providerId="ADAL" clId="{77AFFD39-8AB7-41B8-9850-550633922E51}"/>
    <pc:docChg chg="undo custSel addSld delSld modSld sldOrd">
      <pc:chgData name="Rabia Mukhtar" userId="bdbf5a10-947f-4259-9a26-a3e6cdce2edf" providerId="ADAL" clId="{77AFFD39-8AB7-41B8-9850-550633922E51}" dt="2025-09-16T15:58:04.201" v="21" actId="20577"/>
      <pc:docMkLst>
        <pc:docMk/>
      </pc:docMkLst>
      <pc:sldChg chg="modSp mod">
        <pc:chgData name="Rabia Mukhtar" userId="bdbf5a10-947f-4259-9a26-a3e6cdce2edf" providerId="ADAL" clId="{77AFFD39-8AB7-41B8-9850-550633922E51}" dt="2025-09-16T15:58:04.201" v="21" actId="20577"/>
        <pc:sldMkLst>
          <pc:docMk/>
          <pc:sldMk cId="3121777203" sldId="266"/>
        </pc:sldMkLst>
        <pc:spChg chg="mod">
          <ac:chgData name="Rabia Mukhtar" userId="bdbf5a10-947f-4259-9a26-a3e6cdce2edf" providerId="ADAL" clId="{77AFFD39-8AB7-41B8-9850-550633922E51}" dt="2025-09-16T15:58:04.201" v="21" actId="20577"/>
          <ac:spMkLst>
            <pc:docMk/>
            <pc:sldMk cId="3121777203" sldId="266"/>
            <ac:spMk id="2" creationId="{E5DD644D-3717-11BA-9CAA-0AF3EB2F1110}"/>
          </ac:spMkLst>
        </pc:spChg>
      </pc:sldChg>
      <pc:sldChg chg="del">
        <pc:chgData name="Rabia Mukhtar" userId="bdbf5a10-947f-4259-9a26-a3e6cdce2edf" providerId="ADAL" clId="{77AFFD39-8AB7-41B8-9850-550633922E51}" dt="2025-09-15T21:30:05.428" v="16" actId="47"/>
        <pc:sldMkLst>
          <pc:docMk/>
          <pc:sldMk cId="777526847" sldId="269"/>
        </pc:sldMkLst>
      </pc:sldChg>
      <pc:sldChg chg="add del">
        <pc:chgData name="Rabia Mukhtar" userId="bdbf5a10-947f-4259-9a26-a3e6cdce2edf" providerId="ADAL" clId="{77AFFD39-8AB7-41B8-9850-550633922E51}" dt="2025-09-15T21:30:31.935" v="19" actId="47"/>
        <pc:sldMkLst>
          <pc:docMk/>
          <pc:sldMk cId="1088694729" sldId="274"/>
        </pc:sldMkLst>
      </pc:sldChg>
      <pc:sldChg chg="ord">
        <pc:chgData name="Rabia Mukhtar" userId="bdbf5a10-947f-4259-9a26-a3e6cdce2edf" providerId="ADAL" clId="{77AFFD39-8AB7-41B8-9850-550633922E51}" dt="2025-09-15T21:29:35.897" v="15"/>
        <pc:sldMkLst>
          <pc:docMk/>
          <pc:sldMk cId="2480391527" sldId="284"/>
        </pc:sldMkLst>
      </pc:sldChg>
      <pc:sldChg chg="del">
        <pc:chgData name="Rabia Mukhtar" userId="bdbf5a10-947f-4259-9a26-a3e6cdce2edf" providerId="ADAL" clId="{77AFFD39-8AB7-41B8-9850-550633922E51}" dt="2025-09-15T21:30:32.935" v="20" actId="47"/>
        <pc:sldMkLst>
          <pc:docMk/>
          <pc:sldMk cId="1527873775" sldId="398"/>
        </pc:sldMkLst>
      </pc:sldChg>
      <pc:sldChg chg="del">
        <pc:chgData name="Rabia Mukhtar" userId="bdbf5a10-947f-4259-9a26-a3e6cdce2edf" providerId="ADAL" clId="{77AFFD39-8AB7-41B8-9850-550633922E51}" dt="2025-09-15T21:29:03.586" v="6" actId="47"/>
        <pc:sldMkLst>
          <pc:docMk/>
          <pc:sldMk cId="3466073015" sldId="401"/>
        </pc:sldMkLst>
      </pc:sldChg>
      <pc:sldChg chg="del">
        <pc:chgData name="Rabia Mukhtar" userId="bdbf5a10-947f-4259-9a26-a3e6cdce2edf" providerId="ADAL" clId="{77AFFD39-8AB7-41B8-9850-550633922E51}" dt="2025-09-15T21:28:47.744" v="2" actId="47"/>
        <pc:sldMkLst>
          <pc:docMk/>
          <pc:sldMk cId="1756409955" sldId="402"/>
        </pc:sldMkLst>
      </pc:sldChg>
      <pc:sldChg chg="del">
        <pc:chgData name="Rabia Mukhtar" userId="bdbf5a10-947f-4259-9a26-a3e6cdce2edf" providerId="ADAL" clId="{77AFFD39-8AB7-41B8-9850-550633922E51}" dt="2025-09-15T21:28:57.677" v="3" actId="47"/>
        <pc:sldMkLst>
          <pc:docMk/>
          <pc:sldMk cId="2197775365" sldId="403"/>
        </pc:sldMkLst>
      </pc:sldChg>
      <pc:sldChg chg="del">
        <pc:chgData name="Rabia Mukhtar" userId="bdbf5a10-947f-4259-9a26-a3e6cdce2edf" providerId="ADAL" clId="{77AFFD39-8AB7-41B8-9850-550633922E51}" dt="2025-09-15T21:29:00.152" v="4" actId="47"/>
        <pc:sldMkLst>
          <pc:docMk/>
          <pc:sldMk cId="1825826422" sldId="404"/>
        </pc:sldMkLst>
      </pc:sldChg>
      <pc:sldChg chg="del">
        <pc:chgData name="Rabia Mukhtar" userId="bdbf5a10-947f-4259-9a26-a3e6cdce2edf" providerId="ADAL" clId="{77AFFD39-8AB7-41B8-9850-550633922E51}" dt="2025-09-15T21:29:01.911" v="5" actId="47"/>
        <pc:sldMkLst>
          <pc:docMk/>
          <pc:sldMk cId="4041325802" sldId="405"/>
        </pc:sldMkLst>
      </pc:sldChg>
      <pc:sldChg chg="del">
        <pc:chgData name="Rabia Mukhtar" userId="bdbf5a10-947f-4259-9a26-a3e6cdce2edf" providerId="ADAL" clId="{77AFFD39-8AB7-41B8-9850-550633922E51}" dt="2025-09-15T21:29:06.534" v="7" actId="47"/>
        <pc:sldMkLst>
          <pc:docMk/>
          <pc:sldMk cId="527494268" sldId="406"/>
        </pc:sldMkLst>
      </pc:sldChg>
      <pc:sldChg chg="del">
        <pc:chgData name="Rabia Mukhtar" userId="bdbf5a10-947f-4259-9a26-a3e6cdce2edf" providerId="ADAL" clId="{77AFFD39-8AB7-41B8-9850-550633922E51}" dt="2025-09-15T21:28:34.851" v="1" actId="47"/>
        <pc:sldMkLst>
          <pc:docMk/>
          <pc:sldMk cId="307659158" sldId="407"/>
        </pc:sldMkLst>
      </pc:sldChg>
      <pc:sldChg chg="del">
        <pc:chgData name="Rabia Mukhtar" userId="bdbf5a10-947f-4259-9a26-a3e6cdce2edf" providerId="ADAL" clId="{77AFFD39-8AB7-41B8-9850-550633922E51}" dt="2025-09-15T21:29:09.281" v="8" actId="47"/>
        <pc:sldMkLst>
          <pc:docMk/>
          <pc:sldMk cId="2983260529" sldId="408"/>
        </pc:sldMkLst>
      </pc:sldChg>
      <pc:sldChg chg="del">
        <pc:chgData name="Rabia Mukhtar" userId="bdbf5a10-947f-4259-9a26-a3e6cdce2edf" providerId="ADAL" clId="{77AFFD39-8AB7-41B8-9850-550633922E51}" dt="2025-09-15T21:29:20.006" v="11" actId="47"/>
        <pc:sldMkLst>
          <pc:docMk/>
          <pc:sldMk cId="3019395022" sldId="409"/>
        </pc:sldMkLst>
      </pc:sldChg>
      <pc:sldChg chg="del">
        <pc:chgData name="Rabia Mukhtar" userId="bdbf5a10-947f-4259-9a26-a3e6cdce2edf" providerId="ADAL" clId="{77AFFD39-8AB7-41B8-9850-550633922E51}" dt="2025-09-15T21:29:28.013" v="12" actId="47"/>
        <pc:sldMkLst>
          <pc:docMk/>
          <pc:sldMk cId="1762414776" sldId="410"/>
        </pc:sldMkLst>
      </pc:sldChg>
      <pc:sldChg chg="del">
        <pc:chgData name="Rabia Mukhtar" userId="bdbf5a10-947f-4259-9a26-a3e6cdce2edf" providerId="ADAL" clId="{77AFFD39-8AB7-41B8-9850-550633922E51}" dt="2025-09-15T21:29:30.663" v="13" actId="47"/>
        <pc:sldMkLst>
          <pc:docMk/>
          <pc:sldMk cId="2062310783" sldId="411"/>
        </pc:sldMkLst>
      </pc:sldChg>
      <pc:sldChg chg="del">
        <pc:chgData name="Rabia Mukhtar" userId="bdbf5a10-947f-4259-9a26-a3e6cdce2edf" providerId="ADAL" clId="{77AFFD39-8AB7-41B8-9850-550633922E51}" dt="2025-09-15T21:27:56.151" v="0" actId="47"/>
        <pc:sldMkLst>
          <pc:docMk/>
          <pc:sldMk cId="2738566178" sldId="413"/>
        </pc:sldMkLst>
      </pc:sldChg>
      <pc:sldChg chg="del">
        <pc:chgData name="Rabia Mukhtar" userId="bdbf5a10-947f-4259-9a26-a3e6cdce2edf" providerId="ADAL" clId="{77AFFD39-8AB7-41B8-9850-550633922E51}" dt="2025-09-15T21:29:10.964" v="9" actId="47"/>
        <pc:sldMkLst>
          <pc:docMk/>
          <pc:sldMk cId="1080142539" sldId="414"/>
        </pc:sldMkLst>
      </pc:sldChg>
      <pc:sldChg chg="del">
        <pc:chgData name="Rabia Mukhtar" userId="bdbf5a10-947f-4259-9a26-a3e6cdce2edf" providerId="ADAL" clId="{77AFFD39-8AB7-41B8-9850-550633922E51}" dt="2025-09-15T21:29:13.104" v="10" actId="47"/>
        <pc:sldMkLst>
          <pc:docMk/>
          <pc:sldMk cId="3014875559" sldId="415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FD526A-2EB4-46BA-96BD-BF65A3B531D9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4079A8-0721-48F5-91B8-12A930FFE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9655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35200" y="1646133"/>
            <a:ext cx="13411200" cy="3501813"/>
          </a:xfrm>
        </p:spPr>
        <p:txBody>
          <a:bodyPr anchor="b"/>
          <a:lstStyle>
            <a:lvl1pPr algn="ctr">
              <a:defRPr sz="8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35200" y="5282989"/>
            <a:ext cx="13411200" cy="2428451"/>
          </a:xfrm>
        </p:spPr>
        <p:txBody>
          <a:bodyPr/>
          <a:lstStyle>
            <a:lvl1pPr marL="0" indent="0" algn="ctr">
              <a:buNone/>
              <a:defRPr sz="3520"/>
            </a:lvl1pPr>
            <a:lvl2pPr marL="670575" indent="0" algn="ctr">
              <a:buNone/>
              <a:defRPr sz="2933"/>
            </a:lvl2pPr>
            <a:lvl3pPr marL="1341150" indent="0" algn="ctr">
              <a:buNone/>
              <a:defRPr sz="2640"/>
            </a:lvl3pPr>
            <a:lvl4pPr marL="2011726" indent="0" algn="ctr">
              <a:buNone/>
              <a:defRPr sz="2347"/>
            </a:lvl4pPr>
            <a:lvl5pPr marL="2682301" indent="0" algn="ctr">
              <a:buNone/>
              <a:defRPr sz="2347"/>
            </a:lvl5pPr>
            <a:lvl6pPr marL="3352876" indent="0" algn="ctr">
              <a:buNone/>
              <a:defRPr sz="2347"/>
            </a:lvl6pPr>
            <a:lvl7pPr marL="4023451" indent="0" algn="ctr">
              <a:buNone/>
              <a:defRPr sz="2347"/>
            </a:lvl7pPr>
            <a:lvl8pPr marL="4694027" indent="0" algn="ctr">
              <a:buNone/>
              <a:defRPr sz="2347"/>
            </a:lvl8pPr>
            <a:lvl9pPr marL="5364602" indent="0" algn="ctr">
              <a:buNone/>
              <a:defRPr sz="2347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E12EB-7A80-4CC4-AC4F-C157F32B05BB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D63C2-29B4-4C78-8FEE-4919B8F869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311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E12EB-7A80-4CC4-AC4F-C157F32B05BB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D63C2-29B4-4C78-8FEE-4919B8F869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1480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2796520" y="535517"/>
            <a:ext cx="3855720" cy="852402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29360" y="535517"/>
            <a:ext cx="11343640" cy="852402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E12EB-7A80-4CC4-AC4F-C157F32B05BB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D63C2-29B4-4C78-8FEE-4919B8F869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3317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E12EB-7A80-4CC4-AC4F-C157F32B05BB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D63C2-29B4-4C78-8FEE-4919B8F869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9968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0047" y="2507617"/>
            <a:ext cx="15422880" cy="4184014"/>
          </a:xfrm>
        </p:spPr>
        <p:txBody>
          <a:bodyPr anchor="b"/>
          <a:lstStyle>
            <a:lvl1pPr>
              <a:defRPr sz="8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0047" y="6731213"/>
            <a:ext cx="15422880" cy="2200274"/>
          </a:xfrm>
        </p:spPr>
        <p:txBody>
          <a:bodyPr/>
          <a:lstStyle>
            <a:lvl1pPr marL="0" indent="0">
              <a:buNone/>
              <a:defRPr sz="3520">
                <a:solidFill>
                  <a:schemeClr val="tx1">
                    <a:tint val="75000"/>
                  </a:schemeClr>
                </a:solidFill>
              </a:defRPr>
            </a:lvl1pPr>
            <a:lvl2pPr marL="670575" indent="0">
              <a:buNone/>
              <a:defRPr sz="2933">
                <a:solidFill>
                  <a:schemeClr val="tx1">
                    <a:tint val="75000"/>
                  </a:schemeClr>
                </a:solidFill>
              </a:defRPr>
            </a:lvl2pPr>
            <a:lvl3pPr marL="1341150" indent="0">
              <a:buNone/>
              <a:defRPr sz="2640">
                <a:solidFill>
                  <a:schemeClr val="tx1">
                    <a:tint val="75000"/>
                  </a:schemeClr>
                </a:solidFill>
              </a:defRPr>
            </a:lvl3pPr>
            <a:lvl4pPr marL="2011726" indent="0">
              <a:buNone/>
              <a:defRPr sz="2347">
                <a:solidFill>
                  <a:schemeClr val="tx1">
                    <a:tint val="75000"/>
                  </a:schemeClr>
                </a:solidFill>
              </a:defRPr>
            </a:lvl4pPr>
            <a:lvl5pPr marL="2682301" indent="0">
              <a:buNone/>
              <a:defRPr sz="2347">
                <a:solidFill>
                  <a:schemeClr val="tx1">
                    <a:tint val="75000"/>
                  </a:schemeClr>
                </a:solidFill>
              </a:defRPr>
            </a:lvl5pPr>
            <a:lvl6pPr marL="3352876" indent="0">
              <a:buNone/>
              <a:defRPr sz="2347">
                <a:solidFill>
                  <a:schemeClr val="tx1">
                    <a:tint val="75000"/>
                  </a:schemeClr>
                </a:solidFill>
              </a:defRPr>
            </a:lvl6pPr>
            <a:lvl7pPr marL="4023451" indent="0">
              <a:buNone/>
              <a:defRPr sz="2347">
                <a:solidFill>
                  <a:schemeClr val="tx1">
                    <a:tint val="75000"/>
                  </a:schemeClr>
                </a:solidFill>
              </a:defRPr>
            </a:lvl7pPr>
            <a:lvl8pPr marL="4694027" indent="0">
              <a:buNone/>
              <a:defRPr sz="2347">
                <a:solidFill>
                  <a:schemeClr val="tx1">
                    <a:tint val="75000"/>
                  </a:schemeClr>
                </a:solidFill>
              </a:defRPr>
            </a:lvl8pPr>
            <a:lvl9pPr marL="5364602" indent="0">
              <a:buNone/>
              <a:defRPr sz="234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E12EB-7A80-4CC4-AC4F-C157F32B05BB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D63C2-29B4-4C78-8FEE-4919B8F869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0260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29360" y="2677584"/>
            <a:ext cx="7599680" cy="63819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52560" y="2677584"/>
            <a:ext cx="7599680" cy="63819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E12EB-7A80-4CC4-AC4F-C157F32B05BB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D63C2-29B4-4C78-8FEE-4919B8F869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3141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1689" y="535517"/>
            <a:ext cx="15422880" cy="194415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31690" y="2465706"/>
            <a:ext cx="7564754" cy="1208404"/>
          </a:xfrm>
        </p:spPr>
        <p:txBody>
          <a:bodyPr anchor="b"/>
          <a:lstStyle>
            <a:lvl1pPr marL="0" indent="0">
              <a:buNone/>
              <a:defRPr sz="3520" b="1"/>
            </a:lvl1pPr>
            <a:lvl2pPr marL="670575" indent="0">
              <a:buNone/>
              <a:defRPr sz="2933" b="1"/>
            </a:lvl2pPr>
            <a:lvl3pPr marL="1341150" indent="0">
              <a:buNone/>
              <a:defRPr sz="2640" b="1"/>
            </a:lvl3pPr>
            <a:lvl4pPr marL="2011726" indent="0">
              <a:buNone/>
              <a:defRPr sz="2347" b="1"/>
            </a:lvl4pPr>
            <a:lvl5pPr marL="2682301" indent="0">
              <a:buNone/>
              <a:defRPr sz="2347" b="1"/>
            </a:lvl5pPr>
            <a:lvl6pPr marL="3352876" indent="0">
              <a:buNone/>
              <a:defRPr sz="2347" b="1"/>
            </a:lvl6pPr>
            <a:lvl7pPr marL="4023451" indent="0">
              <a:buNone/>
              <a:defRPr sz="2347" b="1"/>
            </a:lvl7pPr>
            <a:lvl8pPr marL="4694027" indent="0">
              <a:buNone/>
              <a:defRPr sz="2347" b="1"/>
            </a:lvl8pPr>
            <a:lvl9pPr marL="5364602" indent="0">
              <a:buNone/>
              <a:defRPr sz="234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31690" y="3674110"/>
            <a:ext cx="7564754" cy="54040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052560" y="2465706"/>
            <a:ext cx="7602009" cy="1208404"/>
          </a:xfrm>
        </p:spPr>
        <p:txBody>
          <a:bodyPr anchor="b"/>
          <a:lstStyle>
            <a:lvl1pPr marL="0" indent="0">
              <a:buNone/>
              <a:defRPr sz="3520" b="1"/>
            </a:lvl1pPr>
            <a:lvl2pPr marL="670575" indent="0">
              <a:buNone/>
              <a:defRPr sz="2933" b="1"/>
            </a:lvl2pPr>
            <a:lvl3pPr marL="1341150" indent="0">
              <a:buNone/>
              <a:defRPr sz="2640" b="1"/>
            </a:lvl3pPr>
            <a:lvl4pPr marL="2011726" indent="0">
              <a:buNone/>
              <a:defRPr sz="2347" b="1"/>
            </a:lvl4pPr>
            <a:lvl5pPr marL="2682301" indent="0">
              <a:buNone/>
              <a:defRPr sz="2347" b="1"/>
            </a:lvl5pPr>
            <a:lvl6pPr marL="3352876" indent="0">
              <a:buNone/>
              <a:defRPr sz="2347" b="1"/>
            </a:lvl6pPr>
            <a:lvl7pPr marL="4023451" indent="0">
              <a:buNone/>
              <a:defRPr sz="2347" b="1"/>
            </a:lvl7pPr>
            <a:lvl8pPr marL="4694027" indent="0">
              <a:buNone/>
              <a:defRPr sz="2347" b="1"/>
            </a:lvl8pPr>
            <a:lvl9pPr marL="5364602" indent="0">
              <a:buNone/>
              <a:defRPr sz="234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052560" y="3674110"/>
            <a:ext cx="7602009" cy="54040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E12EB-7A80-4CC4-AC4F-C157F32B05BB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D63C2-29B4-4C78-8FEE-4919B8F869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0333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E12EB-7A80-4CC4-AC4F-C157F32B05BB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D63C2-29B4-4C78-8FEE-4919B8F869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0303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E12EB-7A80-4CC4-AC4F-C157F32B05BB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D63C2-29B4-4C78-8FEE-4919B8F869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4357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1690" y="670560"/>
            <a:ext cx="5767281" cy="2346960"/>
          </a:xfrm>
        </p:spPr>
        <p:txBody>
          <a:bodyPr anchor="b"/>
          <a:lstStyle>
            <a:lvl1pPr>
              <a:defRPr sz="4693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02009" y="1448224"/>
            <a:ext cx="9052560" cy="7147983"/>
          </a:xfrm>
        </p:spPr>
        <p:txBody>
          <a:bodyPr/>
          <a:lstStyle>
            <a:lvl1pPr>
              <a:defRPr sz="4693"/>
            </a:lvl1pPr>
            <a:lvl2pPr>
              <a:defRPr sz="4107"/>
            </a:lvl2pPr>
            <a:lvl3pPr>
              <a:defRPr sz="3520"/>
            </a:lvl3pPr>
            <a:lvl4pPr>
              <a:defRPr sz="2933"/>
            </a:lvl4pPr>
            <a:lvl5pPr>
              <a:defRPr sz="2933"/>
            </a:lvl5pPr>
            <a:lvl6pPr>
              <a:defRPr sz="2933"/>
            </a:lvl6pPr>
            <a:lvl7pPr>
              <a:defRPr sz="2933"/>
            </a:lvl7pPr>
            <a:lvl8pPr>
              <a:defRPr sz="2933"/>
            </a:lvl8pPr>
            <a:lvl9pPr>
              <a:defRPr sz="29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31690" y="3017520"/>
            <a:ext cx="5767281" cy="5590329"/>
          </a:xfrm>
        </p:spPr>
        <p:txBody>
          <a:bodyPr/>
          <a:lstStyle>
            <a:lvl1pPr marL="0" indent="0">
              <a:buNone/>
              <a:defRPr sz="2347"/>
            </a:lvl1pPr>
            <a:lvl2pPr marL="670575" indent="0">
              <a:buNone/>
              <a:defRPr sz="2053"/>
            </a:lvl2pPr>
            <a:lvl3pPr marL="1341150" indent="0">
              <a:buNone/>
              <a:defRPr sz="1760"/>
            </a:lvl3pPr>
            <a:lvl4pPr marL="2011726" indent="0">
              <a:buNone/>
              <a:defRPr sz="1467"/>
            </a:lvl4pPr>
            <a:lvl5pPr marL="2682301" indent="0">
              <a:buNone/>
              <a:defRPr sz="1467"/>
            </a:lvl5pPr>
            <a:lvl6pPr marL="3352876" indent="0">
              <a:buNone/>
              <a:defRPr sz="1467"/>
            </a:lvl6pPr>
            <a:lvl7pPr marL="4023451" indent="0">
              <a:buNone/>
              <a:defRPr sz="1467"/>
            </a:lvl7pPr>
            <a:lvl8pPr marL="4694027" indent="0">
              <a:buNone/>
              <a:defRPr sz="1467"/>
            </a:lvl8pPr>
            <a:lvl9pPr marL="5364602" indent="0">
              <a:buNone/>
              <a:defRPr sz="14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E12EB-7A80-4CC4-AC4F-C157F32B05BB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D63C2-29B4-4C78-8FEE-4919B8F869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0774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1690" y="670560"/>
            <a:ext cx="5767281" cy="2346960"/>
          </a:xfrm>
        </p:spPr>
        <p:txBody>
          <a:bodyPr anchor="b"/>
          <a:lstStyle>
            <a:lvl1pPr>
              <a:defRPr sz="4693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602009" y="1448224"/>
            <a:ext cx="9052560" cy="7147983"/>
          </a:xfrm>
        </p:spPr>
        <p:txBody>
          <a:bodyPr anchor="t"/>
          <a:lstStyle>
            <a:lvl1pPr marL="0" indent="0">
              <a:buNone/>
              <a:defRPr sz="4693"/>
            </a:lvl1pPr>
            <a:lvl2pPr marL="670575" indent="0">
              <a:buNone/>
              <a:defRPr sz="4107"/>
            </a:lvl2pPr>
            <a:lvl3pPr marL="1341150" indent="0">
              <a:buNone/>
              <a:defRPr sz="3520"/>
            </a:lvl3pPr>
            <a:lvl4pPr marL="2011726" indent="0">
              <a:buNone/>
              <a:defRPr sz="2933"/>
            </a:lvl4pPr>
            <a:lvl5pPr marL="2682301" indent="0">
              <a:buNone/>
              <a:defRPr sz="2933"/>
            </a:lvl5pPr>
            <a:lvl6pPr marL="3352876" indent="0">
              <a:buNone/>
              <a:defRPr sz="2933"/>
            </a:lvl6pPr>
            <a:lvl7pPr marL="4023451" indent="0">
              <a:buNone/>
              <a:defRPr sz="2933"/>
            </a:lvl7pPr>
            <a:lvl8pPr marL="4694027" indent="0">
              <a:buNone/>
              <a:defRPr sz="2933"/>
            </a:lvl8pPr>
            <a:lvl9pPr marL="5364602" indent="0">
              <a:buNone/>
              <a:defRPr sz="2933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31690" y="3017520"/>
            <a:ext cx="5767281" cy="5590329"/>
          </a:xfrm>
        </p:spPr>
        <p:txBody>
          <a:bodyPr/>
          <a:lstStyle>
            <a:lvl1pPr marL="0" indent="0">
              <a:buNone/>
              <a:defRPr sz="2347"/>
            </a:lvl1pPr>
            <a:lvl2pPr marL="670575" indent="0">
              <a:buNone/>
              <a:defRPr sz="2053"/>
            </a:lvl2pPr>
            <a:lvl3pPr marL="1341150" indent="0">
              <a:buNone/>
              <a:defRPr sz="1760"/>
            </a:lvl3pPr>
            <a:lvl4pPr marL="2011726" indent="0">
              <a:buNone/>
              <a:defRPr sz="1467"/>
            </a:lvl4pPr>
            <a:lvl5pPr marL="2682301" indent="0">
              <a:buNone/>
              <a:defRPr sz="1467"/>
            </a:lvl5pPr>
            <a:lvl6pPr marL="3352876" indent="0">
              <a:buNone/>
              <a:defRPr sz="1467"/>
            </a:lvl6pPr>
            <a:lvl7pPr marL="4023451" indent="0">
              <a:buNone/>
              <a:defRPr sz="1467"/>
            </a:lvl7pPr>
            <a:lvl8pPr marL="4694027" indent="0">
              <a:buNone/>
              <a:defRPr sz="1467"/>
            </a:lvl8pPr>
            <a:lvl9pPr marL="5364602" indent="0">
              <a:buNone/>
              <a:defRPr sz="14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E12EB-7A80-4CC4-AC4F-C157F32B05BB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D63C2-29B4-4C78-8FEE-4919B8F869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4049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29360" y="535517"/>
            <a:ext cx="15422880" cy="19441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9360" y="2677584"/>
            <a:ext cx="15422880" cy="63819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29360" y="9322647"/>
            <a:ext cx="402336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7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DE12EB-7A80-4CC4-AC4F-C157F32B05BB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923280" y="9322647"/>
            <a:ext cx="603504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7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628880" y="9322647"/>
            <a:ext cx="402336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7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BD63C2-29B4-4C78-8FEE-4919B8F869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635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1341150" rtl="0" eaLnBrk="1" latinLnBrk="0" hangingPunct="1">
        <a:lnSpc>
          <a:spcPct val="90000"/>
        </a:lnSpc>
        <a:spcBef>
          <a:spcPct val="0"/>
        </a:spcBef>
        <a:buNone/>
        <a:defRPr sz="645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35288" indent="-335288" algn="l" defTabSz="1341150" rtl="0" eaLnBrk="1" latinLnBrk="0" hangingPunct="1">
        <a:lnSpc>
          <a:spcPct val="90000"/>
        </a:lnSpc>
        <a:spcBef>
          <a:spcPts val="1467"/>
        </a:spcBef>
        <a:buFont typeface="Arial" panose="020B0604020202020204" pitchFamily="34" charset="0"/>
        <a:buChar char="•"/>
        <a:defRPr sz="4107" kern="1200">
          <a:solidFill>
            <a:schemeClr val="tx1"/>
          </a:solidFill>
          <a:latin typeface="+mn-lt"/>
          <a:ea typeface="+mn-ea"/>
          <a:cs typeface="+mn-cs"/>
        </a:defRPr>
      </a:lvl1pPr>
      <a:lvl2pPr marL="1005863" indent="-335288" algn="l" defTabSz="1341150" rtl="0" eaLnBrk="1" latinLnBrk="0" hangingPunct="1">
        <a:lnSpc>
          <a:spcPct val="90000"/>
        </a:lnSpc>
        <a:spcBef>
          <a:spcPts val="733"/>
        </a:spcBef>
        <a:buFont typeface="Arial" panose="020B0604020202020204" pitchFamily="34" charset="0"/>
        <a:buChar char="•"/>
        <a:defRPr sz="3520" kern="1200">
          <a:solidFill>
            <a:schemeClr val="tx1"/>
          </a:solidFill>
          <a:latin typeface="+mn-lt"/>
          <a:ea typeface="+mn-ea"/>
          <a:cs typeface="+mn-cs"/>
        </a:defRPr>
      </a:lvl2pPr>
      <a:lvl3pPr marL="1676438" indent="-335288" algn="l" defTabSz="1341150" rtl="0" eaLnBrk="1" latinLnBrk="0" hangingPunct="1">
        <a:lnSpc>
          <a:spcPct val="90000"/>
        </a:lnSpc>
        <a:spcBef>
          <a:spcPts val="733"/>
        </a:spcBef>
        <a:buFont typeface="Arial" panose="020B0604020202020204" pitchFamily="34" charset="0"/>
        <a:buChar char="•"/>
        <a:defRPr sz="2933" kern="1200">
          <a:solidFill>
            <a:schemeClr val="tx1"/>
          </a:solidFill>
          <a:latin typeface="+mn-lt"/>
          <a:ea typeface="+mn-ea"/>
          <a:cs typeface="+mn-cs"/>
        </a:defRPr>
      </a:lvl3pPr>
      <a:lvl4pPr marL="2347013" indent="-335288" algn="l" defTabSz="1341150" rtl="0" eaLnBrk="1" latinLnBrk="0" hangingPunct="1">
        <a:lnSpc>
          <a:spcPct val="90000"/>
        </a:lnSpc>
        <a:spcBef>
          <a:spcPts val="733"/>
        </a:spcBef>
        <a:buFont typeface="Arial" panose="020B0604020202020204" pitchFamily="34" charset="0"/>
        <a:buChar char="•"/>
        <a:defRPr sz="2640" kern="1200">
          <a:solidFill>
            <a:schemeClr val="tx1"/>
          </a:solidFill>
          <a:latin typeface="+mn-lt"/>
          <a:ea typeface="+mn-ea"/>
          <a:cs typeface="+mn-cs"/>
        </a:defRPr>
      </a:lvl4pPr>
      <a:lvl5pPr marL="3017589" indent="-335288" algn="l" defTabSz="1341150" rtl="0" eaLnBrk="1" latinLnBrk="0" hangingPunct="1">
        <a:lnSpc>
          <a:spcPct val="90000"/>
        </a:lnSpc>
        <a:spcBef>
          <a:spcPts val="733"/>
        </a:spcBef>
        <a:buFont typeface="Arial" panose="020B0604020202020204" pitchFamily="34" charset="0"/>
        <a:buChar char="•"/>
        <a:defRPr sz="2640" kern="1200">
          <a:solidFill>
            <a:schemeClr val="tx1"/>
          </a:solidFill>
          <a:latin typeface="+mn-lt"/>
          <a:ea typeface="+mn-ea"/>
          <a:cs typeface="+mn-cs"/>
        </a:defRPr>
      </a:lvl5pPr>
      <a:lvl6pPr marL="3688164" indent="-335288" algn="l" defTabSz="1341150" rtl="0" eaLnBrk="1" latinLnBrk="0" hangingPunct="1">
        <a:lnSpc>
          <a:spcPct val="90000"/>
        </a:lnSpc>
        <a:spcBef>
          <a:spcPts val="733"/>
        </a:spcBef>
        <a:buFont typeface="Arial" panose="020B0604020202020204" pitchFamily="34" charset="0"/>
        <a:buChar char="•"/>
        <a:defRPr sz="2640" kern="1200">
          <a:solidFill>
            <a:schemeClr val="tx1"/>
          </a:solidFill>
          <a:latin typeface="+mn-lt"/>
          <a:ea typeface="+mn-ea"/>
          <a:cs typeface="+mn-cs"/>
        </a:defRPr>
      </a:lvl6pPr>
      <a:lvl7pPr marL="4358739" indent="-335288" algn="l" defTabSz="1341150" rtl="0" eaLnBrk="1" latinLnBrk="0" hangingPunct="1">
        <a:lnSpc>
          <a:spcPct val="90000"/>
        </a:lnSpc>
        <a:spcBef>
          <a:spcPts val="733"/>
        </a:spcBef>
        <a:buFont typeface="Arial" panose="020B0604020202020204" pitchFamily="34" charset="0"/>
        <a:buChar char="•"/>
        <a:defRPr sz="2640" kern="1200">
          <a:solidFill>
            <a:schemeClr val="tx1"/>
          </a:solidFill>
          <a:latin typeface="+mn-lt"/>
          <a:ea typeface="+mn-ea"/>
          <a:cs typeface="+mn-cs"/>
        </a:defRPr>
      </a:lvl7pPr>
      <a:lvl8pPr marL="5029314" indent="-335288" algn="l" defTabSz="1341150" rtl="0" eaLnBrk="1" latinLnBrk="0" hangingPunct="1">
        <a:lnSpc>
          <a:spcPct val="90000"/>
        </a:lnSpc>
        <a:spcBef>
          <a:spcPts val="733"/>
        </a:spcBef>
        <a:buFont typeface="Arial" panose="020B0604020202020204" pitchFamily="34" charset="0"/>
        <a:buChar char="•"/>
        <a:defRPr sz="2640" kern="1200">
          <a:solidFill>
            <a:schemeClr val="tx1"/>
          </a:solidFill>
          <a:latin typeface="+mn-lt"/>
          <a:ea typeface="+mn-ea"/>
          <a:cs typeface="+mn-cs"/>
        </a:defRPr>
      </a:lvl8pPr>
      <a:lvl9pPr marL="5699890" indent="-335288" algn="l" defTabSz="1341150" rtl="0" eaLnBrk="1" latinLnBrk="0" hangingPunct="1">
        <a:lnSpc>
          <a:spcPct val="90000"/>
        </a:lnSpc>
        <a:spcBef>
          <a:spcPts val="733"/>
        </a:spcBef>
        <a:buFont typeface="Arial" panose="020B0604020202020204" pitchFamily="34" charset="0"/>
        <a:buChar char="•"/>
        <a:defRPr sz="264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41150" rtl="0" eaLnBrk="1" latinLnBrk="0" hangingPunct="1">
        <a:defRPr sz="2640" kern="1200">
          <a:solidFill>
            <a:schemeClr val="tx1"/>
          </a:solidFill>
          <a:latin typeface="+mn-lt"/>
          <a:ea typeface="+mn-ea"/>
          <a:cs typeface="+mn-cs"/>
        </a:defRPr>
      </a:lvl1pPr>
      <a:lvl2pPr marL="670575" algn="l" defTabSz="1341150" rtl="0" eaLnBrk="1" latinLnBrk="0" hangingPunct="1">
        <a:defRPr sz="2640" kern="1200">
          <a:solidFill>
            <a:schemeClr val="tx1"/>
          </a:solidFill>
          <a:latin typeface="+mn-lt"/>
          <a:ea typeface="+mn-ea"/>
          <a:cs typeface="+mn-cs"/>
        </a:defRPr>
      </a:lvl2pPr>
      <a:lvl3pPr marL="1341150" algn="l" defTabSz="1341150" rtl="0" eaLnBrk="1" latinLnBrk="0" hangingPunct="1">
        <a:defRPr sz="2640" kern="1200">
          <a:solidFill>
            <a:schemeClr val="tx1"/>
          </a:solidFill>
          <a:latin typeface="+mn-lt"/>
          <a:ea typeface="+mn-ea"/>
          <a:cs typeface="+mn-cs"/>
        </a:defRPr>
      </a:lvl3pPr>
      <a:lvl4pPr marL="2011726" algn="l" defTabSz="1341150" rtl="0" eaLnBrk="1" latinLnBrk="0" hangingPunct="1">
        <a:defRPr sz="2640" kern="1200">
          <a:solidFill>
            <a:schemeClr val="tx1"/>
          </a:solidFill>
          <a:latin typeface="+mn-lt"/>
          <a:ea typeface="+mn-ea"/>
          <a:cs typeface="+mn-cs"/>
        </a:defRPr>
      </a:lvl4pPr>
      <a:lvl5pPr marL="2682301" algn="l" defTabSz="1341150" rtl="0" eaLnBrk="1" latinLnBrk="0" hangingPunct="1">
        <a:defRPr sz="2640" kern="1200">
          <a:solidFill>
            <a:schemeClr val="tx1"/>
          </a:solidFill>
          <a:latin typeface="+mn-lt"/>
          <a:ea typeface="+mn-ea"/>
          <a:cs typeface="+mn-cs"/>
        </a:defRPr>
      </a:lvl5pPr>
      <a:lvl6pPr marL="3352876" algn="l" defTabSz="1341150" rtl="0" eaLnBrk="1" latinLnBrk="0" hangingPunct="1">
        <a:defRPr sz="2640" kern="1200">
          <a:solidFill>
            <a:schemeClr val="tx1"/>
          </a:solidFill>
          <a:latin typeface="+mn-lt"/>
          <a:ea typeface="+mn-ea"/>
          <a:cs typeface="+mn-cs"/>
        </a:defRPr>
      </a:lvl6pPr>
      <a:lvl7pPr marL="4023451" algn="l" defTabSz="1341150" rtl="0" eaLnBrk="1" latinLnBrk="0" hangingPunct="1">
        <a:defRPr sz="2640" kern="1200">
          <a:solidFill>
            <a:schemeClr val="tx1"/>
          </a:solidFill>
          <a:latin typeface="+mn-lt"/>
          <a:ea typeface="+mn-ea"/>
          <a:cs typeface="+mn-cs"/>
        </a:defRPr>
      </a:lvl7pPr>
      <a:lvl8pPr marL="4694027" algn="l" defTabSz="1341150" rtl="0" eaLnBrk="1" latinLnBrk="0" hangingPunct="1">
        <a:defRPr sz="2640" kern="1200">
          <a:solidFill>
            <a:schemeClr val="tx1"/>
          </a:solidFill>
          <a:latin typeface="+mn-lt"/>
          <a:ea typeface="+mn-ea"/>
          <a:cs typeface="+mn-cs"/>
        </a:defRPr>
      </a:lvl8pPr>
      <a:lvl9pPr marL="5364602" algn="l" defTabSz="1341150" rtl="0" eaLnBrk="1" latinLnBrk="0" hangingPunct="1">
        <a:defRPr sz="26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7" Type="http://schemas.openxmlformats.org/officeDocument/2006/relationships/image" Target="../media/image12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sv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WkWXX5DPmpg" TargetMode="External"/><Relationship Id="rId3" Type="http://schemas.openxmlformats.org/officeDocument/2006/relationships/image" Target="../media/image9.svg"/><Relationship Id="rId7" Type="http://schemas.openxmlformats.org/officeDocument/2006/relationships/image" Target="../media/image12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svg"/><Relationship Id="rId4" Type="http://schemas.openxmlformats.org/officeDocument/2006/relationships/image" Target="../media/image4.png"/><Relationship Id="rId9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7" Type="http://schemas.openxmlformats.org/officeDocument/2006/relationships/image" Target="../media/image12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sv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9.svg"/><Relationship Id="rId7" Type="http://schemas.openxmlformats.org/officeDocument/2006/relationships/image" Target="../media/image12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svg"/><Relationship Id="rId4" Type="http://schemas.openxmlformats.org/officeDocument/2006/relationships/image" Target="../media/image4.png"/><Relationship Id="rId9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9.svg"/><Relationship Id="rId7" Type="http://schemas.openxmlformats.org/officeDocument/2006/relationships/image" Target="../media/image12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svg"/><Relationship Id="rId4" Type="http://schemas.openxmlformats.org/officeDocument/2006/relationships/image" Target="../media/image4.png"/><Relationship Id="rId9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9.svg"/><Relationship Id="rId7" Type="http://schemas.openxmlformats.org/officeDocument/2006/relationships/image" Target="../media/image12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sv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7" Type="http://schemas.openxmlformats.org/officeDocument/2006/relationships/image" Target="../media/image12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sv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7" Type="http://schemas.openxmlformats.org/officeDocument/2006/relationships/image" Target="../media/image12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sv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9.svg"/><Relationship Id="rId7" Type="http://schemas.openxmlformats.org/officeDocument/2006/relationships/image" Target="../media/image12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27.png"/><Relationship Id="rId5" Type="http://schemas.openxmlformats.org/officeDocument/2006/relationships/image" Target="../media/image10.svg"/><Relationship Id="rId10" Type="http://schemas.openxmlformats.org/officeDocument/2006/relationships/image" Target="../media/image26.jpeg"/><Relationship Id="rId4" Type="http://schemas.openxmlformats.org/officeDocument/2006/relationships/image" Target="../media/image4.png"/><Relationship Id="rId9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mailto:DNP@DuPageHealth.org" TargetMode="External"/><Relationship Id="rId3" Type="http://schemas.openxmlformats.org/officeDocument/2006/relationships/image" Target="../media/image9.svg"/><Relationship Id="rId7" Type="http://schemas.openxmlformats.org/officeDocument/2006/relationships/image" Target="../media/image12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svg"/><Relationship Id="rId4" Type="http://schemas.openxmlformats.org/officeDocument/2006/relationships/image" Target="../media/image4.png"/><Relationship Id="rId9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mailto:DNP@dupagehealth.org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svg"/><Relationship Id="rId5" Type="http://schemas.openxmlformats.org/officeDocument/2006/relationships/image" Target="../media/image4.png"/><Relationship Id="rId4" Type="http://schemas.openxmlformats.org/officeDocument/2006/relationships/image" Target="../media/image9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7" Type="http://schemas.openxmlformats.org/officeDocument/2006/relationships/image" Target="../media/image12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sv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://www.ilga.gov/legislation/publicacts/fulltext.asp?Name=096-0361" TargetMode="External"/><Relationship Id="rId3" Type="http://schemas.openxmlformats.org/officeDocument/2006/relationships/image" Target="../media/image9.svg"/><Relationship Id="rId7" Type="http://schemas.openxmlformats.org/officeDocument/2006/relationships/image" Target="../media/image12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svg"/><Relationship Id="rId4" Type="http://schemas.openxmlformats.org/officeDocument/2006/relationships/image" Target="../media/image4.png"/><Relationship Id="rId9" Type="http://schemas.openxmlformats.org/officeDocument/2006/relationships/hyperlink" Target="http://www.ilga.gov/legislation/ilcs/ilcs3.asp?ActID=2076&amp;ChapterID=58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7" Type="http://schemas.openxmlformats.org/officeDocument/2006/relationships/image" Target="../media/image12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sv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svg"/><Relationship Id="rId7" Type="http://schemas.openxmlformats.org/officeDocument/2006/relationships/image" Target="../media/image12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svg"/><Relationship Id="rId10" Type="http://schemas.openxmlformats.org/officeDocument/2006/relationships/image" Target="../media/image15.png"/><Relationship Id="rId4" Type="http://schemas.openxmlformats.org/officeDocument/2006/relationships/image" Target="../media/image4.png"/><Relationship Id="rId9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9.svg"/><Relationship Id="rId7" Type="http://schemas.openxmlformats.org/officeDocument/2006/relationships/image" Target="../media/image12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svg"/><Relationship Id="rId4" Type="http://schemas.openxmlformats.org/officeDocument/2006/relationships/image" Target="../media/image4.png"/><Relationship Id="rId9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Picture 137" descr="A person with a beard&#10;&#10;Description automatically generated with low confidence">
            <a:extLst>
              <a:ext uri="{FF2B5EF4-FFF2-40B4-BE49-F238E27FC236}">
                <a16:creationId xmlns:a16="http://schemas.microsoft.com/office/drawing/2014/main" id="{936B9304-2C73-4DDE-9C65-A0D9998DCC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7881600" cy="10058401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3EAF05C-461B-43B0-A0CE-012D86227024}"/>
              </a:ext>
            </a:extLst>
          </p:cNvPr>
          <p:cNvCxnSpPr/>
          <p:nvPr/>
        </p:nvCxnSpPr>
        <p:spPr>
          <a:xfrm>
            <a:off x="1213945" y="3878317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9" name="Graphic 118">
            <a:extLst>
              <a:ext uri="{FF2B5EF4-FFF2-40B4-BE49-F238E27FC236}">
                <a16:creationId xmlns:a16="http://schemas.microsoft.com/office/drawing/2014/main" id="{A5BEA407-F427-44CC-AD54-CF06760DA5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72716" y="639965"/>
            <a:ext cx="6507232" cy="5453429"/>
          </a:xfrm>
          <a:prstGeom prst="rect">
            <a:avLst/>
          </a:prstGeom>
        </p:spPr>
      </p:pic>
      <p:sp>
        <p:nvSpPr>
          <p:cNvPr id="122" name="Rectangle 121">
            <a:extLst>
              <a:ext uri="{FF2B5EF4-FFF2-40B4-BE49-F238E27FC236}">
                <a16:creationId xmlns:a16="http://schemas.microsoft.com/office/drawing/2014/main" id="{AE0FC43A-0A47-477E-A5B8-6CF6CF07907A}"/>
              </a:ext>
            </a:extLst>
          </p:cNvPr>
          <p:cNvSpPr/>
          <p:nvPr/>
        </p:nvSpPr>
        <p:spPr>
          <a:xfrm rot="20623152">
            <a:off x="9279731" y="1447394"/>
            <a:ext cx="6721724" cy="6721724"/>
          </a:xfrm>
          <a:prstGeom prst="rect">
            <a:avLst/>
          </a:prstGeom>
          <a:noFill/>
          <a:ln w="130175">
            <a:solidFill>
              <a:srgbClr val="28AEE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9" name="Graphic 128">
            <a:extLst>
              <a:ext uri="{FF2B5EF4-FFF2-40B4-BE49-F238E27FC236}">
                <a16:creationId xmlns:a16="http://schemas.microsoft.com/office/drawing/2014/main" id="{5EF14863-53CD-4B9A-AFA6-7B53B9AE4A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2304059" y="8942270"/>
            <a:ext cx="4525884" cy="33982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5DD644D-3717-11BA-9CAA-0AF3EB2F1110}"/>
              </a:ext>
            </a:extLst>
          </p:cNvPr>
          <p:cNvSpPr txBox="1"/>
          <p:nvPr/>
        </p:nvSpPr>
        <p:spPr>
          <a:xfrm>
            <a:off x="1325957" y="6443663"/>
            <a:ext cx="60007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28AEE4"/>
                </a:solidFill>
                <a:latin typeface="BentonSans Comp Book" panose="02000506040000020004"/>
              </a:rPr>
              <a:t>Library Narcan Training</a:t>
            </a:r>
          </a:p>
        </p:txBody>
      </p:sp>
    </p:spTree>
    <p:extLst>
      <p:ext uri="{BB962C8B-B14F-4D97-AF65-F5344CB8AC3E}">
        <p14:creationId xmlns:p14="http://schemas.microsoft.com/office/powerpoint/2010/main" val="31217772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DCBE486-733C-4E2E-9E6B-F23BD7A04707}"/>
              </a:ext>
            </a:extLst>
          </p:cNvPr>
          <p:cNvSpPr/>
          <p:nvPr/>
        </p:nvSpPr>
        <p:spPr>
          <a:xfrm>
            <a:off x="0" y="1366"/>
            <a:ext cx="17881600" cy="1021217"/>
          </a:xfrm>
          <a:prstGeom prst="rect">
            <a:avLst/>
          </a:prstGeom>
          <a:solidFill>
            <a:srgbClr val="2723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D358A99-912C-47EE-B238-56944DF78E3E}"/>
              </a:ext>
            </a:extLst>
          </p:cNvPr>
          <p:cNvSpPr/>
          <p:nvPr/>
        </p:nvSpPr>
        <p:spPr>
          <a:xfrm>
            <a:off x="0" y="0"/>
            <a:ext cx="3281082" cy="1022583"/>
          </a:xfrm>
          <a:prstGeom prst="rect">
            <a:avLst/>
          </a:prstGeom>
          <a:solidFill>
            <a:srgbClr val="28AE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512D461-500B-4626-82B7-B149F605182C}"/>
              </a:ext>
            </a:extLst>
          </p:cNvPr>
          <p:cNvCxnSpPr>
            <a:cxnSpLocks/>
          </p:cNvCxnSpPr>
          <p:nvPr/>
        </p:nvCxnSpPr>
        <p:spPr>
          <a:xfrm>
            <a:off x="1731094" y="154494"/>
            <a:ext cx="0" cy="751109"/>
          </a:xfrm>
          <a:prstGeom prst="line">
            <a:avLst/>
          </a:prstGeom>
          <a:ln w="38100">
            <a:solidFill>
              <a:srgbClr val="27236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88EE5E48-0C9C-4CD6-AB23-3CEC0583F61D}"/>
              </a:ext>
            </a:extLst>
          </p:cNvPr>
          <p:cNvSpPr txBox="1"/>
          <p:nvPr/>
        </p:nvSpPr>
        <p:spPr>
          <a:xfrm>
            <a:off x="328504" y="2606789"/>
            <a:ext cx="276192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BentonSans Comp Bold" panose="02000506050000020004" pitchFamily="50" charset="0"/>
              </a:rPr>
              <a:t>Abstinence, or non-use, from opiate drug abuse is the most effective overdose prevention option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F5E3E13-0A98-45B4-A1B2-2843F09D12E1}"/>
              </a:ext>
            </a:extLst>
          </p:cNvPr>
          <p:cNvGrpSpPr/>
          <p:nvPr/>
        </p:nvGrpSpPr>
        <p:grpSpPr>
          <a:xfrm>
            <a:off x="150652" y="132360"/>
            <a:ext cx="1438623" cy="742482"/>
            <a:chOff x="1053401" y="2565187"/>
            <a:chExt cx="6052364" cy="3123662"/>
          </a:xfrm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5EF91DD6-FC30-41E7-A72A-EE86FEFDDD0A}"/>
                </a:ext>
              </a:extLst>
            </p:cNvPr>
            <p:cNvSpPr/>
            <p:nvPr/>
          </p:nvSpPr>
          <p:spPr>
            <a:xfrm>
              <a:off x="1053401" y="2565187"/>
              <a:ext cx="1992179" cy="3123662"/>
            </a:xfrm>
            <a:custGeom>
              <a:avLst/>
              <a:gdLst>
                <a:gd name="connsiteX0" fmla="*/ -74 w 1992179"/>
                <a:gd name="connsiteY0" fmla="*/ -101 h 3123662"/>
                <a:gd name="connsiteX1" fmla="*/ 742838 w 1992179"/>
                <a:gd name="connsiteY1" fmla="*/ -101 h 3123662"/>
                <a:gd name="connsiteX2" fmla="*/ 1992106 w 1992179"/>
                <a:gd name="connsiteY2" fmla="*/ 1553081 h 3123662"/>
                <a:gd name="connsiteX3" fmla="*/ 742838 w 1992179"/>
                <a:gd name="connsiteY3" fmla="*/ 3123562 h 3123662"/>
                <a:gd name="connsiteX4" fmla="*/ -74 w 1992179"/>
                <a:gd name="connsiteY4" fmla="*/ 3123562 h 3123662"/>
                <a:gd name="connsiteX5" fmla="*/ 831423 w 1992179"/>
                <a:gd name="connsiteY5" fmla="*/ 2519663 h 3123662"/>
                <a:gd name="connsiteX6" fmla="*/ 1257661 w 1992179"/>
                <a:gd name="connsiteY6" fmla="*/ 1553081 h 3123662"/>
                <a:gd name="connsiteX7" fmla="*/ 827251 w 1992179"/>
                <a:gd name="connsiteY7" fmla="*/ 616191 h 3123662"/>
                <a:gd name="connsiteX8" fmla="*/ 725906 w 1992179"/>
                <a:gd name="connsiteY8" fmla="*/ 616191 h 3123662"/>
                <a:gd name="connsiteX9" fmla="*/ 725906 w 1992179"/>
                <a:gd name="connsiteY9" fmla="*/ 2519663 h 3123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92179" h="3123662">
                  <a:moveTo>
                    <a:pt x="-74" y="-101"/>
                  </a:moveTo>
                  <a:lnTo>
                    <a:pt x="742838" y="-101"/>
                  </a:lnTo>
                  <a:cubicBezTo>
                    <a:pt x="1468694" y="-101"/>
                    <a:pt x="1992106" y="232036"/>
                    <a:pt x="1992106" y="1553081"/>
                  </a:cubicBezTo>
                  <a:cubicBezTo>
                    <a:pt x="1992106" y="2886886"/>
                    <a:pt x="1456057" y="3123562"/>
                    <a:pt x="742838" y="3123562"/>
                  </a:cubicBezTo>
                  <a:lnTo>
                    <a:pt x="-74" y="3123562"/>
                  </a:lnTo>
                  <a:close/>
                  <a:moveTo>
                    <a:pt x="831423" y="2519663"/>
                  </a:moveTo>
                  <a:cubicBezTo>
                    <a:pt x="1181713" y="2519663"/>
                    <a:pt x="1257661" y="2312801"/>
                    <a:pt x="1257661" y="1553081"/>
                  </a:cubicBezTo>
                  <a:cubicBezTo>
                    <a:pt x="1257661" y="801826"/>
                    <a:pt x="1181713" y="616191"/>
                    <a:pt x="827251" y="616191"/>
                  </a:cubicBezTo>
                  <a:lnTo>
                    <a:pt x="725906" y="616191"/>
                  </a:lnTo>
                  <a:lnTo>
                    <a:pt x="725906" y="2519663"/>
                  </a:lnTo>
                  <a:close/>
                </a:path>
              </a:pathLst>
            </a:custGeom>
            <a:solidFill>
              <a:srgbClr val="FFFFFF"/>
            </a:solidFill>
            <a:ln w="122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03F8DA67-9E59-41B2-9A70-C7A5C98B746A}"/>
                </a:ext>
              </a:extLst>
            </p:cNvPr>
            <p:cNvSpPr/>
            <p:nvPr/>
          </p:nvSpPr>
          <p:spPr>
            <a:xfrm>
              <a:off x="3193304" y="2565187"/>
              <a:ext cx="1920158" cy="3123294"/>
            </a:xfrm>
            <a:custGeom>
              <a:avLst/>
              <a:gdLst>
                <a:gd name="connsiteX0" fmla="*/ -74 w 1920158"/>
                <a:gd name="connsiteY0" fmla="*/ -101 h 3123294"/>
                <a:gd name="connsiteX1" fmla="*/ 746764 w 1920158"/>
                <a:gd name="connsiteY1" fmla="*/ -101 h 3123294"/>
                <a:gd name="connsiteX2" fmla="*/ 1143433 w 1920158"/>
                <a:gd name="connsiteY2" fmla="*/ 1080464 h 3123294"/>
                <a:gd name="connsiteX3" fmla="*/ 1341829 w 1920158"/>
                <a:gd name="connsiteY3" fmla="*/ 1700804 h 3123294"/>
                <a:gd name="connsiteX4" fmla="*/ 1358761 w 1920158"/>
                <a:gd name="connsiteY4" fmla="*/ 1700804 h 3123294"/>
                <a:gd name="connsiteX5" fmla="*/ 1358761 w 1920158"/>
                <a:gd name="connsiteY5" fmla="*/ -101 h 3123294"/>
                <a:gd name="connsiteX6" fmla="*/ 1920085 w 1920158"/>
                <a:gd name="connsiteY6" fmla="*/ -101 h 3123294"/>
                <a:gd name="connsiteX7" fmla="*/ 1920085 w 1920158"/>
                <a:gd name="connsiteY7" fmla="*/ 3123194 h 3123294"/>
                <a:gd name="connsiteX8" fmla="*/ 1304039 w 1920158"/>
                <a:gd name="connsiteY8" fmla="*/ 3123194 h 3123294"/>
                <a:gd name="connsiteX9" fmla="*/ 788725 w 1920158"/>
                <a:gd name="connsiteY9" fmla="*/ 1840062 h 3123294"/>
                <a:gd name="connsiteX10" fmla="*/ 577692 w 1920158"/>
                <a:gd name="connsiteY10" fmla="*/ 1219722 h 3123294"/>
                <a:gd name="connsiteX11" fmla="*/ 560760 w 1920158"/>
                <a:gd name="connsiteY11" fmla="*/ 1219722 h 3123294"/>
                <a:gd name="connsiteX12" fmla="*/ 560760 w 1920158"/>
                <a:gd name="connsiteY12" fmla="*/ 3123194 h 3123294"/>
                <a:gd name="connsiteX13" fmla="*/ -74 w 1920158"/>
                <a:gd name="connsiteY13" fmla="*/ 3123194 h 3123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920158" h="3123294">
                  <a:moveTo>
                    <a:pt x="-74" y="-101"/>
                  </a:moveTo>
                  <a:lnTo>
                    <a:pt x="746764" y="-101"/>
                  </a:lnTo>
                  <a:lnTo>
                    <a:pt x="1143433" y="1080464"/>
                  </a:lnTo>
                  <a:cubicBezTo>
                    <a:pt x="1227846" y="1329410"/>
                    <a:pt x="1290665" y="1510874"/>
                    <a:pt x="1341829" y="1700804"/>
                  </a:cubicBezTo>
                  <a:lnTo>
                    <a:pt x="1358761" y="1700804"/>
                  </a:lnTo>
                  <a:lnTo>
                    <a:pt x="1358761" y="-101"/>
                  </a:lnTo>
                  <a:lnTo>
                    <a:pt x="1920085" y="-101"/>
                  </a:lnTo>
                  <a:lnTo>
                    <a:pt x="1920085" y="3123194"/>
                  </a:lnTo>
                  <a:lnTo>
                    <a:pt x="1304039" y="3123194"/>
                  </a:lnTo>
                  <a:lnTo>
                    <a:pt x="788725" y="1840062"/>
                  </a:lnTo>
                  <a:cubicBezTo>
                    <a:pt x="700017" y="1603753"/>
                    <a:pt x="611432" y="1337876"/>
                    <a:pt x="577692" y="1219722"/>
                  </a:cubicBezTo>
                  <a:lnTo>
                    <a:pt x="560760" y="1219722"/>
                  </a:lnTo>
                  <a:lnTo>
                    <a:pt x="560760" y="3123194"/>
                  </a:lnTo>
                  <a:lnTo>
                    <a:pt x="-74" y="3123194"/>
                  </a:lnTo>
                  <a:close/>
                </a:path>
              </a:pathLst>
            </a:custGeom>
            <a:solidFill>
              <a:srgbClr val="FFFFFF"/>
            </a:solidFill>
            <a:ln w="122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C0769024-4C2E-444B-A66D-A38D7694A8CB}"/>
                </a:ext>
              </a:extLst>
            </p:cNvPr>
            <p:cNvSpPr/>
            <p:nvPr/>
          </p:nvSpPr>
          <p:spPr>
            <a:xfrm>
              <a:off x="5274069" y="2565187"/>
              <a:ext cx="1831696" cy="3123294"/>
            </a:xfrm>
            <a:custGeom>
              <a:avLst/>
              <a:gdLst>
                <a:gd name="connsiteX0" fmla="*/ -74 w 1831696"/>
                <a:gd name="connsiteY0" fmla="*/ -101 h 3123294"/>
                <a:gd name="connsiteX1" fmla="*/ 814491 w 1831696"/>
                <a:gd name="connsiteY1" fmla="*/ -101 h 3123294"/>
                <a:gd name="connsiteX2" fmla="*/ 1831623 w 1831696"/>
                <a:gd name="connsiteY2" fmla="*/ 1071998 h 3123294"/>
                <a:gd name="connsiteX3" fmla="*/ 806025 w 1831696"/>
                <a:gd name="connsiteY3" fmla="*/ 2169372 h 3123294"/>
                <a:gd name="connsiteX4" fmla="*/ 713146 w 1831696"/>
                <a:gd name="connsiteY4" fmla="*/ 2169372 h 3123294"/>
                <a:gd name="connsiteX5" fmla="*/ 713146 w 1831696"/>
                <a:gd name="connsiteY5" fmla="*/ 3123194 h 3123294"/>
                <a:gd name="connsiteX6" fmla="*/ -74 w 1831696"/>
                <a:gd name="connsiteY6" fmla="*/ 3123194 h 3123294"/>
                <a:gd name="connsiteX7" fmla="*/ 839766 w 1831696"/>
                <a:gd name="connsiteY7" fmla="*/ 1582650 h 3123294"/>
                <a:gd name="connsiteX8" fmla="*/ 1122575 w 1831696"/>
                <a:gd name="connsiteY8" fmla="*/ 1084636 h 3123294"/>
                <a:gd name="connsiteX9" fmla="*/ 835594 w 1831696"/>
                <a:gd name="connsiteY9" fmla="*/ 616191 h 3123294"/>
                <a:gd name="connsiteX10" fmla="*/ 712900 w 1831696"/>
                <a:gd name="connsiteY10" fmla="*/ 616191 h 3123294"/>
                <a:gd name="connsiteX11" fmla="*/ 712900 w 1831696"/>
                <a:gd name="connsiteY11" fmla="*/ 1582650 h 3123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831696" h="3123294">
                  <a:moveTo>
                    <a:pt x="-74" y="-101"/>
                  </a:moveTo>
                  <a:lnTo>
                    <a:pt x="814491" y="-101"/>
                  </a:lnTo>
                  <a:cubicBezTo>
                    <a:pt x="1308333" y="-101"/>
                    <a:pt x="1831623" y="194124"/>
                    <a:pt x="1831623" y="1071998"/>
                  </a:cubicBezTo>
                  <a:cubicBezTo>
                    <a:pt x="1831623" y="2021648"/>
                    <a:pt x="1270299" y="2169372"/>
                    <a:pt x="806025" y="2169372"/>
                  </a:cubicBezTo>
                  <a:lnTo>
                    <a:pt x="713146" y="2169372"/>
                  </a:lnTo>
                  <a:lnTo>
                    <a:pt x="713146" y="3123194"/>
                  </a:lnTo>
                  <a:lnTo>
                    <a:pt x="-74" y="3123194"/>
                  </a:lnTo>
                  <a:close/>
                  <a:moveTo>
                    <a:pt x="839766" y="1582650"/>
                  </a:moveTo>
                  <a:cubicBezTo>
                    <a:pt x="1038162" y="1582650"/>
                    <a:pt x="1122575" y="1468667"/>
                    <a:pt x="1122575" y="1084636"/>
                  </a:cubicBezTo>
                  <a:cubicBezTo>
                    <a:pt x="1122575" y="717413"/>
                    <a:pt x="1038162" y="616191"/>
                    <a:pt x="835594" y="616191"/>
                  </a:cubicBezTo>
                  <a:lnTo>
                    <a:pt x="712900" y="616191"/>
                  </a:lnTo>
                  <a:lnTo>
                    <a:pt x="712900" y="1582650"/>
                  </a:lnTo>
                  <a:close/>
                </a:path>
              </a:pathLst>
            </a:custGeom>
            <a:solidFill>
              <a:srgbClr val="FFFFFF"/>
            </a:solidFill>
            <a:ln w="122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41" name="Graphic 40">
            <a:extLst>
              <a:ext uri="{FF2B5EF4-FFF2-40B4-BE49-F238E27FC236}">
                <a16:creationId xmlns:a16="http://schemas.microsoft.com/office/drawing/2014/main" id="{C46132C8-AD5B-4FFB-87DD-1B660D775C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89845" y="156992"/>
            <a:ext cx="1130884" cy="751109"/>
          </a:xfrm>
          <a:prstGeom prst="rect">
            <a:avLst/>
          </a:prstGeom>
        </p:spPr>
      </p:pic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9DA20D6B-7196-4BD1-BB2F-100036436B10}"/>
              </a:ext>
            </a:extLst>
          </p:cNvPr>
          <p:cNvCxnSpPr>
            <a:cxnSpLocks/>
          </p:cNvCxnSpPr>
          <p:nvPr/>
        </p:nvCxnSpPr>
        <p:spPr>
          <a:xfrm>
            <a:off x="3281082" y="0"/>
            <a:ext cx="0" cy="1005840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Rectangle 66">
            <a:extLst>
              <a:ext uri="{FF2B5EF4-FFF2-40B4-BE49-F238E27FC236}">
                <a16:creationId xmlns:a16="http://schemas.microsoft.com/office/drawing/2014/main" id="{8E9A908B-486D-4224-8C4D-0D1F745740EB}"/>
              </a:ext>
            </a:extLst>
          </p:cNvPr>
          <p:cNvSpPr/>
          <p:nvPr/>
        </p:nvSpPr>
        <p:spPr>
          <a:xfrm>
            <a:off x="0" y="9493625"/>
            <a:ext cx="17881600" cy="564776"/>
          </a:xfrm>
          <a:prstGeom prst="rect">
            <a:avLst/>
          </a:prstGeom>
          <a:solidFill>
            <a:srgbClr val="2723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2" name="Graphic 71">
            <a:extLst>
              <a:ext uri="{FF2B5EF4-FFF2-40B4-BE49-F238E27FC236}">
                <a16:creationId xmlns:a16="http://schemas.microsoft.com/office/drawing/2014/main" id="{C38864EC-CE96-420C-98E1-B02DFC940C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399753" y="9653977"/>
            <a:ext cx="3355989" cy="251985"/>
          </a:xfrm>
          <a:prstGeom prst="rect">
            <a:avLst/>
          </a:prstGeom>
        </p:spPr>
      </p:pic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75382C07-4F67-4BC4-9BF3-55633EE2A9E1}"/>
              </a:ext>
            </a:extLst>
          </p:cNvPr>
          <p:cNvCxnSpPr>
            <a:cxnSpLocks/>
          </p:cNvCxnSpPr>
          <p:nvPr/>
        </p:nvCxnSpPr>
        <p:spPr>
          <a:xfrm>
            <a:off x="0" y="9493625"/>
            <a:ext cx="17881600" cy="0"/>
          </a:xfrm>
          <a:prstGeom prst="straightConnector1">
            <a:avLst/>
          </a:prstGeom>
          <a:ln w="28575">
            <a:solidFill>
              <a:srgbClr val="ED4D6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Graphic 4">
            <a:extLst>
              <a:ext uri="{FF2B5EF4-FFF2-40B4-BE49-F238E27FC236}">
                <a16:creationId xmlns:a16="http://schemas.microsoft.com/office/drawing/2014/main" id="{BA9AA473-9753-4F28-ADA9-6B999D5A66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9732" y="9637316"/>
            <a:ext cx="9239250" cy="3429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E519980-BDEB-416B-BB30-7674AA842086}"/>
              </a:ext>
            </a:extLst>
          </p:cNvPr>
          <p:cNvSpPr txBox="1"/>
          <p:nvPr/>
        </p:nvSpPr>
        <p:spPr>
          <a:xfrm>
            <a:off x="624185" y="1475239"/>
            <a:ext cx="166808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BentonSans Comp Book" panose="02000506040000020004" pitchFamily="50" charset="0"/>
              </a:rPr>
              <a:t>How to identify an opioid overdose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976D0A-A3BA-791A-FAC3-8E2CD263FF6F}"/>
              </a:ext>
            </a:extLst>
          </p:cNvPr>
          <p:cNvSpPr txBox="1"/>
          <p:nvPr/>
        </p:nvSpPr>
        <p:spPr>
          <a:xfrm>
            <a:off x="3471739" y="237188"/>
            <a:ext cx="14219072" cy="91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6000"/>
              </a:lnSpc>
              <a:spcAft>
                <a:spcPts val="600"/>
              </a:spcAft>
            </a:pPr>
            <a:r>
              <a:rPr lang="en-US" sz="7200" dirty="0">
                <a:solidFill>
                  <a:srgbClr val="28AEE4"/>
                </a:solidFill>
                <a:latin typeface="BentonSans Comp Book" panose="02000506040000020004" pitchFamily="50" charset="0"/>
              </a:rPr>
              <a:t>OPIOID </a:t>
            </a:r>
            <a:r>
              <a:rPr lang="en-US" sz="7200" dirty="0">
                <a:solidFill>
                  <a:schemeClr val="bg1"/>
                </a:solidFill>
                <a:latin typeface="BentonSans Comp Black" panose="02000506050000020004" pitchFamily="50" charset="0"/>
              </a:rPr>
              <a:t>BASICS</a:t>
            </a:r>
          </a:p>
        </p:txBody>
      </p:sp>
      <p:graphicFrame>
        <p:nvGraphicFramePr>
          <p:cNvPr id="2" name="Content Placeholder 5">
            <a:extLst>
              <a:ext uri="{FF2B5EF4-FFF2-40B4-BE49-F238E27FC236}">
                <a16:creationId xmlns:a16="http://schemas.microsoft.com/office/drawing/2014/main" id="{97F5B611-DC49-5D2F-61ED-3AB60749F59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95996577"/>
              </p:ext>
            </p:extLst>
          </p:nvPr>
        </p:nvGraphicFramePr>
        <p:xfrm>
          <a:off x="916940" y="2622578"/>
          <a:ext cx="16047720" cy="630626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0238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0238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3857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REALLY HIGH</a:t>
                      </a:r>
                    </a:p>
                  </a:txBody>
                  <a:tcPr marL="53112" marR="53112" marT="35408" marB="35408" horzOverflow="overflow">
                    <a:solidFill>
                      <a:srgbClr val="28AE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OVERDOSE</a:t>
                      </a:r>
                    </a:p>
                  </a:txBody>
                  <a:tcPr marL="53112" marR="53112" marT="35408" marB="35408" horzOverflow="overflow">
                    <a:solidFill>
                      <a:srgbClr val="28AE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0670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Muscles become relaxed </a:t>
                      </a:r>
                    </a:p>
                  </a:txBody>
                  <a:tcPr marL="53112" marR="53112" marT="35408" marB="35408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Deep snoring or gurgling (death rattle) </a:t>
                      </a:r>
                    </a:p>
                  </a:txBody>
                  <a:tcPr marL="53112" marR="53112" marT="35408" marB="35408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857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Speech is slowed/slurred </a:t>
                      </a:r>
                    </a:p>
                  </a:txBody>
                  <a:tcPr marL="53112" marR="53112" marT="35408" marB="35408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Very infrequent or no breathing </a:t>
                      </a:r>
                    </a:p>
                  </a:txBody>
                  <a:tcPr marL="53112" marR="53112" marT="35408" marB="35408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857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Sleepy looking </a:t>
                      </a:r>
                    </a:p>
                  </a:txBody>
                  <a:tcPr marL="53112" marR="53112" marT="35408" marB="35408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Pale, clammy skin </a:t>
                      </a:r>
                    </a:p>
                  </a:txBody>
                  <a:tcPr marL="53112" marR="53112" marT="35408" marB="35408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857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Nodding </a:t>
                      </a:r>
                    </a:p>
                  </a:txBody>
                  <a:tcPr marL="53112" marR="53112" marT="35408" marB="35408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36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Heavy</a:t>
                      </a:r>
                      <a:r>
                        <a:rPr kumimoji="0" 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nod</a:t>
                      </a:r>
                    </a:p>
                  </a:txBody>
                  <a:tcPr marL="53112" marR="53112" marT="35408" marB="35408" horzOverflow="overflow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30670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Will respond to stimulation like yelling, sternal rub, pinching, etc. </a:t>
                      </a:r>
                    </a:p>
                  </a:txBody>
                  <a:tcPr marL="53112" marR="53112" marT="35408" marB="35408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 response to stimulation </a:t>
                      </a:r>
                    </a:p>
                  </a:txBody>
                  <a:tcPr marL="53112" marR="53112" marT="35408" marB="35408" horzOverflow="overflow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857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3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3112" marR="53112" marT="35408" marB="35408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Slow heart beat/pulse </a:t>
                      </a:r>
                    </a:p>
                  </a:txBody>
                  <a:tcPr marL="53112" marR="53112" marT="35408" marB="35408" horzOverflow="overflow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579265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DCBE486-733C-4E2E-9E6B-F23BD7A04707}"/>
              </a:ext>
            </a:extLst>
          </p:cNvPr>
          <p:cNvSpPr/>
          <p:nvPr/>
        </p:nvSpPr>
        <p:spPr>
          <a:xfrm>
            <a:off x="0" y="1366"/>
            <a:ext cx="17881600" cy="1021217"/>
          </a:xfrm>
          <a:prstGeom prst="rect">
            <a:avLst/>
          </a:prstGeom>
          <a:solidFill>
            <a:srgbClr val="2723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D358A99-912C-47EE-B238-56944DF78E3E}"/>
              </a:ext>
            </a:extLst>
          </p:cNvPr>
          <p:cNvSpPr/>
          <p:nvPr/>
        </p:nvSpPr>
        <p:spPr>
          <a:xfrm>
            <a:off x="0" y="0"/>
            <a:ext cx="3281082" cy="1022583"/>
          </a:xfrm>
          <a:prstGeom prst="rect">
            <a:avLst/>
          </a:prstGeom>
          <a:solidFill>
            <a:srgbClr val="28AE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512D461-500B-4626-82B7-B149F605182C}"/>
              </a:ext>
            </a:extLst>
          </p:cNvPr>
          <p:cNvCxnSpPr>
            <a:cxnSpLocks/>
          </p:cNvCxnSpPr>
          <p:nvPr/>
        </p:nvCxnSpPr>
        <p:spPr>
          <a:xfrm>
            <a:off x="1731094" y="154494"/>
            <a:ext cx="0" cy="751109"/>
          </a:xfrm>
          <a:prstGeom prst="line">
            <a:avLst/>
          </a:prstGeom>
          <a:ln w="38100">
            <a:solidFill>
              <a:srgbClr val="27236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88EE5E48-0C9C-4CD6-AB23-3CEC0583F61D}"/>
              </a:ext>
            </a:extLst>
          </p:cNvPr>
          <p:cNvSpPr txBox="1"/>
          <p:nvPr/>
        </p:nvSpPr>
        <p:spPr>
          <a:xfrm>
            <a:off x="328504" y="2606789"/>
            <a:ext cx="276192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BentonSans Comp Bold" panose="02000506050000020004" pitchFamily="50" charset="0"/>
              </a:rPr>
              <a:t>Abstinence, or non-use, from opiate drug abuse is the most effective overdose prevention option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F5E3E13-0A98-45B4-A1B2-2843F09D12E1}"/>
              </a:ext>
            </a:extLst>
          </p:cNvPr>
          <p:cNvGrpSpPr/>
          <p:nvPr/>
        </p:nvGrpSpPr>
        <p:grpSpPr>
          <a:xfrm>
            <a:off x="150652" y="132360"/>
            <a:ext cx="1438623" cy="742482"/>
            <a:chOff x="1053401" y="2565187"/>
            <a:chExt cx="6052364" cy="3123662"/>
          </a:xfrm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5EF91DD6-FC30-41E7-A72A-EE86FEFDDD0A}"/>
                </a:ext>
              </a:extLst>
            </p:cNvPr>
            <p:cNvSpPr/>
            <p:nvPr/>
          </p:nvSpPr>
          <p:spPr>
            <a:xfrm>
              <a:off x="1053401" y="2565187"/>
              <a:ext cx="1992179" cy="3123662"/>
            </a:xfrm>
            <a:custGeom>
              <a:avLst/>
              <a:gdLst>
                <a:gd name="connsiteX0" fmla="*/ -74 w 1992179"/>
                <a:gd name="connsiteY0" fmla="*/ -101 h 3123662"/>
                <a:gd name="connsiteX1" fmla="*/ 742838 w 1992179"/>
                <a:gd name="connsiteY1" fmla="*/ -101 h 3123662"/>
                <a:gd name="connsiteX2" fmla="*/ 1992106 w 1992179"/>
                <a:gd name="connsiteY2" fmla="*/ 1553081 h 3123662"/>
                <a:gd name="connsiteX3" fmla="*/ 742838 w 1992179"/>
                <a:gd name="connsiteY3" fmla="*/ 3123562 h 3123662"/>
                <a:gd name="connsiteX4" fmla="*/ -74 w 1992179"/>
                <a:gd name="connsiteY4" fmla="*/ 3123562 h 3123662"/>
                <a:gd name="connsiteX5" fmla="*/ 831423 w 1992179"/>
                <a:gd name="connsiteY5" fmla="*/ 2519663 h 3123662"/>
                <a:gd name="connsiteX6" fmla="*/ 1257661 w 1992179"/>
                <a:gd name="connsiteY6" fmla="*/ 1553081 h 3123662"/>
                <a:gd name="connsiteX7" fmla="*/ 827251 w 1992179"/>
                <a:gd name="connsiteY7" fmla="*/ 616191 h 3123662"/>
                <a:gd name="connsiteX8" fmla="*/ 725906 w 1992179"/>
                <a:gd name="connsiteY8" fmla="*/ 616191 h 3123662"/>
                <a:gd name="connsiteX9" fmla="*/ 725906 w 1992179"/>
                <a:gd name="connsiteY9" fmla="*/ 2519663 h 3123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92179" h="3123662">
                  <a:moveTo>
                    <a:pt x="-74" y="-101"/>
                  </a:moveTo>
                  <a:lnTo>
                    <a:pt x="742838" y="-101"/>
                  </a:lnTo>
                  <a:cubicBezTo>
                    <a:pt x="1468694" y="-101"/>
                    <a:pt x="1992106" y="232036"/>
                    <a:pt x="1992106" y="1553081"/>
                  </a:cubicBezTo>
                  <a:cubicBezTo>
                    <a:pt x="1992106" y="2886886"/>
                    <a:pt x="1456057" y="3123562"/>
                    <a:pt x="742838" y="3123562"/>
                  </a:cubicBezTo>
                  <a:lnTo>
                    <a:pt x="-74" y="3123562"/>
                  </a:lnTo>
                  <a:close/>
                  <a:moveTo>
                    <a:pt x="831423" y="2519663"/>
                  </a:moveTo>
                  <a:cubicBezTo>
                    <a:pt x="1181713" y="2519663"/>
                    <a:pt x="1257661" y="2312801"/>
                    <a:pt x="1257661" y="1553081"/>
                  </a:cubicBezTo>
                  <a:cubicBezTo>
                    <a:pt x="1257661" y="801826"/>
                    <a:pt x="1181713" y="616191"/>
                    <a:pt x="827251" y="616191"/>
                  </a:cubicBezTo>
                  <a:lnTo>
                    <a:pt x="725906" y="616191"/>
                  </a:lnTo>
                  <a:lnTo>
                    <a:pt x="725906" y="2519663"/>
                  </a:lnTo>
                  <a:close/>
                </a:path>
              </a:pathLst>
            </a:custGeom>
            <a:solidFill>
              <a:srgbClr val="FFFFFF"/>
            </a:solidFill>
            <a:ln w="122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03F8DA67-9E59-41B2-9A70-C7A5C98B746A}"/>
                </a:ext>
              </a:extLst>
            </p:cNvPr>
            <p:cNvSpPr/>
            <p:nvPr/>
          </p:nvSpPr>
          <p:spPr>
            <a:xfrm>
              <a:off x="3193304" y="2565187"/>
              <a:ext cx="1920158" cy="3123294"/>
            </a:xfrm>
            <a:custGeom>
              <a:avLst/>
              <a:gdLst>
                <a:gd name="connsiteX0" fmla="*/ -74 w 1920158"/>
                <a:gd name="connsiteY0" fmla="*/ -101 h 3123294"/>
                <a:gd name="connsiteX1" fmla="*/ 746764 w 1920158"/>
                <a:gd name="connsiteY1" fmla="*/ -101 h 3123294"/>
                <a:gd name="connsiteX2" fmla="*/ 1143433 w 1920158"/>
                <a:gd name="connsiteY2" fmla="*/ 1080464 h 3123294"/>
                <a:gd name="connsiteX3" fmla="*/ 1341829 w 1920158"/>
                <a:gd name="connsiteY3" fmla="*/ 1700804 h 3123294"/>
                <a:gd name="connsiteX4" fmla="*/ 1358761 w 1920158"/>
                <a:gd name="connsiteY4" fmla="*/ 1700804 h 3123294"/>
                <a:gd name="connsiteX5" fmla="*/ 1358761 w 1920158"/>
                <a:gd name="connsiteY5" fmla="*/ -101 h 3123294"/>
                <a:gd name="connsiteX6" fmla="*/ 1920085 w 1920158"/>
                <a:gd name="connsiteY6" fmla="*/ -101 h 3123294"/>
                <a:gd name="connsiteX7" fmla="*/ 1920085 w 1920158"/>
                <a:gd name="connsiteY7" fmla="*/ 3123194 h 3123294"/>
                <a:gd name="connsiteX8" fmla="*/ 1304039 w 1920158"/>
                <a:gd name="connsiteY8" fmla="*/ 3123194 h 3123294"/>
                <a:gd name="connsiteX9" fmla="*/ 788725 w 1920158"/>
                <a:gd name="connsiteY9" fmla="*/ 1840062 h 3123294"/>
                <a:gd name="connsiteX10" fmla="*/ 577692 w 1920158"/>
                <a:gd name="connsiteY10" fmla="*/ 1219722 h 3123294"/>
                <a:gd name="connsiteX11" fmla="*/ 560760 w 1920158"/>
                <a:gd name="connsiteY11" fmla="*/ 1219722 h 3123294"/>
                <a:gd name="connsiteX12" fmla="*/ 560760 w 1920158"/>
                <a:gd name="connsiteY12" fmla="*/ 3123194 h 3123294"/>
                <a:gd name="connsiteX13" fmla="*/ -74 w 1920158"/>
                <a:gd name="connsiteY13" fmla="*/ 3123194 h 3123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920158" h="3123294">
                  <a:moveTo>
                    <a:pt x="-74" y="-101"/>
                  </a:moveTo>
                  <a:lnTo>
                    <a:pt x="746764" y="-101"/>
                  </a:lnTo>
                  <a:lnTo>
                    <a:pt x="1143433" y="1080464"/>
                  </a:lnTo>
                  <a:cubicBezTo>
                    <a:pt x="1227846" y="1329410"/>
                    <a:pt x="1290665" y="1510874"/>
                    <a:pt x="1341829" y="1700804"/>
                  </a:cubicBezTo>
                  <a:lnTo>
                    <a:pt x="1358761" y="1700804"/>
                  </a:lnTo>
                  <a:lnTo>
                    <a:pt x="1358761" y="-101"/>
                  </a:lnTo>
                  <a:lnTo>
                    <a:pt x="1920085" y="-101"/>
                  </a:lnTo>
                  <a:lnTo>
                    <a:pt x="1920085" y="3123194"/>
                  </a:lnTo>
                  <a:lnTo>
                    <a:pt x="1304039" y="3123194"/>
                  </a:lnTo>
                  <a:lnTo>
                    <a:pt x="788725" y="1840062"/>
                  </a:lnTo>
                  <a:cubicBezTo>
                    <a:pt x="700017" y="1603753"/>
                    <a:pt x="611432" y="1337876"/>
                    <a:pt x="577692" y="1219722"/>
                  </a:cubicBezTo>
                  <a:lnTo>
                    <a:pt x="560760" y="1219722"/>
                  </a:lnTo>
                  <a:lnTo>
                    <a:pt x="560760" y="3123194"/>
                  </a:lnTo>
                  <a:lnTo>
                    <a:pt x="-74" y="3123194"/>
                  </a:lnTo>
                  <a:close/>
                </a:path>
              </a:pathLst>
            </a:custGeom>
            <a:solidFill>
              <a:srgbClr val="FFFFFF"/>
            </a:solidFill>
            <a:ln w="122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C0769024-4C2E-444B-A66D-A38D7694A8CB}"/>
                </a:ext>
              </a:extLst>
            </p:cNvPr>
            <p:cNvSpPr/>
            <p:nvPr/>
          </p:nvSpPr>
          <p:spPr>
            <a:xfrm>
              <a:off x="5274069" y="2565187"/>
              <a:ext cx="1831696" cy="3123294"/>
            </a:xfrm>
            <a:custGeom>
              <a:avLst/>
              <a:gdLst>
                <a:gd name="connsiteX0" fmla="*/ -74 w 1831696"/>
                <a:gd name="connsiteY0" fmla="*/ -101 h 3123294"/>
                <a:gd name="connsiteX1" fmla="*/ 814491 w 1831696"/>
                <a:gd name="connsiteY1" fmla="*/ -101 h 3123294"/>
                <a:gd name="connsiteX2" fmla="*/ 1831623 w 1831696"/>
                <a:gd name="connsiteY2" fmla="*/ 1071998 h 3123294"/>
                <a:gd name="connsiteX3" fmla="*/ 806025 w 1831696"/>
                <a:gd name="connsiteY3" fmla="*/ 2169372 h 3123294"/>
                <a:gd name="connsiteX4" fmla="*/ 713146 w 1831696"/>
                <a:gd name="connsiteY4" fmla="*/ 2169372 h 3123294"/>
                <a:gd name="connsiteX5" fmla="*/ 713146 w 1831696"/>
                <a:gd name="connsiteY5" fmla="*/ 3123194 h 3123294"/>
                <a:gd name="connsiteX6" fmla="*/ -74 w 1831696"/>
                <a:gd name="connsiteY6" fmla="*/ 3123194 h 3123294"/>
                <a:gd name="connsiteX7" fmla="*/ 839766 w 1831696"/>
                <a:gd name="connsiteY7" fmla="*/ 1582650 h 3123294"/>
                <a:gd name="connsiteX8" fmla="*/ 1122575 w 1831696"/>
                <a:gd name="connsiteY8" fmla="*/ 1084636 h 3123294"/>
                <a:gd name="connsiteX9" fmla="*/ 835594 w 1831696"/>
                <a:gd name="connsiteY9" fmla="*/ 616191 h 3123294"/>
                <a:gd name="connsiteX10" fmla="*/ 712900 w 1831696"/>
                <a:gd name="connsiteY10" fmla="*/ 616191 h 3123294"/>
                <a:gd name="connsiteX11" fmla="*/ 712900 w 1831696"/>
                <a:gd name="connsiteY11" fmla="*/ 1582650 h 3123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831696" h="3123294">
                  <a:moveTo>
                    <a:pt x="-74" y="-101"/>
                  </a:moveTo>
                  <a:lnTo>
                    <a:pt x="814491" y="-101"/>
                  </a:lnTo>
                  <a:cubicBezTo>
                    <a:pt x="1308333" y="-101"/>
                    <a:pt x="1831623" y="194124"/>
                    <a:pt x="1831623" y="1071998"/>
                  </a:cubicBezTo>
                  <a:cubicBezTo>
                    <a:pt x="1831623" y="2021648"/>
                    <a:pt x="1270299" y="2169372"/>
                    <a:pt x="806025" y="2169372"/>
                  </a:cubicBezTo>
                  <a:lnTo>
                    <a:pt x="713146" y="2169372"/>
                  </a:lnTo>
                  <a:lnTo>
                    <a:pt x="713146" y="3123194"/>
                  </a:lnTo>
                  <a:lnTo>
                    <a:pt x="-74" y="3123194"/>
                  </a:lnTo>
                  <a:close/>
                  <a:moveTo>
                    <a:pt x="839766" y="1582650"/>
                  </a:moveTo>
                  <a:cubicBezTo>
                    <a:pt x="1038162" y="1582650"/>
                    <a:pt x="1122575" y="1468667"/>
                    <a:pt x="1122575" y="1084636"/>
                  </a:cubicBezTo>
                  <a:cubicBezTo>
                    <a:pt x="1122575" y="717413"/>
                    <a:pt x="1038162" y="616191"/>
                    <a:pt x="835594" y="616191"/>
                  </a:cubicBezTo>
                  <a:lnTo>
                    <a:pt x="712900" y="616191"/>
                  </a:lnTo>
                  <a:lnTo>
                    <a:pt x="712900" y="1582650"/>
                  </a:lnTo>
                  <a:close/>
                </a:path>
              </a:pathLst>
            </a:custGeom>
            <a:solidFill>
              <a:srgbClr val="FFFFFF"/>
            </a:solidFill>
            <a:ln w="122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41" name="Graphic 40">
            <a:extLst>
              <a:ext uri="{FF2B5EF4-FFF2-40B4-BE49-F238E27FC236}">
                <a16:creationId xmlns:a16="http://schemas.microsoft.com/office/drawing/2014/main" id="{C46132C8-AD5B-4FFB-87DD-1B660D775C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89845" y="156992"/>
            <a:ext cx="1130884" cy="751109"/>
          </a:xfrm>
          <a:prstGeom prst="rect">
            <a:avLst/>
          </a:prstGeom>
        </p:spPr>
      </p:pic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9DA20D6B-7196-4BD1-BB2F-100036436B10}"/>
              </a:ext>
            </a:extLst>
          </p:cNvPr>
          <p:cNvCxnSpPr>
            <a:cxnSpLocks/>
          </p:cNvCxnSpPr>
          <p:nvPr/>
        </p:nvCxnSpPr>
        <p:spPr>
          <a:xfrm>
            <a:off x="3281082" y="0"/>
            <a:ext cx="0" cy="1005840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Rectangle 66">
            <a:extLst>
              <a:ext uri="{FF2B5EF4-FFF2-40B4-BE49-F238E27FC236}">
                <a16:creationId xmlns:a16="http://schemas.microsoft.com/office/drawing/2014/main" id="{8E9A908B-486D-4224-8C4D-0D1F745740EB}"/>
              </a:ext>
            </a:extLst>
          </p:cNvPr>
          <p:cNvSpPr/>
          <p:nvPr/>
        </p:nvSpPr>
        <p:spPr>
          <a:xfrm>
            <a:off x="0" y="9493625"/>
            <a:ext cx="17881600" cy="564776"/>
          </a:xfrm>
          <a:prstGeom prst="rect">
            <a:avLst/>
          </a:prstGeom>
          <a:solidFill>
            <a:srgbClr val="2723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2" name="Graphic 71">
            <a:extLst>
              <a:ext uri="{FF2B5EF4-FFF2-40B4-BE49-F238E27FC236}">
                <a16:creationId xmlns:a16="http://schemas.microsoft.com/office/drawing/2014/main" id="{C38864EC-CE96-420C-98E1-B02DFC940C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399753" y="9653977"/>
            <a:ext cx="3355989" cy="251985"/>
          </a:xfrm>
          <a:prstGeom prst="rect">
            <a:avLst/>
          </a:prstGeom>
        </p:spPr>
      </p:pic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75382C07-4F67-4BC4-9BF3-55633EE2A9E1}"/>
              </a:ext>
            </a:extLst>
          </p:cNvPr>
          <p:cNvCxnSpPr>
            <a:cxnSpLocks/>
          </p:cNvCxnSpPr>
          <p:nvPr/>
        </p:nvCxnSpPr>
        <p:spPr>
          <a:xfrm>
            <a:off x="0" y="9493625"/>
            <a:ext cx="17881600" cy="0"/>
          </a:xfrm>
          <a:prstGeom prst="straightConnector1">
            <a:avLst/>
          </a:prstGeom>
          <a:ln w="28575">
            <a:solidFill>
              <a:srgbClr val="ED4D6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Graphic 4">
            <a:extLst>
              <a:ext uri="{FF2B5EF4-FFF2-40B4-BE49-F238E27FC236}">
                <a16:creationId xmlns:a16="http://schemas.microsoft.com/office/drawing/2014/main" id="{BA9AA473-9753-4F28-ADA9-6B999D5A66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9732" y="9637316"/>
            <a:ext cx="9239250" cy="3429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E519980-BDEB-416B-BB30-7674AA842086}"/>
              </a:ext>
            </a:extLst>
          </p:cNvPr>
          <p:cNvSpPr txBox="1"/>
          <p:nvPr/>
        </p:nvSpPr>
        <p:spPr>
          <a:xfrm>
            <a:off x="624185" y="1475239"/>
            <a:ext cx="16680835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BentonSans Comp Book" panose="02000506040000020004" pitchFamily="50" charset="0"/>
              </a:rPr>
              <a:t>Respond to an opioid overdose</a:t>
            </a:r>
          </a:p>
          <a:p>
            <a:pPr algn="ctr"/>
            <a:r>
              <a:rPr lang="en-US" sz="4400" dirty="0">
                <a:latin typeface="BentonSans Comp Book" panose="02000506040000020004" pitchFamily="50" charset="0"/>
              </a:rPr>
              <a:t>Overview Video (click picture or URL to view video)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976D0A-A3BA-791A-FAC3-8E2CD263FF6F}"/>
              </a:ext>
            </a:extLst>
          </p:cNvPr>
          <p:cNvSpPr txBox="1"/>
          <p:nvPr/>
        </p:nvSpPr>
        <p:spPr>
          <a:xfrm>
            <a:off x="3471739" y="237188"/>
            <a:ext cx="14219072" cy="91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6000"/>
              </a:lnSpc>
              <a:spcAft>
                <a:spcPts val="600"/>
              </a:spcAft>
            </a:pPr>
            <a:r>
              <a:rPr lang="en-US" sz="7200" dirty="0">
                <a:solidFill>
                  <a:srgbClr val="28AEE4"/>
                </a:solidFill>
                <a:latin typeface="BentonSans Comp Book" panose="02000506040000020004" pitchFamily="50" charset="0"/>
              </a:rPr>
              <a:t>NALOXONE </a:t>
            </a:r>
            <a:r>
              <a:rPr lang="en-US" sz="7200" dirty="0">
                <a:solidFill>
                  <a:schemeClr val="bg1"/>
                </a:solidFill>
                <a:latin typeface="BentonSans Comp Black" panose="02000506050000020004" pitchFamily="50" charset="0"/>
              </a:rPr>
              <a:t>INTERVENTION</a:t>
            </a:r>
          </a:p>
        </p:txBody>
      </p:sp>
      <p:pic>
        <p:nvPicPr>
          <p:cNvPr id="6" name="Picture 5">
            <a:hlinkClick r:id="rId8"/>
            <a:extLst>
              <a:ext uri="{FF2B5EF4-FFF2-40B4-BE49-F238E27FC236}">
                <a16:creationId xmlns:a16="http://schemas.microsoft.com/office/drawing/2014/main" id="{8FB22CE7-36F6-6890-EA5F-B15C948E9C9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185" y="3324506"/>
            <a:ext cx="8994973" cy="564200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91C8586-948D-54B2-404F-AB41DC02EF5F}"/>
              </a:ext>
            </a:extLst>
          </p:cNvPr>
          <p:cNvSpPr txBox="1"/>
          <p:nvPr/>
        </p:nvSpPr>
        <p:spPr>
          <a:xfrm>
            <a:off x="9694006" y="5668455"/>
            <a:ext cx="799680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BentonSans Comp Book" panose="02000506040000020004"/>
                <a:hlinkClick r:id="rId8"/>
              </a:rPr>
              <a:t>https://www.youtube.com/watch?v=WkWXX5DPmpg</a:t>
            </a:r>
            <a:endParaRPr lang="en-US" sz="2800" dirty="0">
              <a:latin typeface="BentonSans Comp Book" panose="02000506040000020004"/>
            </a:endParaRPr>
          </a:p>
          <a:p>
            <a:endParaRPr lang="en-US" sz="2800" dirty="0">
              <a:latin typeface="BentonSans Comp Book" panose="02000506040000020004"/>
            </a:endParaRPr>
          </a:p>
        </p:txBody>
      </p:sp>
    </p:spTree>
    <p:extLst>
      <p:ext uri="{BB962C8B-B14F-4D97-AF65-F5344CB8AC3E}">
        <p14:creationId xmlns:p14="http://schemas.microsoft.com/office/powerpoint/2010/main" val="37505059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5F23D4-FA9C-0588-E8E6-7BDD31DC9B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F67F241-7BF1-B3FB-3856-85D31D217738}"/>
              </a:ext>
            </a:extLst>
          </p:cNvPr>
          <p:cNvSpPr/>
          <p:nvPr/>
        </p:nvSpPr>
        <p:spPr>
          <a:xfrm>
            <a:off x="0" y="1366"/>
            <a:ext cx="17881600" cy="1021217"/>
          </a:xfrm>
          <a:prstGeom prst="rect">
            <a:avLst/>
          </a:prstGeom>
          <a:solidFill>
            <a:srgbClr val="2723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CDF250F-5B91-E1FA-7EDA-A82AF8D377D2}"/>
              </a:ext>
            </a:extLst>
          </p:cNvPr>
          <p:cNvSpPr/>
          <p:nvPr/>
        </p:nvSpPr>
        <p:spPr>
          <a:xfrm>
            <a:off x="0" y="0"/>
            <a:ext cx="3281082" cy="1022583"/>
          </a:xfrm>
          <a:prstGeom prst="rect">
            <a:avLst/>
          </a:prstGeom>
          <a:solidFill>
            <a:srgbClr val="28AE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A6B2D59-C410-FCC4-7CB2-6E1D7D9433E0}"/>
              </a:ext>
            </a:extLst>
          </p:cNvPr>
          <p:cNvCxnSpPr>
            <a:cxnSpLocks/>
          </p:cNvCxnSpPr>
          <p:nvPr/>
        </p:nvCxnSpPr>
        <p:spPr>
          <a:xfrm>
            <a:off x="1731094" y="154494"/>
            <a:ext cx="0" cy="751109"/>
          </a:xfrm>
          <a:prstGeom prst="line">
            <a:avLst/>
          </a:prstGeom>
          <a:ln w="38100">
            <a:solidFill>
              <a:srgbClr val="27236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F31D7389-4C40-4491-7399-5AA102F9B24D}"/>
              </a:ext>
            </a:extLst>
          </p:cNvPr>
          <p:cNvSpPr txBox="1"/>
          <p:nvPr/>
        </p:nvSpPr>
        <p:spPr>
          <a:xfrm>
            <a:off x="328504" y="2606789"/>
            <a:ext cx="276192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BentonSans Comp Bold" panose="02000506050000020004" pitchFamily="50" charset="0"/>
              </a:rPr>
              <a:t>Abstinence, or non-use, from opiate drug abuse is the most effective overdose prevention option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4B4B98B-7EB5-D619-91A7-1306C9FBBEEB}"/>
              </a:ext>
            </a:extLst>
          </p:cNvPr>
          <p:cNvGrpSpPr/>
          <p:nvPr/>
        </p:nvGrpSpPr>
        <p:grpSpPr>
          <a:xfrm>
            <a:off x="150652" y="132360"/>
            <a:ext cx="1438623" cy="742482"/>
            <a:chOff x="1053401" y="2565187"/>
            <a:chExt cx="6052364" cy="3123662"/>
          </a:xfrm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763A8CD8-9204-838B-AE13-DC5407292908}"/>
                </a:ext>
              </a:extLst>
            </p:cNvPr>
            <p:cNvSpPr/>
            <p:nvPr/>
          </p:nvSpPr>
          <p:spPr>
            <a:xfrm>
              <a:off x="1053401" y="2565187"/>
              <a:ext cx="1992179" cy="3123662"/>
            </a:xfrm>
            <a:custGeom>
              <a:avLst/>
              <a:gdLst>
                <a:gd name="connsiteX0" fmla="*/ -74 w 1992179"/>
                <a:gd name="connsiteY0" fmla="*/ -101 h 3123662"/>
                <a:gd name="connsiteX1" fmla="*/ 742838 w 1992179"/>
                <a:gd name="connsiteY1" fmla="*/ -101 h 3123662"/>
                <a:gd name="connsiteX2" fmla="*/ 1992106 w 1992179"/>
                <a:gd name="connsiteY2" fmla="*/ 1553081 h 3123662"/>
                <a:gd name="connsiteX3" fmla="*/ 742838 w 1992179"/>
                <a:gd name="connsiteY3" fmla="*/ 3123562 h 3123662"/>
                <a:gd name="connsiteX4" fmla="*/ -74 w 1992179"/>
                <a:gd name="connsiteY4" fmla="*/ 3123562 h 3123662"/>
                <a:gd name="connsiteX5" fmla="*/ 831423 w 1992179"/>
                <a:gd name="connsiteY5" fmla="*/ 2519663 h 3123662"/>
                <a:gd name="connsiteX6" fmla="*/ 1257661 w 1992179"/>
                <a:gd name="connsiteY6" fmla="*/ 1553081 h 3123662"/>
                <a:gd name="connsiteX7" fmla="*/ 827251 w 1992179"/>
                <a:gd name="connsiteY7" fmla="*/ 616191 h 3123662"/>
                <a:gd name="connsiteX8" fmla="*/ 725906 w 1992179"/>
                <a:gd name="connsiteY8" fmla="*/ 616191 h 3123662"/>
                <a:gd name="connsiteX9" fmla="*/ 725906 w 1992179"/>
                <a:gd name="connsiteY9" fmla="*/ 2519663 h 3123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92179" h="3123662">
                  <a:moveTo>
                    <a:pt x="-74" y="-101"/>
                  </a:moveTo>
                  <a:lnTo>
                    <a:pt x="742838" y="-101"/>
                  </a:lnTo>
                  <a:cubicBezTo>
                    <a:pt x="1468694" y="-101"/>
                    <a:pt x="1992106" y="232036"/>
                    <a:pt x="1992106" y="1553081"/>
                  </a:cubicBezTo>
                  <a:cubicBezTo>
                    <a:pt x="1992106" y="2886886"/>
                    <a:pt x="1456057" y="3123562"/>
                    <a:pt x="742838" y="3123562"/>
                  </a:cubicBezTo>
                  <a:lnTo>
                    <a:pt x="-74" y="3123562"/>
                  </a:lnTo>
                  <a:close/>
                  <a:moveTo>
                    <a:pt x="831423" y="2519663"/>
                  </a:moveTo>
                  <a:cubicBezTo>
                    <a:pt x="1181713" y="2519663"/>
                    <a:pt x="1257661" y="2312801"/>
                    <a:pt x="1257661" y="1553081"/>
                  </a:cubicBezTo>
                  <a:cubicBezTo>
                    <a:pt x="1257661" y="801826"/>
                    <a:pt x="1181713" y="616191"/>
                    <a:pt x="827251" y="616191"/>
                  </a:cubicBezTo>
                  <a:lnTo>
                    <a:pt x="725906" y="616191"/>
                  </a:lnTo>
                  <a:lnTo>
                    <a:pt x="725906" y="2519663"/>
                  </a:lnTo>
                  <a:close/>
                </a:path>
              </a:pathLst>
            </a:custGeom>
            <a:solidFill>
              <a:srgbClr val="FFFFFF"/>
            </a:solidFill>
            <a:ln w="122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78F0DA24-B6E1-0559-5E3B-C5D3CFF15C97}"/>
                </a:ext>
              </a:extLst>
            </p:cNvPr>
            <p:cNvSpPr/>
            <p:nvPr/>
          </p:nvSpPr>
          <p:spPr>
            <a:xfrm>
              <a:off x="3193304" y="2565187"/>
              <a:ext cx="1920158" cy="3123294"/>
            </a:xfrm>
            <a:custGeom>
              <a:avLst/>
              <a:gdLst>
                <a:gd name="connsiteX0" fmla="*/ -74 w 1920158"/>
                <a:gd name="connsiteY0" fmla="*/ -101 h 3123294"/>
                <a:gd name="connsiteX1" fmla="*/ 746764 w 1920158"/>
                <a:gd name="connsiteY1" fmla="*/ -101 h 3123294"/>
                <a:gd name="connsiteX2" fmla="*/ 1143433 w 1920158"/>
                <a:gd name="connsiteY2" fmla="*/ 1080464 h 3123294"/>
                <a:gd name="connsiteX3" fmla="*/ 1341829 w 1920158"/>
                <a:gd name="connsiteY3" fmla="*/ 1700804 h 3123294"/>
                <a:gd name="connsiteX4" fmla="*/ 1358761 w 1920158"/>
                <a:gd name="connsiteY4" fmla="*/ 1700804 h 3123294"/>
                <a:gd name="connsiteX5" fmla="*/ 1358761 w 1920158"/>
                <a:gd name="connsiteY5" fmla="*/ -101 h 3123294"/>
                <a:gd name="connsiteX6" fmla="*/ 1920085 w 1920158"/>
                <a:gd name="connsiteY6" fmla="*/ -101 h 3123294"/>
                <a:gd name="connsiteX7" fmla="*/ 1920085 w 1920158"/>
                <a:gd name="connsiteY7" fmla="*/ 3123194 h 3123294"/>
                <a:gd name="connsiteX8" fmla="*/ 1304039 w 1920158"/>
                <a:gd name="connsiteY8" fmla="*/ 3123194 h 3123294"/>
                <a:gd name="connsiteX9" fmla="*/ 788725 w 1920158"/>
                <a:gd name="connsiteY9" fmla="*/ 1840062 h 3123294"/>
                <a:gd name="connsiteX10" fmla="*/ 577692 w 1920158"/>
                <a:gd name="connsiteY10" fmla="*/ 1219722 h 3123294"/>
                <a:gd name="connsiteX11" fmla="*/ 560760 w 1920158"/>
                <a:gd name="connsiteY11" fmla="*/ 1219722 h 3123294"/>
                <a:gd name="connsiteX12" fmla="*/ 560760 w 1920158"/>
                <a:gd name="connsiteY12" fmla="*/ 3123194 h 3123294"/>
                <a:gd name="connsiteX13" fmla="*/ -74 w 1920158"/>
                <a:gd name="connsiteY13" fmla="*/ 3123194 h 3123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920158" h="3123294">
                  <a:moveTo>
                    <a:pt x="-74" y="-101"/>
                  </a:moveTo>
                  <a:lnTo>
                    <a:pt x="746764" y="-101"/>
                  </a:lnTo>
                  <a:lnTo>
                    <a:pt x="1143433" y="1080464"/>
                  </a:lnTo>
                  <a:cubicBezTo>
                    <a:pt x="1227846" y="1329410"/>
                    <a:pt x="1290665" y="1510874"/>
                    <a:pt x="1341829" y="1700804"/>
                  </a:cubicBezTo>
                  <a:lnTo>
                    <a:pt x="1358761" y="1700804"/>
                  </a:lnTo>
                  <a:lnTo>
                    <a:pt x="1358761" y="-101"/>
                  </a:lnTo>
                  <a:lnTo>
                    <a:pt x="1920085" y="-101"/>
                  </a:lnTo>
                  <a:lnTo>
                    <a:pt x="1920085" y="3123194"/>
                  </a:lnTo>
                  <a:lnTo>
                    <a:pt x="1304039" y="3123194"/>
                  </a:lnTo>
                  <a:lnTo>
                    <a:pt x="788725" y="1840062"/>
                  </a:lnTo>
                  <a:cubicBezTo>
                    <a:pt x="700017" y="1603753"/>
                    <a:pt x="611432" y="1337876"/>
                    <a:pt x="577692" y="1219722"/>
                  </a:cubicBezTo>
                  <a:lnTo>
                    <a:pt x="560760" y="1219722"/>
                  </a:lnTo>
                  <a:lnTo>
                    <a:pt x="560760" y="3123194"/>
                  </a:lnTo>
                  <a:lnTo>
                    <a:pt x="-74" y="3123194"/>
                  </a:lnTo>
                  <a:close/>
                </a:path>
              </a:pathLst>
            </a:custGeom>
            <a:solidFill>
              <a:srgbClr val="FFFFFF"/>
            </a:solidFill>
            <a:ln w="122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F1E7F66D-0F8E-0904-3230-7B4F901F1D9B}"/>
                </a:ext>
              </a:extLst>
            </p:cNvPr>
            <p:cNvSpPr/>
            <p:nvPr/>
          </p:nvSpPr>
          <p:spPr>
            <a:xfrm>
              <a:off x="5274069" y="2565187"/>
              <a:ext cx="1831696" cy="3123294"/>
            </a:xfrm>
            <a:custGeom>
              <a:avLst/>
              <a:gdLst>
                <a:gd name="connsiteX0" fmla="*/ -74 w 1831696"/>
                <a:gd name="connsiteY0" fmla="*/ -101 h 3123294"/>
                <a:gd name="connsiteX1" fmla="*/ 814491 w 1831696"/>
                <a:gd name="connsiteY1" fmla="*/ -101 h 3123294"/>
                <a:gd name="connsiteX2" fmla="*/ 1831623 w 1831696"/>
                <a:gd name="connsiteY2" fmla="*/ 1071998 h 3123294"/>
                <a:gd name="connsiteX3" fmla="*/ 806025 w 1831696"/>
                <a:gd name="connsiteY3" fmla="*/ 2169372 h 3123294"/>
                <a:gd name="connsiteX4" fmla="*/ 713146 w 1831696"/>
                <a:gd name="connsiteY4" fmla="*/ 2169372 h 3123294"/>
                <a:gd name="connsiteX5" fmla="*/ 713146 w 1831696"/>
                <a:gd name="connsiteY5" fmla="*/ 3123194 h 3123294"/>
                <a:gd name="connsiteX6" fmla="*/ -74 w 1831696"/>
                <a:gd name="connsiteY6" fmla="*/ 3123194 h 3123294"/>
                <a:gd name="connsiteX7" fmla="*/ 839766 w 1831696"/>
                <a:gd name="connsiteY7" fmla="*/ 1582650 h 3123294"/>
                <a:gd name="connsiteX8" fmla="*/ 1122575 w 1831696"/>
                <a:gd name="connsiteY8" fmla="*/ 1084636 h 3123294"/>
                <a:gd name="connsiteX9" fmla="*/ 835594 w 1831696"/>
                <a:gd name="connsiteY9" fmla="*/ 616191 h 3123294"/>
                <a:gd name="connsiteX10" fmla="*/ 712900 w 1831696"/>
                <a:gd name="connsiteY10" fmla="*/ 616191 h 3123294"/>
                <a:gd name="connsiteX11" fmla="*/ 712900 w 1831696"/>
                <a:gd name="connsiteY11" fmla="*/ 1582650 h 3123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831696" h="3123294">
                  <a:moveTo>
                    <a:pt x="-74" y="-101"/>
                  </a:moveTo>
                  <a:lnTo>
                    <a:pt x="814491" y="-101"/>
                  </a:lnTo>
                  <a:cubicBezTo>
                    <a:pt x="1308333" y="-101"/>
                    <a:pt x="1831623" y="194124"/>
                    <a:pt x="1831623" y="1071998"/>
                  </a:cubicBezTo>
                  <a:cubicBezTo>
                    <a:pt x="1831623" y="2021648"/>
                    <a:pt x="1270299" y="2169372"/>
                    <a:pt x="806025" y="2169372"/>
                  </a:cubicBezTo>
                  <a:lnTo>
                    <a:pt x="713146" y="2169372"/>
                  </a:lnTo>
                  <a:lnTo>
                    <a:pt x="713146" y="3123194"/>
                  </a:lnTo>
                  <a:lnTo>
                    <a:pt x="-74" y="3123194"/>
                  </a:lnTo>
                  <a:close/>
                  <a:moveTo>
                    <a:pt x="839766" y="1582650"/>
                  </a:moveTo>
                  <a:cubicBezTo>
                    <a:pt x="1038162" y="1582650"/>
                    <a:pt x="1122575" y="1468667"/>
                    <a:pt x="1122575" y="1084636"/>
                  </a:cubicBezTo>
                  <a:cubicBezTo>
                    <a:pt x="1122575" y="717413"/>
                    <a:pt x="1038162" y="616191"/>
                    <a:pt x="835594" y="616191"/>
                  </a:cubicBezTo>
                  <a:lnTo>
                    <a:pt x="712900" y="616191"/>
                  </a:lnTo>
                  <a:lnTo>
                    <a:pt x="712900" y="1582650"/>
                  </a:lnTo>
                  <a:close/>
                </a:path>
              </a:pathLst>
            </a:custGeom>
            <a:solidFill>
              <a:srgbClr val="FFFFFF"/>
            </a:solidFill>
            <a:ln w="122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41" name="Graphic 40">
            <a:extLst>
              <a:ext uri="{FF2B5EF4-FFF2-40B4-BE49-F238E27FC236}">
                <a16:creationId xmlns:a16="http://schemas.microsoft.com/office/drawing/2014/main" id="{6EFBC0A9-1A9B-A982-FC1B-31EE5171C8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89845" y="156992"/>
            <a:ext cx="1130884" cy="751109"/>
          </a:xfrm>
          <a:prstGeom prst="rect">
            <a:avLst/>
          </a:prstGeom>
        </p:spPr>
      </p:pic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9C3703C1-D363-131C-092C-CB06CFFD5AB9}"/>
              </a:ext>
            </a:extLst>
          </p:cNvPr>
          <p:cNvCxnSpPr>
            <a:cxnSpLocks/>
          </p:cNvCxnSpPr>
          <p:nvPr/>
        </p:nvCxnSpPr>
        <p:spPr>
          <a:xfrm>
            <a:off x="3281082" y="0"/>
            <a:ext cx="0" cy="1005840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Rectangle 66">
            <a:extLst>
              <a:ext uri="{FF2B5EF4-FFF2-40B4-BE49-F238E27FC236}">
                <a16:creationId xmlns:a16="http://schemas.microsoft.com/office/drawing/2014/main" id="{157AD6D9-DD75-C7E4-CA4B-00558BE481B4}"/>
              </a:ext>
            </a:extLst>
          </p:cNvPr>
          <p:cNvSpPr/>
          <p:nvPr/>
        </p:nvSpPr>
        <p:spPr>
          <a:xfrm>
            <a:off x="0" y="9493625"/>
            <a:ext cx="17881600" cy="564776"/>
          </a:xfrm>
          <a:prstGeom prst="rect">
            <a:avLst/>
          </a:prstGeom>
          <a:solidFill>
            <a:srgbClr val="2723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2" name="Graphic 71">
            <a:extLst>
              <a:ext uri="{FF2B5EF4-FFF2-40B4-BE49-F238E27FC236}">
                <a16:creationId xmlns:a16="http://schemas.microsoft.com/office/drawing/2014/main" id="{D5DCB14A-3B55-F3FE-59CC-59707203C9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399753" y="9653977"/>
            <a:ext cx="3355989" cy="251985"/>
          </a:xfrm>
          <a:prstGeom prst="rect">
            <a:avLst/>
          </a:prstGeom>
        </p:spPr>
      </p:pic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84EF37DA-9600-984B-29C6-38E3C0613107}"/>
              </a:ext>
            </a:extLst>
          </p:cNvPr>
          <p:cNvCxnSpPr>
            <a:cxnSpLocks/>
          </p:cNvCxnSpPr>
          <p:nvPr/>
        </p:nvCxnSpPr>
        <p:spPr>
          <a:xfrm>
            <a:off x="0" y="9493625"/>
            <a:ext cx="17881600" cy="0"/>
          </a:xfrm>
          <a:prstGeom prst="straightConnector1">
            <a:avLst/>
          </a:prstGeom>
          <a:ln w="28575">
            <a:solidFill>
              <a:srgbClr val="ED4D6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Graphic 4">
            <a:extLst>
              <a:ext uri="{FF2B5EF4-FFF2-40B4-BE49-F238E27FC236}">
                <a16:creationId xmlns:a16="http://schemas.microsoft.com/office/drawing/2014/main" id="{E1CE2B12-5424-0916-42D8-778662F4524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9732" y="9637316"/>
            <a:ext cx="9239250" cy="3429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4365F88-EF04-1840-4676-25158F81DECE}"/>
              </a:ext>
            </a:extLst>
          </p:cNvPr>
          <p:cNvSpPr txBox="1"/>
          <p:nvPr/>
        </p:nvSpPr>
        <p:spPr>
          <a:xfrm>
            <a:off x="624185" y="1475239"/>
            <a:ext cx="16680835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BentonSans Comp Book" panose="02000506040000020004" pitchFamily="50" charset="0"/>
              </a:rPr>
              <a:t>Before giving Narcan, call 911</a:t>
            </a:r>
          </a:p>
          <a:p>
            <a:pPr algn="ctr"/>
            <a:endParaRPr lang="en-US" sz="4800" b="1" dirty="0">
              <a:latin typeface="BentonSans Comp Book" panose="02000506040000020004" pitchFamily="50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>
                <a:latin typeface="BentonSans Comp Book" panose="02000506040000020004" pitchFamily="50" charset="0"/>
              </a:rPr>
              <a:t>Either instruct someone else to call or dial 911 and place on speaker as you grab the Narcan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4000" dirty="0">
              <a:latin typeface="BentonSans Comp Book" panose="02000506040000020004" pitchFamily="50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>
                <a:latin typeface="BentonSans Comp Book" panose="02000506040000020004" pitchFamily="50" charset="0"/>
              </a:rPr>
              <a:t>Emergency medical services will be necessary </a:t>
            </a:r>
            <a:r>
              <a:rPr lang="en-US" sz="4000" u="sng" dirty="0">
                <a:latin typeface="BentonSans Comp Book" panose="02000506040000020004" pitchFamily="50" charset="0"/>
              </a:rPr>
              <a:t>in either outcome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4000" dirty="0">
              <a:latin typeface="BentonSans Comp Book" panose="02000506040000020004" pitchFamily="50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>
                <a:latin typeface="BentonSans Comp Book" panose="02000506040000020004" pitchFamily="50" charset="0"/>
              </a:rPr>
              <a:t>Operator can help you over the phone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6624C77-171E-ABA6-101B-931464509B7F}"/>
              </a:ext>
            </a:extLst>
          </p:cNvPr>
          <p:cNvSpPr txBox="1"/>
          <p:nvPr/>
        </p:nvSpPr>
        <p:spPr>
          <a:xfrm>
            <a:off x="3471739" y="237188"/>
            <a:ext cx="14219072" cy="91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6000"/>
              </a:lnSpc>
              <a:spcAft>
                <a:spcPts val="600"/>
              </a:spcAft>
            </a:pPr>
            <a:r>
              <a:rPr lang="en-US" sz="7200" dirty="0">
                <a:solidFill>
                  <a:srgbClr val="28AEE4"/>
                </a:solidFill>
                <a:latin typeface="BentonSans Comp Book" panose="02000506040000020004" pitchFamily="50" charset="0"/>
              </a:rPr>
              <a:t>NALOXONE </a:t>
            </a:r>
            <a:r>
              <a:rPr lang="en-US" sz="7200" dirty="0">
                <a:solidFill>
                  <a:schemeClr val="bg1"/>
                </a:solidFill>
                <a:latin typeface="BentonSans Comp Black" panose="02000506050000020004" pitchFamily="50" charset="0"/>
              </a:rPr>
              <a:t>INTERVENTION</a:t>
            </a:r>
          </a:p>
        </p:txBody>
      </p:sp>
    </p:spTree>
    <p:extLst>
      <p:ext uri="{BB962C8B-B14F-4D97-AF65-F5344CB8AC3E}">
        <p14:creationId xmlns:p14="http://schemas.microsoft.com/office/powerpoint/2010/main" val="40655350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DCBE486-733C-4E2E-9E6B-F23BD7A04707}"/>
              </a:ext>
            </a:extLst>
          </p:cNvPr>
          <p:cNvSpPr/>
          <p:nvPr/>
        </p:nvSpPr>
        <p:spPr>
          <a:xfrm>
            <a:off x="0" y="1366"/>
            <a:ext cx="17881600" cy="1021217"/>
          </a:xfrm>
          <a:prstGeom prst="rect">
            <a:avLst/>
          </a:prstGeom>
          <a:solidFill>
            <a:srgbClr val="2723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D358A99-912C-47EE-B238-56944DF78E3E}"/>
              </a:ext>
            </a:extLst>
          </p:cNvPr>
          <p:cNvSpPr/>
          <p:nvPr/>
        </p:nvSpPr>
        <p:spPr>
          <a:xfrm>
            <a:off x="0" y="0"/>
            <a:ext cx="3281082" cy="1022583"/>
          </a:xfrm>
          <a:prstGeom prst="rect">
            <a:avLst/>
          </a:prstGeom>
          <a:solidFill>
            <a:srgbClr val="28AE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512D461-500B-4626-82B7-B149F605182C}"/>
              </a:ext>
            </a:extLst>
          </p:cNvPr>
          <p:cNvCxnSpPr>
            <a:cxnSpLocks/>
          </p:cNvCxnSpPr>
          <p:nvPr/>
        </p:nvCxnSpPr>
        <p:spPr>
          <a:xfrm>
            <a:off x="1731094" y="154494"/>
            <a:ext cx="0" cy="751109"/>
          </a:xfrm>
          <a:prstGeom prst="line">
            <a:avLst/>
          </a:prstGeom>
          <a:ln w="38100">
            <a:solidFill>
              <a:srgbClr val="27236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88EE5E48-0C9C-4CD6-AB23-3CEC0583F61D}"/>
              </a:ext>
            </a:extLst>
          </p:cNvPr>
          <p:cNvSpPr txBox="1"/>
          <p:nvPr/>
        </p:nvSpPr>
        <p:spPr>
          <a:xfrm>
            <a:off x="328504" y="2606789"/>
            <a:ext cx="276192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BentonSans Comp Bold" panose="02000506050000020004" pitchFamily="50" charset="0"/>
              </a:rPr>
              <a:t>Abstinence, or non-use, from opiate drug abuse is the most effective overdose prevention option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F5E3E13-0A98-45B4-A1B2-2843F09D12E1}"/>
              </a:ext>
            </a:extLst>
          </p:cNvPr>
          <p:cNvGrpSpPr/>
          <p:nvPr/>
        </p:nvGrpSpPr>
        <p:grpSpPr>
          <a:xfrm>
            <a:off x="150652" y="132360"/>
            <a:ext cx="1438623" cy="742482"/>
            <a:chOff x="1053401" y="2565187"/>
            <a:chExt cx="6052364" cy="3123662"/>
          </a:xfrm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5EF91DD6-FC30-41E7-A72A-EE86FEFDDD0A}"/>
                </a:ext>
              </a:extLst>
            </p:cNvPr>
            <p:cNvSpPr/>
            <p:nvPr/>
          </p:nvSpPr>
          <p:spPr>
            <a:xfrm>
              <a:off x="1053401" y="2565187"/>
              <a:ext cx="1992179" cy="3123662"/>
            </a:xfrm>
            <a:custGeom>
              <a:avLst/>
              <a:gdLst>
                <a:gd name="connsiteX0" fmla="*/ -74 w 1992179"/>
                <a:gd name="connsiteY0" fmla="*/ -101 h 3123662"/>
                <a:gd name="connsiteX1" fmla="*/ 742838 w 1992179"/>
                <a:gd name="connsiteY1" fmla="*/ -101 h 3123662"/>
                <a:gd name="connsiteX2" fmla="*/ 1992106 w 1992179"/>
                <a:gd name="connsiteY2" fmla="*/ 1553081 h 3123662"/>
                <a:gd name="connsiteX3" fmla="*/ 742838 w 1992179"/>
                <a:gd name="connsiteY3" fmla="*/ 3123562 h 3123662"/>
                <a:gd name="connsiteX4" fmla="*/ -74 w 1992179"/>
                <a:gd name="connsiteY4" fmla="*/ 3123562 h 3123662"/>
                <a:gd name="connsiteX5" fmla="*/ 831423 w 1992179"/>
                <a:gd name="connsiteY5" fmla="*/ 2519663 h 3123662"/>
                <a:gd name="connsiteX6" fmla="*/ 1257661 w 1992179"/>
                <a:gd name="connsiteY6" fmla="*/ 1553081 h 3123662"/>
                <a:gd name="connsiteX7" fmla="*/ 827251 w 1992179"/>
                <a:gd name="connsiteY7" fmla="*/ 616191 h 3123662"/>
                <a:gd name="connsiteX8" fmla="*/ 725906 w 1992179"/>
                <a:gd name="connsiteY8" fmla="*/ 616191 h 3123662"/>
                <a:gd name="connsiteX9" fmla="*/ 725906 w 1992179"/>
                <a:gd name="connsiteY9" fmla="*/ 2519663 h 3123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92179" h="3123662">
                  <a:moveTo>
                    <a:pt x="-74" y="-101"/>
                  </a:moveTo>
                  <a:lnTo>
                    <a:pt x="742838" y="-101"/>
                  </a:lnTo>
                  <a:cubicBezTo>
                    <a:pt x="1468694" y="-101"/>
                    <a:pt x="1992106" y="232036"/>
                    <a:pt x="1992106" y="1553081"/>
                  </a:cubicBezTo>
                  <a:cubicBezTo>
                    <a:pt x="1992106" y="2886886"/>
                    <a:pt x="1456057" y="3123562"/>
                    <a:pt x="742838" y="3123562"/>
                  </a:cubicBezTo>
                  <a:lnTo>
                    <a:pt x="-74" y="3123562"/>
                  </a:lnTo>
                  <a:close/>
                  <a:moveTo>
                    <a:pt x="831423" y="2519663"/>
                  </a:moveTo>
                  <a:cubicBezTo>
                    <a:pt x="1181713" y="2519663"/>
                    <a:pt x="1257661" y="2312801"/>
                    <a:pt x="1257661" y="1553081"/>
                  </a:cubicBezTo>
                  <a:cubicBezTo>
                    <a:pt x="1257661" y="801826"/>
                    <a:pt x="1181713" y="616191"/>
                    <a:pt x="827251" y="616191"/>
                  </a:cubicBezTo>
                  <a:lnTo>
                    <a:pt x="725906" y="616191"/>
                  </a:lnTo>
                  <a:lnTo>
                    <a:pt x="725906" y="2519663"/>
                  </a:lnTo>
                  <a:close/>
                </a:path>
              </a:pathLst>
            </a:custGeom>
            <a:solidFill>
              <a:srgbClr val="FFFFFF"/>
            </a:solidFill>
            <a:ln w="122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03F8DA67-9E59-41B2-9A70-C7A5C98B746A}"/>
                </a:ext>
              </a:extLst>
            </p:cNvPr>
            <p:cNvSpPr/>
            <p:nvPr/>
          </p:nvSpPr>
          <p:spPr>
            <a:xfrm>
              <a:off x="3193304" y="2565187"/>
              <a:ext cx="1920158" cy="3123294"/>
            </a:xfrm>
            <a:custGeom>
              <a:avLst/>
              <a:gdLst>
                <a:gd name="connsiteX0" fmla="*/ -74 w 1920158"/>
                <a:gd name="connsiteY0" fmla="*/ -101 h 3123294"/>
                <a:gd name="connsiteX1" fmla="*/ 746764 w 1920158"/>
                <a:gd name="connsiteY1" fmla="*/ -101 h 3123294"/>
                <a:gd name="connsiteX2" fmla="*/ 1143433 w 1920158"/>
                <a:gd name="connsiteY2" fmla="*/ 1080464 h 3123294"/>
                <a:gd name="connsiteX3" fmla="*/ 1341829 w 1920158"/>
                <a:gd name="connsiteY3" fmla="*/ 1700804 h 3123294"/>
                <a:gd name="connsiteX4" fmla="*/ 1358761 w 1920158"/>
                <a:gd name="connsiteY4" fmla="*/ 1700804 h 3123294"/>
                <a:gd name="connsiteX5" fmla="*/ 1358761 w 1920158"/>
                <a:gd name="connsiteY5" fmla="*/ -101 h 3123294"/>
                <a:gd name="connsiteX6" fmla="*/ 1920085 w 1920158"/>
                <a:gd name="connsiteY6" fmla="*/ -101 h 3123294"/>
                <a:gd name="connsiteX7" fmla="*/ 1920085 w 1920158"/>
                <a:gd name="connsiteY7" fmla="*/ 3123194 h 3123294"/>
                <a:gd name="connsiteX8" fmla="*/ 1304039 w 1920158"/>
                <a:gd name="connsiteY8" fmla="*/ 3123194 h 3123294"/>
                <a:gd name="connsiteX9" fmla="*/ 788725 w 1920158"/>
                <a:gd name="connsiteY9" fmla="*/ 1840062 h 3123294"/>
                <a:gd name="connsiteX10" fmla="*/ 577692 w 1920158"/>
                <a:gd name="connsiteY10" fmla="*/ 1219722 h 3123294"/>
                <a:gd name="connsiteX11" fmla="*/ 560760 w 1920158"/>
                <a:gd name="connsiteY11" fmla="*/ 1219722 h 3123294"/>
                <a:gd name="connsiteX12" fmla="*/ 560760 w 1920158"/>
                <a:gd name="connsiteY12" fmla="*/ 3123194 h 3123294"/>
                <a:gd name="connsiteX13" fmla="*/ -74 w 1920158"/>
                <a:gd name="connsiteY13" fmla="*/ 3123194 h 3123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920158" h="3123294">
                  <a:moveTo>
                    <a:pt x="-74" y="-101"/>
                  </a:moveTo>
                  <a:lnTo>
                    <a:pt x="746764" y="-101"/>
                  </a:lnTo>
                  <a:lnTo>
                    <a:pt x="1143433" y="1080464"/>
                  </a:lnTo>
                  <a:cubicBezTo>
                    <a:pt x="1227846" y="1329410"/>
                    <a:pt x="1290665" y="1510874"/>
                    <a:pt x="1341829" y="1700804"/>
                  </a:cubicBezTo>
                  <a:lnTo>
                    <a:pt x="1358761" y="1700804"/>
                  </a:lnTo>
                  <a:lnTo>
                    <a:pt x="1358761" y="-101"/>
                  </a:lnTo>
                  <a:lnTo>
                    <a:pt x="1920085" y="-101"/>
                  </a:lnTo>
                  <a:lnTo>
                    <a:pt x="1920085" y="3123194"/>
                  </a:lnTo>
                  <a:lnTo>
                    <a:pt x="1304039" y="3123194"/>
                  </a:lnTo>
                  <a:lnTo>
                    <a:pt x="788725" y="1840062"/>
                  </a:lnTo>
                  <a:cubicBezTo>
                    <a:pt x="700017" y="1603753"/>
                    <a:pt x="611432" y="1337876"/>
                    <a:pt x="577692" y="1219722"/>
                  </a:cubicBezTo>
                  <a:lnTo>
                    <a:pt x="560760" y="1219722"/>
                  </a:lnTo>
                  <a:lnTo>
                    <a:pt x="560760" y="3123194"/>
                  </a:lnTo>
                  <a:lnTo>
                    <a:pt x="-74" y="3123194"/>
                  </a:lnTo>
                  <a:close/>
                </a:path>
              </a:pathLst>
            </a:custGeom>
            <a:solidFill>
              <a:srgbClr val="FFFFFF"/>
            </a:solidFill>
            <a:ln w="122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C0769024-4C2E-444B-A66D-A38D7694A8CB}"/>
                </a:ext>
              </a:extLst>
            </p:cNvPr>
            <p:cNvSpPr/>
            <p:nvPr/>
          </p:nvSpPr>
          <p:spPr>
            <a:xfrm>
              <a:off x="5274069" y="2565187"/>
              <a:ext cx="1831696" cy="3123294"/>
            </a:xfrm>
            <a:custGeom>
              <a:avLst/>
              <a:gdLst>
                <a:gd name="connsiteX0" fmla="*/ -74 w 1831696"/>
                <a:gd name="connsiteY0" fmla="*/ -101 h 3123294"/>
                <a:gd name="connsiteX1" fmla="*/ 814491 w 1831696"/>
                <a:gd name="connsiteY1" fmla="*/ -101 h 3123294"/>
                <a:gd name="connsiteX2" fmla="*/ 1831623 w 1831696"/>
                <a:gd name="connsiteY2" fmla="*/ 1071998 h 3123294"/>
                <a:gd name="connsiteX3" fmla="*/ 806025 w 1831696"/>
                <a:gd name="connsiteY3" fmla="*/ 2169372 h 3123294"/>
                <a:gd name="connsiteX4" fmla="*/ 713146 w 1831696"/>
                <a:gd name="connsiteY4" fmla="*/ 2169372 h 3123294"/>
                <a:gd name="connsiteX5" fmla="*/ 713146 w 1831696"/>
                <a:gd name="connsiteY5" fmla="*/ 3123194 h 3123294"/>
                <a:gd name="connsiteX6" fmla="*/ -74 w 1831696"/>
                <a:gd name="connsiteY6" fmla="*/ 3123194 h 3123294"/>
                <a:gd name="connsiteX7" fmla="*/ 839766 w 1831696"/>
                <a:gd name="connsiteY7" fmla="*/ 1582650 h 3123294"/>
                <a:gd name="connsiteX8" fmla="*/ 1122575 w 1831696"/>
                <a:gd name="connsiteY8" fmla="*/ 1084636 h 3123294"/>
                <a:gd name="connsiteX9" fmla="*/ 835594 w 1831696"/>
                <a:gd name="connsiteY9" fmla="*/ 616191 h 3123294"/>
                <a:gd name="connsiteX10" fmla="*/ 712900 w 1831696"/>
                <a:gd name="connsiteY10" fmla="*/ 616191 h 3123294"/>
                <a:gd name="connsiteX11" fmla="*/ 712900 w 1831696"/>
                <a:gd name="connsiteY11" fmla="*/ 1582650 h 3123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831696" h="3123294">
                  <a:moveTo>
                    <a:pt x="-74" y="-101"/>
                  </a:moveTo>
                  <a:lnTo>
                    <a:pt x="814491" y="-101"/>
                  </a:lnTo>
                  <a:cubicBezTo>
                    <a:pt x="1308333" y="-101"/>
                    <a:pt x="1831623" y="194124"/>
                    <a:pt x="1831623" y="1071998"/>
                  </a:cubicBezTo>
                  <a:cubicBezTo>
                    <a:pt x="1831623" y="2021648"/>
                    <a:pt x="1270299" y="2169372"/>
                    <a:pt x="806025" y="2169372"/>
                  </a:cubicBezTo>
                  <a:lnTo>
                    <a:pt x="713146" y="2169372"/>
                  </a:lnTo>
                  <a:lnTo>
                    <a:pt x="713146" y="3123194"/>
                  </a:lnTo>
                  <a:lnTo>
                    <a:pt x="-74" y="3123194"/>
                  </a:lnTo>
                  <a:close/>
                  <a:moveTo>
                    <a:pt x="839766" y="1582650"/>
                  </a:moveTo>
                  <a:cubicBezTo>
                    <a:pt x="1038162" y="1582650"/>
                    <a:pt x="1122575" y="1468667"/>
                    <a:pt x="1122575" y="1084636"/>
                  </a:cubicBezTo>
                  <a:cubicBezTo>
                    <a:pt x="1122575" y="717413"/>
                    <a:pt x="1038162" y="616191"/>
                    <a:pt x="835594" y="616191"/>
                  </a:cubicBezTo>
                  <a:lnTo>
                    <a:pt x="712900" y="616191"/>
                  </a:lnTo>
                  <a:lnTo>
                    <a:pt x="712900" y="1582650"/>
                  </a:lnTo>
                  <a:close/>
                </a:path>
              </a:pathLst>
            </a:custGeom>
            <a:solidFill>
              <a:srgbClr val="FFFFFF"/>
            </a:solidFill>
            <a:ln w="122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41" name="Graphic 40">
            <a:extLst>
              <a:ext uri="{FF2B5EF4-FFF2-40B4-BE49-F238E27FC236}">
                <a16:creationId xmlns:a16="http://schemas.microsoft.com/office/drawing/2014/main" id="{C46132C8-AD5B-4FFB-87DD-1B660D775C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89845" y="156992"/>
            <a:ext cx="1130884" cy="751109"/>
          </a:xfrm>
          <a:prstGeom prst="rect">
            <a:avLst/>
          </a:prstGeom>
        </p:spPr>
      </p:pic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9DA20D6B-7196-4BD1-BB2F-100036436B10}"/>
              </a:ext>
            </a:extLst>
          </p:cNvPr>
          <p:cNvCxnSpPr>
            <a:cxnSpLocks/>
          </p:cNvCxnSpPr>
          <p:nvPr/>
        </p:nvCxnSpPr>
        <p:spPr>
          <a:xfrm>
            <a:off x="3281082" y="0"/>
            <a:ext cx="0" cy="1005840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Rectangle 66">
            <a:extLst>
              <a:ext uri="{FF2B5EF4-FFF2-40B4-BE49-F238E27FC236}">
                <a16:creationId xmlns:a16="http://schemas.microsoft.com/office/drawing/2014/main" id="{8E9A908B-486D-4224-8C4D-0D1F745740EB}"/>
              </a:ext>
            </a:extLst>
          </p:cNvPr>
          <p:cNvSpPr/>
          <p:nvPr/>
        </p:nvSpPr>
        <p:spPr>
          <a:xfrm>
            <a:off x="0" y="9493625"/>
            <a:ext cx="17881600" cy="564776"/>
          </a:xfrm>
          <a:prstGeom prst="rect">
            <a:avLst/>
          </a:prstGeom>
          <a:solidFill>
            <a:srgbClr val="2723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2" name="Graphic 71">
            <a:extLst>
              <a:ext uri="{FF2B5EF4-FFF2-40B4-BE49-F238E27FC236}">
                <a16:creationId xmlns:a16="http://schemas.microsoft.com/office/drawing/2014/main" id="{C38864EC-CE96-420C-98E1-B02DFC940C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399753" y="9653977"/>
            <a:ext cx="3355989" cy="251985"/>
          </a:xfrm>
          <a:prstGeom prst="rect">
            <a:avLst/>
          </a:prstGeom>
        </p:spPr>
      </p:pic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75382C07-4F67-4BC4-9BF3-55633EE2A9E1}"/>
              </a:ext>
            </a:extLst>
          </p:cNvPr>
          <p:cNvCxnSpPr>
            <a:cxnSpLocks/>
          </p:cNvCxnSpPr>
          <p:nvPr/>
        </p:nvCxnSpPr>
        <p:spPr>
          <a:xfrm>
            <a:off x="0" y="9493625"/>
            <a:ext cx="17881600" cy="0"/>
          </a:xfrm>
          <a:prstGeom prst="straightConnector1">
            <a:avLst/>
          </a:prstGeom>
          <a:ln w="28575">
            <a:solidFill>
              <a:srgbClr val="ED4D6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Graphic 4">
            <a:extLst>
              <a:ext uri="{FF2B5EF4-FFF2-40B4-BE49-F238E27FC236}">
                <a16:creationId xmlns:a16="http://schemas.microsoft.com/office/drawing/2014/main" id="{BA9AA473-9753-4F28-ADA9-6B999D5A66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9732" y="9637316"/>
            <a:ext cx="9239250" cy="3429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E519980-BDEB-416B-BB30-7674AA842086}"/>
              </a:ext>
            </a:extLst>
          </p:cNvPr>
          <p:cNvSpPr txBox="1"/>
          <p:nvPr/>
        </p:nvSpPr>
        <p:spPr>
          <a:xfrm>
            <a:off x="624185" y="1475239"/>
            <a:ext cx="166808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BentonSans Comp Book" panose="02000506040000020004" pitchFamily="50" charset="0"/>
              </a:rPr>
              <a:t>How to give nasal spray Narcan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976D0A-A3BA-791A-FAC3-8E2CD263FF6F}"/>
              </a:ext>
            </a:extLst>
          </p:cNvPr>
          <p:cNvSpPr txBox="1"/>
          <p:nvPr/>
        </p:nvSpPr>
        <p:spPr>
          <a:xfrm>
            <a:off x="3471739" y="237188"/>
            <a:ext cx="14219072" cy="91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6000"/>
              </a:lnSpc>
              <a:spcAft>
                <a:spcPts val="600"/>
              </a:spcAft>
            </a:pPr>
            <a:r>
              <a:rPr lang="en-US" sz="7200" dirty="0">
                <a:solidFill>
                  <a:srgbClr val="28AEE4"/>
                </a:solidFill>
                <a:latin typeface="BentonSans Comp Book" panose="02000506040000020004" pitchFamily="50" charset="0"/>
              </a:rPr>
              <a:t>NALOXONE </a:t>
            </a:r>
            <a:r>
              <a:rPr lang="en-US" sz="7200" dirty="0">
                <a:solidFill>
                  <a:schemeClr val="bg1"/>
                </a:solidFill>
                <a:latin typeface="BentonSans Comp Black" panose="02000506050000020004" pitchFamily="50" charset="0"/>
              </a:rPr>
              <a:t>INTERVENTION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956D30A-0322-6BFA-9843-60CB698BF9F5}"/>
              </a:ext>
            </a:extLst>
          </p:cNvPr>
          <p:cNvSpPr txBox="1"/>
          <p:nvPr/>
        </p:nvSpPr>
        <p:spPr>
          <a:xfrm>
            <a:off x="321482" y="2788257"/>
            <a:ext cx="822113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BentonSans Comp Book" panose="02000506040000020004" pitchFamily="50" charset="0"/>
              </a:rPr>
              <a:t>Step 1</a:t>
            </a:r>
          </a:p>
          <a:p>
            <a:pPr algn="ctr"/>
            <a:r>
              <a:rPr lang="en-US" sz="3600" dirty="0">
                <a:latin typeface="BentonSans Comp Book" panose="02000506040000020004" pitchFamily="50" charset="0"/>
              </a:rPr>
              <a:t>Remove NARCAN Nasal Spray from the box. Peel back the tab with the circle to open the NARCAN Nasal Spray.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E2563EB-53E4-4589-3B84-AD3FACA41AA7}"/>
              </a:ext>
            </a:extLst>
          </p:cNvPr>
          <p:cNvSpPr txBox="1"/>
          <p:nvPr/>
        </p:nvSpPr>
        <p:spPr>
          <a:xfrm>
            <a:off x="9338982" y="2788257"/>
            <a:ext cx="822113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BentonSans Comp Book" panose="02000506040000020004" pitchFamily="50" charset="0"/>
              </a:rPr>
              <a:t>Step 2</a:t>
            </a:r>
          </a:p>
          <a:p>
            <a:pPr algn="ctr"/>
            <a:r>
              <a:rPr lang="en-US" sz="3600" dirty="0">
                <a:latin typeface="BentonSans Comp Book" panose="02000506040000020004" pitchFamily="50" charset="0"/>
              </a:rPr>
              <a:t>Hold the NARCAN nasal spray with your thumb on the bottom of the plunger and your first and middle fingers on either side of the nozzle.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B1FA7C7-5E68-F36E-ABA8-E3E87ACCE25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3203" y="5735001"/>
            <a:ext cx="5851739" cy="341033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4EC7F9C-1270-7CC8-9500-62300BDA374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4611" y="5842737"/>
            <a:ext cx="5851739" cy="3349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8874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DCBE486-733C-4E2E-9E6B-F23BD7A04707}"/>
              </a:ext>
            </a:extLst>
          </p:cNvPr>
          <p:cNvSpPr/>
          <p:nvPr/>
        </p:nvSpPr>
        <p:spPr>
          <a:xfrm>
            <a:off x="0" y="1366"/>
            <a:ext cx="17881600" cy="1021217"/>
          </a:xfrm>
          <a:prstGeom prst="rect">
            <a:avLst/>
          </a:prstGeom>
          <a:solidFill>
            <a:srgbClr val="2723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D358A99-912C-47EE-B238-56944DF78E3E}"/>
              </a:ext>
            </a:extLst>
          </p:cNvPr>
          <p:cNvSpPr/>
          <p:nvPr/>
        </p:nvSpPr>
        <p:spPr>
          <a:xfrm>
            <a:off x="0" y="0"/>
            <a:ext cx="3281082" cy="1022583"/>
          </a:xfrm>
          <a:prstGeom prst="rect">
            <a:avLst/>
          </a:prstGeom>
          <a:solidFill>
            <a:srgbClr val="28AE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512D461-500B-4626-82B7-B149F605182C}"/>
              </a:ext>
            </a:extLst>
          </p:cNvPr>
          <p:cNvCxnSpPr>
            <a:cxnSpLocks/>
          </p:cNvCxnSpPr>
          <p:nvPr/>
        </p:nvCxnSpPr>
        <p:spPr>
          <a:xfrm>
            <a:off x="1731094" y="154494"/>
            <a:ext cx="0" cy="751109"/>
          </a:xfrm>
          <a:prstGeom prst="line">
            <a:avLst/>
          </a:prstGeom>
          <a:ln w="38100">
            <a:solidFill>
              <a:srgbClr val="27236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88EE5E48-0C9C-4CD6-AB23-3CEC0583F61D}"/>
              </a:ext>
            </a:extLst>
          </p:cNvPr>
          <p:cNvSpPr txBox="1"/>
          <p:nvPr/>
        </p:nvSpPr>
        <p:spPr>
          <a:xfrm>
            <a:off x="328504" y="2606789"/>
            <a:ext cx="276192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BentonSans Comp Bold" panose="02000506050000020004" pitchFamily="50" charset="0"/>
              </a:rPr>
              <a:t>Abstinence, or non-use, from opiate drug abuse is the most effective overdose prevention option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F5E3E13-0A98-45B4-A1B2-2843F09D12E1}"/>
              </a:ext>
            </a:extLst>
          </p:cNvPr>
          <p:cNvGrpSpPr/>
          <p:nvPr/>
        </p:nvGrpSpPr>
        <p:grpSpPr>
          <a:xfrm>
            <a:off x="150652" y="132360"/>
            <a:ext cx="1438623" cy="742482"/>
            <a:chOff x="1053401" y="2565187"/>
            <a:chExt cx="6052364" cy="3123662"/>
          </a:xfrm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5EF91DD6-FC30-41E7-A72A-EE86FEFDDD0A}"/>
                </a:ext>
              </a:extLst>
            </p:cNvPr>
            <p:cNvSpPr/>
            <p:nvPr/>
          </p:nvSpPr>
          <p:spPr>
            <a:xfrm>
              <a:off x="1053401" y="2565187"/>
              <a:ext cx="1992179" cy="3123662"/>
            </a:xfrm>
            <a:custGeom>
              <a:avLst/>
              <a:gdLst>
                <a:gd name="connsiteX0" fmla="*/ -74 w 1992179"/>
                <a:gd name="connsiteY0" fmla="*/ -101 h 3123662"/>
                <a:gd name="connsiteX1" fmla="*/ 742838 w 1992179"/>
                <a:gd name="connsiteY1" fmla="*/ -101 h 3123662"/>
                <a:gd name="connsiteX2" fmla="*/ 1992106 w 1992179"/>
                <a:gd name="connsiteY2" fmla="*/ 1553081 h 3123662"/>
                <a:gd name="connsiteX3" fmla="*/ 742838 w 1992179"/>
                <a:gd name="connsiteY3" fmla="*/ 3123562 h 3123662"/>
                <a:gd name="connsiteX4" fmla="*/ -74 w 1992179"/>
                <a:gd name="connsiteY4" fmla="*/ 3123562 h 3123662"/>
                <a:gd name="connsiteX5" fmla="*/ 831423 w 1992179"/>
                <a:gd name="connsiteY5" fmla="*/ 2519663 h 3123662"/>
                <a:gd name="connsiteX6" fmla="*/ 1257661 w 1992179"/>
                <a:gd name="connsiteY6" fmla="*/ 1553081 h 3123662"/>
                <a:gd name="connsiteX7" fmla="*/ 827251 w 1992179"/>
                <a:gd name="connsiteY7" fmla="*/ 616191 h 3123662"/>
                <a:gd name="connsiteX8" fmla="*/ 725906 w 1992179"/>
                <a:gd name="connsiteY8" fmla="*/ 616191 h 3123662"/>
                <a:gd name="connsiteX9" fmla="*/ 725906 w 1992179"/>
                <a:gd name="connsiteY9" fmla="*/ 2519663 h 3123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92179" h="3123662">
                  <a:moveTo>
                    <a:pt x="-74" y="-101"/>
                  </a:moveTo>
                  <a:lnTo>
                    <a:pt x="742838" y="-101"/>
                  </a:lnTo>
                  <a:cubicBezTo>
                    <a:pt x="1468694" y="-101"/>
                    <a:pt x="1992106" y="232036"/>
                    <a:pt x="1992106" y="1553081"/>
                  </a:cubicBezTo>
                  <a:cubicBezTo>
                    <a:pt x="1992106" y="2886886"/>
                    <a:pt x="1456057" y="3123562"/>
                    <a:pt x="742838" y="3123562"/>
                  </a:cubicBezTo>
                  <a:lnTo>
                    <a:pt x="-74" y="3123562"/>
                  </a:lnTo>
                  <a:close/>
                  <a:moveTo>
                    <a:pt x="831423" y="2519663"/>
                  </a:moveTo>
                  <a:cubicBezTo>
                    <a:pt x="1181713" y="2519663"/>
                    <a:pt x="1257661" y="2312801"/>
                    <a:pt x="1257661" y="1553081"/>
                  </a:cubicBezTo>
                  <a:cubicBezTo>
                    <a:pt x="1257661" y="801826"/>
                    <a:pt x="1181713" y="616191"/>
                    <a:pt x="827251" y="616191"/>
                  </a:cubicBezTo>
                  <a:lnTo>
                    <a:pt x="725906" y="616191"/>
                  </a:lnTo>
                  <a:lnTo>
                    <a:pt x="725906" y="2519663"/>
                  </a:lnTo>
                  <a:close/>
                </a:path>
              </a:pathLst>
            </a:custGeom>
            <a:solidFill>
              <a:srgbClr val="FFFFFF"/>
            </a:solidFill>
            <a:ln w="122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03F8DA67-9E59-41B2-9A70-C7A5C98B746A}"/>
                </a:ext>
              </a:extLst>
            </p:cNvPr>
            <p:cNvSpPr/>
            <p:nvPr/>
          </p:nvSpPr>
          <p:spPr>
            <a:xfrm>
              <a:off x="3193304" y="2565187"/>
              <a:ext cx="1920158" cy="3123294"/>
            </a:xfrm>
            <a:custGeom>
              <a:avLst/>
              <a:gdLst>
                <a:gd name="connsiteX0" fmla="*/ -74 w 1920158"/>
                <a:gd name="connsiteY0" fmla="*/ -101 h 3123294"/>
                <a:gd name="connsiteX1" fmla="*/ 746764 w 1920158"/>
                <a:gd name="connsiteY1" fmla="*/ -101 h 3123294"/>
                <a:gd name="connsiteX2" fmla="*/ 1143433 w 1920158"/>
                <a:gd name="connsiteY2" fmla="*/ 1080464 h 3123294"/>
                <a:gd name="connsiteX3" fmla="*/ 1341829 w 1920158"/>
                <a:gd name="connsiteY3" fmla="*/ 1700804 h 3123294"/>
                <a:gd name="connsiteX4" fmla="*/ 1358761 w 1920158"/>
                <a:gd name="connsiteY4" fmla="*/ 1700804 h 3123294"/>
                <a:gd name="connsiteX5" fmla="*/ 1358761 w 1920158"/>
                <a:gd name="connsiteY5" fmla="*/ -101 h 3123294"/>
                <a:gd name="connsiteX6" fmla="*/ 1920085 w 1920158"/>
                <a:gd name="connsiteY6" fmla="*/ -101 h 3123294"/>
                <a:gd name="connsiteX7" fmla="*/ 1920085 w 1920158"/>
                <a:gd name="connsiteY7" fmla="*/ 3123194 h 3123294"/>
                <a:gd name="connsiteX8" fmla="*/ 1304039 w 1920158"/>
                <a:gd name="connsiteY8" fmla="*/ 3123194 h 3123294"/>
                <a:gd name="connsiteX9" fmla="*/ 788725 w 1920158"/>
                <a:gd name="connsiteY9" fmla="*/ 1840062 h 3123294"/>
                <a:gd name="connsiteX10" fmla="*/ 577692 w 1920158"/>
                <a:gd name="connsiteY10" fmla="*/ 1219722 h 3123294"/>
                <a:gd name="connsiteX11" fmla="*/ 560760 w 1920158"/>
                <a:gd name="connsiteY11" fmla="*/ 1219722 h 3123294"/>
                <a:gd name="connsiteX12" fmla="*/ 560760 w 1920158"/>
                <a:gd name="connsiteY12" fmla="*/ 3123194 h 3123294"/>
                <a:gd name="connsiteX13" fmla="*/ -74 w 1920158"/>
                <a:gd name="connsiteY13" fmla="*/ 3123194 h 3123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920158" h="3123294">
                  <a:moveTo>
                    <a:pt x="-74" y="-101"/>
                  </a:moveTo>
                  <a:lnTo>
                    <a:pt x="746764" y="-101"/>
                  </a:lnTo>
                  <a:lnTo>
                    <a:pt x="1143433" y="1080464"/>
                  </a:lnTo>
                  <a:cubicBezTo>
                    <a:pt x="1227846" y="1329410"/>
                    <a:pt x="1290665" y="1510874"/>
                    <a:pt x="1341829" y="1700804"/>
                  </a:cubicBezTo>
                  <a:lnTo>
                    <a:pt x="1358761" y="1700804"/>
                  </a:lnTo>
                  <a:lnTo>
                    <a:pt x="1358761" y="-101"/>
                  </a:lnTo>
                  <a:lnTo>
                    <a:pt x="1920085" y="-101"/>
                  </a:lnTo>
                  <a:lnTo>
                    <a:pt x="1920085" y="3123194"/>
                  </a:lnTo>
                  <a:lnTo>
                    <a:pt x="1304039" y="3123194"/>
                  </a:lnTo>
                  <a:lnTo>
                    <a:pt x="788725" y="1840062"/>
                  </a:lnTo>
                  <a:cubicBezTo>
                    <a:pt x="700017" y="1603753"/>
                    <a:pt x="611432" y="1337876"/>
                    <a:pt x="577692" y="1219722"/>
                  </a:cubicBezTo>
                  <a:lnTo>
                    <a:pt x="560760" y="1219722"/>
                  </a:lnTo>
                  <a:lnTo>
                    <a:pt x="560760" y="3123194"/>
                  </a:lnTo>
                  <a:lnTo>
                    <a:pt x="-74" y="3123194"/>
                  </a:lnTo>
                  <a:close/>
                </a:path>
              </a:pathLst>
            </a:custGeom>
            <a:solidFill>
              <a:srgbClr val="FFFFFF"/>
            </a:solidFill>
            <a:ln w="122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C0769024-4C2E-444B-A66D-A38D7694A8CB}"/>
                </a:ext>
              </a:extLst>
            </p:cNvPr>
            <p:cNvSpPr/>
            <p:nvPr/>
          </p:nvSpPr>
          <p:spPr>
            <a:xfrm>
              <a:off x="5274069" y="2565187"/>
              <a:ext cx="1831696" cy="3123294"/>
            </a:xfrm>
            <a:custGeom>
              <a:avLst/>
              <a:gdLst>
                <a:gd name="connsiteX0" fmla="*/ -74 w 1831696"/>
                <a:gd name="connsiteY0" fmla="*/ -101 h 3123294"/>
                <a:gd name="connsiteX1" fmla="*/ 814491 w 1831696"/>
                <a:gd name="connsiteY1" fmla="*/ -101 h 3123294"/>
                <a:gd name="connsiteX2" fmla="*/ 1831623 w 1831696"/>
                <a:gd name="connsiteY2" fmla="*/ 1071998 h 3123294"/>
                <a:gd name="connsiteX3" fmla="*/ 806025 w 1831696"/>
                <a:gd name="connsiteY3" fmla="*/ 2169372 h 3123294"/>
                <a:gd name="connsiteX4" fmla="*/ 713146 w 1831696"/>
                <a:gd name="connsiteY4" fmla="*/ 2169372 h 3123294"/>
                <a:gd name="connsiteX5" fmla="*/ 713146 w 1831696"/>
                <a:gd name="connsiteY5" fmla="*/ 3123194 h 3123294"/>
                <a:gd name="connsiteX6" fmla="*/ -74 w 1831696"/>
                <a:gd name="connsiteY6" fmla="*/ 3123194 h 3123294"/>
                <a:gd name="connsiteX7" fmla="*/ 839766 w 1831696"/>
                <a:gd name="connsiteY7" fmla="*/ 1582650 h 3123294"/>
                <a:gd name="connsiteX8" fmla="*/ 1122575 w 1831696"/>
                <a:gd name="connsiteY8" fmla="*/ 1084636 h 3123294"/>
                <a:gd name="connsiteX9" fmla="*/ 835594 w 1831696"/>
                <a:gd name="connsiteY9" fmla="*/ 616191 h 3123294"/>
                <a:gd name="connsiteX10" fmla="*/ 712900 w 1831696"/>
                <a:gd name="connsiteY10" fmla="*/ 616191 h 3123294"/>
                <a:gd name="connsiteX11" fmla="*/ 712900 w 1831696"/>
                <a:gd name="connsiteY11" fmla="*/ 1582650 h 3123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831696" h="3123294">
                  <a:moveTo>
                    <a:pt x="-74" y="-101"/>
                  </a:moveTo>
                  <a:lnTo>
                    <a:pt x="814491" y="-101"/>
                  </a:lnTo>
                  <a:cubicBezTo>
                    <a:pt x="1308333" y="-101"/>
                    <a:pt x="1831623" y="194124"/>
                    <a:pt x="1831623" y="1071998"/>
                  </a:cubicBezTo>
                  <a:cubicBezTo>
                    <a:pt x="1831623" y="2021648"/>
                    <a:pt x="1270299" y="2169372"/>
                    <a:pt x="806025" y="2169372"/>
                  </a:cubicBezTo>
                  <a:lnTo>
                    <a:pt x="713146" y="2169372"/>
                  </a:lnTo>
                  <a:lnTo>
                    <a:pt x="713146" y="3123194"/>
                  </a:lnTo>
                  <a:lnTo>
                    <a:pt x="-74" y="3123194"/>
                  </a:lnTo>
                  <a:close/>
                  <a:moveTo>
                    <a:pt x="839766" y="1582650"/>
                  </a:moveTo>
                  <a:cubicBezTo>
                    <a:pt x="1038162" y="1582650"/>
                    <a:pt x="1122575" y="1468667"/>
                    <a:pt x="1122575" y="1084636"/>
                  </a:cubicBezTo>
                  <a:cubicBezTo>
                    <a:pt x="1122575" y="717413"/>
                    <a:pt x="1038162" y="616191"/>
                    <a:pt x="835594" y="616191"/>
                  </a:cubicBezTo>
                  <a:lnTo>
                    <a:pt x="712900" y="616191"/>
                  </a:lnTo>
                  <a:lnTo>
                    <a:pt x="712900" y="1582650"/>
                  </a:lnTo>
                  <a:close/>
                </a:path>
              </a:pathLst>
            </a:custGeom>
            <a:solidFill>
              <a:srgbClr val="FFFFFF"/>
            </a:solidFill>
            <a:ln w="122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41" name="Graphic 40">
            <a:extLst>
              <a:ext uri="{FF2B5EF4-FFF2-40B4-BE49-F238E27FC236}">
                <a16:creationId xmlns:a16="http://schemas.microsoft.com/office/drawing/2014/main" id="{C46132C8-AD5B-4FFB-87DD-1B660D775C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89845" y="156992"/>
            <a:ext cx="1130884" cy="751109"/>
          </a:xfrm>
          <a:prstGeom prst="rect">
            <a:avLst/>
          </a:prstGeom>
        </p:spPr>
      </p:pic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9DA20D6B-7196-4BD1-BB2F-100036436B10}"/>
              </a:ext>
            </a:extLst>
          </p:cNvPr>
          <p:cNvCxnSpPr>
            <a:cxnSpLocks/>
          </p:cNvCxnSpPr>
          <p:nvPr/>
        </p:nvCxnSpPr>
        <p:spPr>
          <a:xfrm>
            <a:off x="3281082" y="0"/>
            <a:ext cx="0" cy="1005840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Rectangle 66">
            <a:extLst>
              <a:ext uri="{FF2B5EF4-FFF2-40B4-BE49-F238E27FC236}">
                <a16:creationId xmlns:a16="http://schemas.microsoft.com/office/drawing/2014/main" id="{8E9A908B-486D-4224-8C4D-0D1F745740EB}"/>
              </a:ext>
            </a:extLst>
          </p:cNvPr>
          <p:cNvSpPr/>
          <p:nvPr/>
        </p:nvSpPr>
        <p:spPr>
          <a:xfrm>
            <a:off x="0" y="9493625"/>
            <a:ext cx="17881600" cy="564776"/>
          </a:xfrm>
          <a:prstGeom prst="rect">
            <a:avLst/>
          </a:prstGeom>
          <a:solidFill>
            <a:srgbClr val="2723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2" name="Graphic 71">
            <a:extLst>
              <a:ext uri="{FF2B5EF4-FFF2-40B4-BE49-F238E27FC236}">
                <a16:creationId xmlns:a16="http://schemas.microsoft.com/office/drawing/2014/main" id="{C38864EC-CE96-420C-98E1-B02DFC940C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399753" y="9653977"/>
            <a:ext cx="3355989" cy="251985"/>
          </a:xfrm>
          <a:prstGeom prst="rect">
            <a:avLst/>
          </a:prstGeom>
        </p:spPr>
      </p:pic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75382C07-4F67-4BC4-9BF3-55633EE2A9E1}"/>
              </a:ext>
            </a:extLst>
          </p:cNvPr>
          <p:cNvCxnSpPr>
            <a:cxnSpLocks/>
          </p:cNvCxnSpPr>
          <p:nvPr/>
        </p:nvCxnSpPr>
        <p:spPr>
          <a:xfrm>
            <a:off x="0" y="9493625"/>
            <a:ext cx="17881600" cy="0"/>
          </a:xfrm>
          <a:prstGeom prst="straightConnector1">
            <a:avLst/>
          </a:prstGeom>
          <a:ln w="28575">
            <a:solidFill>
              <a:srgbClr val="ED4D6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Graphic 4">
            <a:extLst>
              <a:ext uri="{FF2B5EF4-FFF2-40B4-BE49-F238E27FC236}">
                <a16:creationId xmlns:a16="http://schemas.microsoft.com/office/drawing/2014/main" id="{BA9AA473-9753-4F28-ADA9-6B999D5A66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9732" y="9637316"/>
            <a:ext cx="9239250" cy="3429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E519980-BDEB-416B-BB30-7674AA842086}"/>
              </a:ext>
            </a:extLst>
          </p:cNvPr>
          <p:cNvSpPr txBox="1"/>
          <p:nvPr/>
        </p:nvSpPr>
        <p:spPr>
          <a:xfrm>
            <a:off x="624185" y="1475239"/>
            <a:ext cx="166808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BentonSans Comp Book" panose="02000506040000020004" pitchFamily="50" charset="0"/>
              </a:rPr>
              <a:t>How to give nasal spray Narcan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976D0A-A3BA-791A-FAC3-8E2CD263FF6F}"/>
              </a:ext>
            </a:extLst>
          </p:cNvPr>
          <p:cNvSpPr txBox="1"/>
          <p:nvPr/>
        </p:nvSpPr>
        <p:spPr>
          <a:xfrm>
            <a:off x="3471739" y="237188"/>
            <a:ext cx="14219072" cy="91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6000"/>
              </a:lnSpc>
              <a:spcAft>
                <a:spcPts val="600"/>
              </a:spcAft>
            </a:pPr>
            <a:r>
              <a:rPr lang="en-US" sz="7200" dirty="0">
                <a:solidFill>
                  <a:srgbClr val="28AEE4"/>
                </a:solidFill>
                <a:latin typeface="BentonSans Comp Book" panose="02000506040000020004" pitchFamily="50" charset="0"/>
              </a:rPr>
              <a:t>NALOXONE </a:t>
            </a:r>
            <a:r>
              <a:rPr lang="en-US" sz="7200" dirty="0">
                <a:solidFill>
                  <a:schemeClr val="bg1"/>
                </a:solidFill>
                <a:latin typeface="BentonSans Comp Black" panose="02000506050000020004" pitchFamily="50" charset="0"/>
              </a:rPr>
              <a:t>INTERVENTION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956D30A-0322-6BFA-9843-60CB698BF9F5}"/>
              </a:ext>
            </a:extLst>
          </p:cNvPr>
          <p:cNvSpPr txBox="1"/>
          <p:nvPr/>
        </p:nvSpPr>
        <p:spPr>
          <a:xfrm>
            <a:off x="321482" y="2446438"/>
            <a:ext cx="822113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BentonSans Comp Book" panose="02000506040000020004" pitchFamily="50" charset="0"/>
              </a:rPr>
              <a:t>Step 3</a:t>
            </a:r>
          </a:p>
          <a:p>
            <a:pPr algn="ctr"/>
            <a:r>
              <a:rPr lang="en-US" sz="3200" dirty="0">
                <a:latin typeface="BentonSans Comp Book" panose="02000506040000020004" pitchFamily="50" charset="0"/>
              </a:rPr>
              <a:t>Tilt the person’s head back and provide support under the neck with your hand. </a:t>
            </a:r>
            <a:r>
              <a:rPr lang="en-US" sz="3200" b="1" dirty="0">
                <a:latin typeface="BentonSans Comp Book" panose="02000506040000020004" pitchFamily="50" charset="0"/>
              </a:rPr>
              <a:t>Gently insert the tip of the nozzle into one nostril</a:t>
            </a:r>
            <a:r>
              <a:rPr lang="en-US" sz="3200" dirty="0">
                <a:latin typeface="BentonSans Comp Book" panose="02000506040000020004" pitchFamily="50" charset="0"/>
              </a:rPr>
              <a:t>, until your fingers on either side of the nozzle are against the bottom of the person’s nose.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E2563EB-53E4-4589-3B84-AD3FACA41AA7}"/>
              </a:ext>
            </a:extLst>
          </p:cNvPr>
          <p:cNvSpPr txBox="1"/>
          <p:nvPr/>
        </p:nvSpPr>
        <p:spPr>
          <a:xfrm>
            <a:off x="9329912" y="2606789"/>
            <a:ext cx="822113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BentonSans Comp Book" panose="02000506040000020004" pitchFamily="50" charset="0"/>
              </a:rPr>
              <a:t>Step 4</a:t>
            </a:r>
          </a:p>
          <a:p>
            <a:pPr algn="ctr"/>
            <a:r>
              <a:rPr lang="en-US" sz="3600" b="1" dirty="0">
                <a:latin typeface="BentonSans Comp Book" panose="02000506040000020004" pitchFamily="50" charset="0"/>
              </a:rPr>
              <a:t>Press the plunger firmly</a:t>
            </a:r>
            <a:r>
              <a:rPr lang="en-US" sz="3600" dirty="0">
                <a:latin typeface="BentonSans Comp Book" panose="02000506040000020004" pitchFamily="50" charset="0"/>
              </a:rPr>
              <a:t> to give the dose of NARCAN Nasal Spray.  Remove the NARCAN Nasal Spray from the nostril after giving the dose.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B1FA7C7-5E68-F36E-ABA8-E3E87ACCE25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49190" y="5735001"/>
            <a:ext cx="5779764" cy="341033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4EC7F9C-1270-7CC8-9500-62300BDA374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67706" y="5842737"/>
            <a:ext cx="5745548" cy="3349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1530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DCBE486-733C-4E2E-9E6B-F23BD7A04707}"/>
              </a:ext>
            </a:extLst>
          </p:cNvPr>
          <p:cNvSpPr/>
          <p:nvPr/>
        </p:nvSpPr>
        <p:spPr>
          <a:xfrm>
            <a:off x="0" y="1366"/>
            <a:ext cx="17881600" cy="1021217"/>
          </a:xfrm>
          <a:prstGeom prst="rect">
            <a:avLst/>
          </a:prstGeom>
          <a:solidFill>
            <a:srgbClr val="2723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D358A99-912C-47EE-B238-56944DF78E3E}"/>
              </a:ext>
            </a:extLst>
          </p:cNvPr>
          <p:cNvSpPr/>
          <p:nvPr/>
        </p:nvSpPr>
        <p:spPr>
          <a:xfrm>
            <a:off x="0" y="0"/>
            <a:ext cx="3281082" cy="1022583"/>
          </a:xfrm>
          <a:prstGeom prst="rect">
            <a:avLst/>
          </a:prstGeom>
          <a:solidFill>
            <a:srgbClr val="28AE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512D461-500B-4626-82B7-B149F605182C}"/>
              </a:ext>
            </a:extLst>
          </p:cNvPr>
          <p:cNvCxnSpPr>
            <a:cxnSpLocks/>
          </p:cNvCxnSpPr>
          <p:nvPr/>
        </p:nvCxnSpPr>
        <p:spPr>
          <a:xfrm>
            <a:off x="1731094" y="154494"/>
            <a:ext cx="0" cy="751109"/>
          </a:xfrm>
          <a:prstGeom prst="line">
            <a:avLst/>
          </a:prstGeom>
          <a:ln w="38100">
            <a:solidFill>
              <a:srgbClr val="27236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88EE5E48-0C9C-4CD6-AB23-3CEC0583F61D}"/>
              </a:ext>
            </a:extLst>
          </p:cNvPr>
          <p:cNvSpPr txBox="1"/>
          <p:nvPr/>
        </p:nvSpPr>
        <p:spPr>
          <a:xfrm>
            <a:off x="328504" y="2606789"/>
            <a:ext cx="276192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BentonSans Comp Bold" panose="02000506050000020004" pitchFamily="50" charset="0"/>
              </a:rPr>
              <a:t>Abstinence, or non-use, from opiate drug abuse is the most effective overdose prevention option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F5E3E13-0A98-45B4-A1B2-2843F09D12E1}"/>
              </a:ext>
            </a:extLst>
          </p:cNvPr>
          <p:cNvGrpSpPr/>
          <p:nvPr/>
        </p:nvGrpSpPr>
        <p:grpSpPr>
          <a:xfrm>
            <a:off x="150652" y="132360"/>
            <a:ext cx="1438623" cy="742482"/>
            <a:chOff x="1053401" y="2565187"/>
            <a:chExt cx="6052364" cy="3123662"/>
          </a:xfrm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5EF91DD6-FC30-41E7-A72A-EE86FEFDDD0A}"/>
                </a:ext>
              </a:extLst>
            </p:cNvPr>
            <p:cNvSpPr/>
            <p:nvPr/>
          </p:nvSpPr>
          <p:spPr>
            <a:xfrm>
              <a:off x="1053401" y="2565187"/>
              <a:ext cx="1992179" cy="3123662"/>
            </a:xfrm>
            <a:custGeom>
              <a:avLst/>
              <a:gdLst>
                <a:gd name="connsiteX0" fmla="*/ -74 w 1992179"/>
                <a:gd name="connsiteY0" fmla="*/ -101 h 3123662"/>
                <a:gd name="connsiteX1" fmla="*/ 742838 w 1992179"/>
                <a:gd name="connsiteY1" fmla="*/ -101 h 3123662"/>
                <a:gd name="connsiteX2" fmla="*/ 1992106 w 1992179"/>
                <a:gd name="connsiteY2" fmla="*/ 1553081 h 3123662"/>
                <a:gd name="connsiteX3" fmla="*/ 742838 w 1992179"/>
                <a:gd name="connsiteY3" fmla="*/ 3123562 h 3123662"/>
                <a:gd name="connsiteX4" fmla="*/ -74 w 1992179"/>
                <a:gd name="connsiteY4" fmla="*/ 3123562 h 3123662"/>
                <a:gd name="connsiteX5" fmla="*/ 831423 w 1992179"/>
                <a:gd name="connsiteY5" fmla="*/ 2519663 h 3123662"/>
                <a:gd name="connsiteX6" fmla="*/ 1257661 w 1992179"/>
                <a:gd name="connsiteY6" fmla="*/ 1553081 h 3123662"/>
                <a:gd name="connsiteX7" fmla="*/ 827251 w 1992179"/>
                <a:gd name="connsiteY7" fmla="*/ 616191 h 3123662"/>
                <a:gd name="connsiteX8" fmla="*/ 725906 w 1992179"/>
                <a:gd name="connsiteY8" fmla="*/ 616191 h 3123662"/>
                <a:gd name="connsiteX9" fmla="*/ 725906 w 1992179"/>
                <a:gd name="connsiteY9" fmla="*/ 2519663 h 3123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92179" h="3123662">
                  <a:moveTo>
                    <a:pt x="-74" y="-101"/>
                  </a:moveTo>
                  <a:lnTo>
                    <a:pt x="742838" y="-101"/>
                  </a:lnTo>
                  <a:cubicBezTo>
                    <a:pt x="1468694" y="-101"/>
                    <a:pt x="1992106" y="232036"/>
                    <a:pt x="1992106" y="1553081"/>
                  </a:cubicBezTo>
                  <a:cubicBezTo>
                    <a:pt x="1992106" y="2886886"/>
                    <a:pt x="1456057" y="3123562"/>
                    <a:pt x="742838" y="3123562"/>
                  </a:cubicBezTo>
                  <a:lnTo>
                    <a:pt x="-74" y="3123562"/>
                  </a:lnTo>
                  <a:close/>
                  <a:moveTo>
                    <a:pt x="831423" y="2519663"/>
                  </a:moveTo>
                  <a:cubicBezTo>
                    <a:pt x="1181713" y="2519663"/>
                    <a:pt x="1257661" y="2312801"/>
                    <a:pt x="1257661" y="1553081"/>
                  </a:cubicBezTo>
                  <a:cubicBezTo>
                    <a:pt x="1257661" y="801826"/>
                    <a:pt x="1181713" y="616191"/>
                    <a:pt x="827251" y="616191"/>
                  </a:cubicBezTo>
                  <a:lnTo>
                    <a:pt x="725906" y="616191"/>
                  </a:lnTo>
                  <a:lnTo>
                    <a:pt x="725906" y="2519663"/>
                  </a:lnTo>
                  <a:close/>
                </a:path>
              </a:pathLst>
            </a:custGeom>
            <a:solidFill>
              <a:srgbClr val="FFFFFF"/>
            </a:solidFill>
            <a:ln w="122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03F8DA67-9E59-41B2-9A70-C7A5C98B746A}"/>
                </a:ext>
              </a:extLst>
            </p:cNvPr>
            <p:cNvSpPr/>
            <p:nvPr/>
          </p:nvSpPr>
          <p:spPr>
            <a:xfrm>
              <a:off x="3193304" y="2565187"/>
              <a:ext cx="1920158" cy="3123294"/>
            </a:xfrm>
            <a:custGeom>
              <a:avLst/>
              <a:gdLst>
                <a:gd name="connsiteX0" fmla="*/ -74 w 1920158"/>
                <a:gd name="connsiteY0" fmla="*/ -101 h 3123294"/>
                <a:gd name="connsiteX1" fmla="*/ 746764 w 1920158"/>
                <a:gd name="connsiteY1" fmla="*/ -101 h 3123294"/>
                <a:gd name="connsiteX2" fmla="*/ 1143433 w 1920158"/>
                <a:gd name="connsiteY2" fmla="*/ 1080464 h 3123294"/>
                <a:gd name="connsiteX3" fmla="*/ 1341829 w 1920158"/>
                <a:gd name="connsiteY3" fmla="*/ 1700804 h 3123294"/>
                <a:gd name="connsiteX4" fmla="*/ 1358761 w 1920158"/>
                <a:gd name="connsiteY4" fmla="*/ 1700804 h 3123294"/>
                <a:gd name="connsiteX5" fmla="*/ 1358761 w 1920158"/>
                <a:gd name="connsiteY5" fmla="*/ -101 h 3123294"/>
                <a:gd name="connsiteX6" fmla="*/ 1920085 w 1920158"/>
                <a:gd name="connsiteY6" fmla="*/ -101 h 3123294"/>
                <a:gd name="connsiteX7" fmla="*/ 1920085 w 1920158"/>
                <a:gd name="connsiteY7" fmla="*/ 3123194 h 3123294"/>
                <a:gd name="connsiteX8" fmla="*/ 1304039 w 1920158"/>
                <a:gd name="connsiteY8" fmla="*/ 3123194 h 3123294"/>
                <a:gd name="connsiteX9" fmla="*/ 788725 w 1920158"/>
                <a:gd name="connsiteY9" fmla="*/ 1840062 h 3123294"/>
                <a:gd name="connsiteX10" fmla="*/ 577692 w 1920158"/>
                <a:gd name="connsiteY10" fmla="*/ 1219722 h 3123294"/>
                <a:gd name="connsiteX11" fmla="*/ 560760 w 1920158"/>
                <a:gd name="connsiteY11" fmla="*/ 1219722 h 3123294"/>
                <a:gd name="connsiteX12" fmla="*/ 560760 w 1920158"/>
                <a:gd name="connsiteY12" fmla="*/ 3123194 h 3123294"/>
                <a:gd name="connsiteX13" fmla="*/ -74 w 1920158"/>
                <a:gd name="connsiteY13" fmla="*/ 3123194 h 3123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920158" h="3123294">
                  <a:moveTo>
                    <a:pt x="-74" y="-101"/>
                  </a:moveTo>
                  <a:lnTo>
                    <a:pt x="746764" y="-101"/>
                  </a:lnTo>
                  <a:lnTo>
                    <a:pt x="1143433" y="1080464"/>
                  </a:lnTo>
                  <a:cubicBezTo>
                    <a:pt x="1227846" y="1329410"/>
                    <a:pt x="1290665" y="1510874"/>
                    <a:pt x="1341829" y="1700804"/>
                  </a:cubicBezTo>
                  <a:lnTo>
                    <a:pt x="1358761" y="1700804"/>
                  </a:lnTo>
                  <a:lnTo>
                    <a:pt x="1358761" y="-101"/>
                  </a:lnTo>
                  <a:lnTo>
                    <a:pt x="1920085" y="-101"/>
                  </a:lnTo>
                  <a:lnTo>
                    <a:pt x="1920085" y="3123194"/>
                  </a:lnTo>
                  <a:lnTo>
                    <a:pt x="1304039" y="3123194"/>
                  </a:lnTo>
                  <a:lnTo>
                    <a:pt x="788725" y="1840062"/>
                  </a:lnTo>
                  <a:cubicBezTo>
                    <a:pt x="700017" y="1603753"/>
                    <a:pt x="611432" y="1337876"/>
                    <a:pt x="577692" y="1219722"/>
                  </a:cubicBezTo>
                  <a:lnTo>
                    <a:pt x="560760" y="1219722"/>
                  </a:lnTo>
                  <a:lnTo>
                    <a:pt x="560760" y="3123194"/>
                  </a:lnTo>
                  <a:lnTo>
                    <a:pt x="-74" y="3123194"/>
                  </a:lnTo>
                  <a:close/>
                </a:path>
              </a:pathLst>
            </a:custGeom>
            <a:solidFill>
              <a:srgbClr val="FFFFFF"/>
            </a:solidFill>
            <a:ln w="122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C0769024-4C2E-444B-A66D-A38D7694A8CB}"/>
                </a:ext>
              </a:extLst>
            </p:cNvPr>
            <p:cNvSpPr/>
            <p:nvPr/>
          </p:nvSpPr>
          <p:spPr>
            <a:xfrm>
              <a:off x="5274069" y="2565187"/>
              <a:ext cx="1831696" cy="3123294"/>
            </a:xfrm>
            <a:custGeom>
              <a:avLst/>
              <a:gdLst>
                <a:gd name="connsiteX0" fmla="*/ -74 w 1831696"/>
                <a:gd name="connsiteY0" fmla="*/ -101 h 3123294"/>
                <a:gd name="connsiteX1" fmla="*/ 814491 w 1831696"/>
                <a:gd name="connsiteY1" fmla="*/ -101 h 3123294"/>
                <a:gd name="connsiteX2" fmla="*/ 1831623 w 1831696"/>
                <a:gd name="connsiteY2" fmla="*/ 1071998 h 3123294"/>
                <a:gd name="connsiteX3" fmla="*/ 806025 w 1831696"/>
                <a:gd name="connsiteY3" fmla="*/ 2169372 h 3123294"/>
                <a:gd name="connsiteX4" fmla="*/ 713146 w 1831696"/>
                <a:gd name="connsiteY4" fmla="*/ 2169372 h 3123294"/>
                <a:gd name="connsiteX5" fmla="*/ 713146 w 1831696"/>
                <a:gd name="connsiteY5" fmla="*/ 3123194 h 3123294"/>
                <a:gd name="connsiteX6" fmla="*/ -74 w 1831696"/>
                <a:gd name="connsiteY6" fmla="*/ 3123194 h 3123294"/>
                <a:gd name="connsiteX7" fmla="*/ 839766 w 1831696"/>
                <a:gd name="connsiteY7" fmla="*/ 1582650 h 3123294"/>
                <a:gd name="connsiteX8" fmla="*/ 1122575 w 1831696"/>
                <a:gd name="connsiteY8" fmla="*/ 1084636 h 3123294"/>
                <a:gd name="connsiteX9" fmla="*/ 835594 w 1831696"/>
                <a:gd name="connsiteY9" fmla="*/ 616191 h 3123294"/>
                <a:gd name="connsiteX10" fmla="*/ 712900 w 1831696"/>
                <a:gd name="connsiteY10" fmla="*/ 616191 h 3123294"/>
                <a:gd name="connsiteX11" fmla="*/ 712900 w 1831696"/>
                <a:gd name="connsiteY11" fmla="*/ 1582650 h 3123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831696" h="3123294">
                  <a:moveTo>
                    <a:pt x="-74" y="-101"/>
                  </a:moveTo>
                  <a:lnTo>
                    <a:pt x="814491" y="-101"/>
                  </a:lnTo>
                  <a:cubicBezTo>
                    <a:pt x="1308333" y="-101"/>
                    <a:pt x="1831623" y="194124"/>
                    <a:pt x="1831623" y="1071998"/>
                  </a:cubicBezTo>
                  <a:cubicBezTo>
                    <a:pt x="1831623" y="2021648"/>
                    <a:pt x="1270299" y="2169372"/>
                    <a:pt x="806025" y="2169372"/>
                  </a:cubicBezTo>
                  <a:lnTo>
                    <a:pt x="713146" y="2169372"/>
                  </a:lnTo>
                  <a:lnTo>
                    <a:pt x="713146" y="3123194"/>
                  </a:lnTo>
                  <a:lnTo>
                    <a:pt x="-74" y="3123194"/>
                  </a:lnTo>
                  <a:close/>
                  <a:moveTo>
                    <a:pt x="839766" y="1582650"/>
                  </a:moveTo>
                  <a:cubicBezTo>
                    <a:pt x="1038162" y="1582650"/>
                    <a:pt x="1122575" y="1468667"/>
                    <a:pt x="1122575" y="1084636"/>
                  </a:cubicBezTo>
                  <a:cubicBezTo>
                    <a:pt x="1122575" y="717413"/>
                    <a:pt x="1038162" y="616191"/>
                    <a:pt x="835594" y="616191"/>
                  </a:cubicBezTo>
                  <a:lnTo>
                    <a:pt x="712900" y="616191"/>
                  </a:lnTo>
                  <a:lnTo>
                    <a:pt x="712900" y="1582650"/>
                  </a:lnTo>
                  <a:close/>
                </a:path>
              </a:pathLst>
            </a:custGeom>
            <a:solidFill>
              <a:srgbClr val="FFFFFF"/>
            </a:solidFill>
            <a:ln w="122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41" name="Graphic 40">
            <a:extLst>
              <a:ext uri="{FF2B5EF4-FFF2-40B4-BE49-F238E27FC236}">
                <a16:creationId xmlns:a16="http://schemas.microsoft.com/office/drawing/2014/main" id="{C46132C8-AD5B-4FFB-87DD-1B660D775C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89845" y="156992"/>
            <a:ext cx="1130884" cy="751109"/>
          </a:xfrm>
          <a:prstGeom prst="rect">
            <a:avLst/>
          </a:prstGeom>
        </p:spPr>
      </p:pic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9DA20D6B-7196-4BD1-BB2F-100036436B10}"/>
              </a:ext>
            </a:extLst>
          </p:cNvPr>
          <p:cNvCxnSpPr>
            <a:cxnSpLocks/>
          </p:cNvCxnSpPr>
          <p:nvPr/>
        </p:nvCxnSpPr>
        <p:spPr>
          <a:xfrm>
            <a:off x="3281082" y="0"/>
            <a:ext cx="0" cy="1005840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Rectangle 66">
            <a:extLst>
              <a:ext uri="{FF2B5EF4-FFF2-40B4-BE49-F238E27FC236}">
                <a16:creationId xmlns:a16="http://schemas.microsoft.com/office/drawing/2014/main" id="{8E9A908B-486D-4224-8C4D-0D1F745740EB}"/>
              </a:ext>
            </a:extLst>
          </p:cNvPr>
          <p:cNvSpPr/>
          <p:nvPr/>
        </p:nvSpPr>
        <p:spPr>
          <a:xfrm>
            <a:off x="0" y="9493625"/>
            <a:ext cx="17881600" cy="564776"/>
          </a:xfrm>
          <a:prstGeom prst="rect">
            <a:avLst/>
          </a:prstGeom>
          <a:solidFill>
            <a:srgbClr val="2723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2" name="Graphic 71">
            <a:extLst>
              <a:ext uri="{FF2B5EF4-FFF2-40B4-BE49-F238E27FC236}">
                <a16:creationId xmlns:a16="http://schemas.microsoft.com/office/drawing/2014/main" id="{C38864EC-CE96-420C-98E1-B02DFC940C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399753" y="9653977"/>
            <a:ext cx="3355989" cy="251985"/>
          </a:xfrm>
          <a:prstGeom prst="rect">
            <a:avLst/>
          </a:prstGeom>
        </p:spPr>
      </p:pic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75382C07-4F67-4BC4-9BF3-55633EE2A9E1}"/>
              </a:ext>
            </a:extLst>
          </p:cNvPr>
          <p:cNvCxnSpPr>
            <a:cxnSpLocks/>
          </p:cNvCxnSpPr>
          <p:nvPr/>
        </p:nvCxnSpPr>
        <p:spPr>
          <a:xfrm>
            <a:off x="0" y="9493625"/>
            <a:ext cx="17881600" cy="0"/>
          </a:xfrm>
          <a:prstGeom prst="straightConnector1">
            <a:avLst/>
          </a:prstGeom>
          <a:ln w="28575">
            <a:solidFill>
              <a:srgbClr val="ED4D6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Graphic 4">
            <a:extLst>
              <a:ext uri="{FF2B5EF4-FFF2-40B4-BE49-F238E27FC236}">
                <a16:creationId xmlns:a16="http://schemas.microsoft.com/office/drawing/2014/main" id="{BA9AA473-9753-4F28-ADA9-6B999D5A66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9732" y="9637316"/>
            <a:ext cx="9239250" cy="3429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E519980-BDEB-416B-BB30-7674AA842086}"/>
              </a:ext>
            </a:extLst>
          </p:cNvPr>
          <p:cNvSpPr txBox="1"/>
          <p:nvPr/>
        </p:nvSpPr>
        <p:spPr>
          <a:xfrm>
            <a:off x="624185" y="1475239"/>
            <a:ext cx="166808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BentonSans Comp Book" panose="02000506040000020004" pitchFamily="50" charset="0"/>
              </a:rPr>
              <a:t>How to give nasal spray Narcan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976D0A-A3BA-791A-FAC3-8E2CD263FF6F}"/>
              </a:ext>
            </a:extLst>
          </p:cNvPr>
          <p:cNvSpPr txBox="1"/>
          <p:nvPr/>
        </p:nvSpPr>
        <p:spPr>
          <a:xfrm>
            <a:off x="3471739" y="237188"/>
            <a:ext cx="14219072" cy="91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6000"/>
              </a:lnSpc>
              <a:spcAft>
                <a:spcPts val="600"/>
              </a:spcAft>
            </a:pPr>
            <a:r>
              <a:rPr lang="en-US" sz="7200" dirty="0">
                <a:solidFill>
                  <a:srgbClr val="28AEE4"/>
                </a:solidFill>
                <a:latin typeface="BentonSans Comp Book" panose="02000506040000020004" pitchFamily="50" charset="0"/>
              </a:rPr>
              <a:t>NALOXONE </a:t>
            </a:r>
            <a:r>
              <a:rPr lang="en-US" sz="7200" dirty="0">
                <a:solidFill>
                  <a:schemeClr val="bg1"/>
                </a:solidFill>
                <a:latin typeface="BentonSans Comp Black" panose="02000506050000020004" pitchFamily="50" charset="0"/>
              </a:rPr>
              <a:t>INTERVENTION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956D30A-0322-6BFA-9843-60CB698BF9F5}"/>
              </a:ext>
            </a:extLst>
          </p:cNvPr>
          <p:cNvSpPr txBox="1"/>
          <p:nvPr/>
        </p:nvSpPr>
        <p:spPr>
          <a:xfrm>
            <a:off x="387418" y="3646093"/>
            <a:ext cx="822113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BentonSans Comp Book" panose="02000506040000020004" pitchFamily="50" charset="0"/>
              </a:rPr>
              <a:t>Recovery Position:</a:t>
            </a:r>
          </a:p>
          <a:p>
            <a:r>
              <a:rPr lang="en-US" sz="4400" dirty="0">
                <a:latin typeface="BentonSans Comp Book" panose="02000506040000020004" pitchFamily="50" charset="0"/>
              </a:rPr>
              <a:t>After Naloxone administration, place a recovering individual in the position shown here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3B506A42-DB9F-0C9E-27EB-51A7387AB7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9100492" y="3272792"/>
            <a:ext cx="8393690" cy="44793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624970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B1A8C9-C93E-42CC-D75E-FBE4C1E063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C051F66-41D0-EBA2-34D8-94CEF53B825F}"/>
              </a:ext>
            </a:extLst>
          </p:cNvPr>
          <p:cNvSpPr/>
          <p:nvPr/>
        </p:nvSpPr>
        <p:spPr>
          <a:xfrm>
            <a:off x="0" y="1366"/>
            <a:ext cx="17881600" cy="1021217"/>
          </a:xfrm>
          <a:prstGeom prst="rect">
            <a:avLst/>
          </a:prstGeom>
          <a:solidFill>
            <a:srgbClr val="2723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884A136-1A02-A7BD-CC32-05F1702798AE}"/>
              </a:ext>
            </a:extLst>
          </p:cNvPr>
          <p:cNvSpPr/>
          <p:nvPr/>
        </p:nvSpPr>
        <p:spPr>
          <a:xfrm>
            <a:off x="0" y="0"/>
            <a:ext cx="3281082" cy="1022583"/>
          </a:xfrm>
          <a:prstGeom prst="rect">
            <a:avLst/>
          </a:prstGeom>
          <a:solidFill>
            <a:srgbClr val="28AE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56E2000-6542-9BBE-F3B6-825AD0D2ADAE}"/>
              </a:ext>
            </a:extLst>
          </p:cNvPr>
          <p:cNvCxnSpPr>
            <a:cxnSpLocks/>
          </p:cNvCxnSpPr>
          <p:nvPr/>
        </p:nvCxnSpPr>
        <p:spPr>
          <a:xfrm>
            <a:off x="1731094" y="154494"/>
            <a:ext cx="0" cy="751109"/>
          </a:xfrm>
          <a:prstGeom prst="line">
            <a:avLst/>
          </a:prstGeom>
          <a:ln w="38100">
            <a:solidFill>
              <a:srgbClr val="27236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B1F8942E-20B0-D884-4836-0D7198E9E68D}"/>
              </a:ext>
            </a:extLst>
          </p:cNvPr>
          <p:cNvSpPr txBox="1"/>
          <p:nvPr/>
        </p:nvSpPr>
        <p:spPr>
          <a:xfrm>
            <a:off x="328504" y="2606789"/>
            <a:ext cx="276192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BentonSans Comp Bold" panose="02000506050000020004" pitchFamily="50" charset="0"/>
              </a:rPr>
              <a:t>Abstinence, or non-use, from opiate drug abuse is the most effective overdose prevention option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D9EC71D-CC2A-1A64-93CB-4BAD6A15EE11}"/>
              </a:ext>
            </a:extLst>
          </p:cNvPr>
          <p:cNvGrpSpPr/>
          <p:nvPr/>
        </p:nvGrpSpPr>
        <p:grpSpPr>
          <a:xfrm>
            <a:off x="150652" y="132360"/>
            <a:ext cx="1438623" cy="742482"/>
            <a:chOff x="1053401" y="2565187"/>
            <a:chExt cx="6052364" cy="3123662"/>
          </a:xfrm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6AD665D8-FCDA-7D39-22D9-DDC2D12A873C}"/>
                </a:ext>
              </a:extLst>
            </p:cNvPr>
            <p:cNvSpPr/>
            <p:nvPr/>
          </p:nvSpPr>
          <p:spPr>
            <a:xfrm>
              <a:off x="1053401" y="2565187"/>
              <a:ext cx="1992179" cy="3123662"/>
            </a:xfrm>
            <a:custGeom>
              <a:avLst/>
              <a:gdLst>
                <a:gd name="connsiteX0" fmla="*/ -74 w 1992179"/>
                <a:gd name="connsiteY0" fmla="*/ -101 h 3123662"/>
                <a:gd name="connsiteX1" fmla="*/ 742838 w 1992179"/>
                <a:gd name="connsiteY1" fmla="*/ -101 h 3123662"/>
                <a:gd name="connsiteX2" fmla="*/ 1992106 w 1992179"/>
                <a:gd name="connsiteY2" fmla="*/ 1553081 h 3123662"/>
                <a:gd name="connsiteX3" fmla="*/ 742838 w 1992179"/>
                <a:gd name="connsiteY3" fmla="*/ 3123562 h 3123662"/>
                <a:gd name="connsiteX4" fmla="*/ -74 w 1992179"/>
                <a:gd name="connsiteY4" fmla="*/ 3123562 h 3123662"/>
                <a:gd name="connsiteX5" fmla="*/ 831423 w 1992179"/>
                <a:gd name="connsiteY5" fmla="*/ 2519663 h 3123662"/>
                <a:gd name="connsiteX6" fmla="*/ 1257661 w 1992179"/>
                <a:gd name="connsiteY6" fmla="*/ 1553081 h 3123662"/>
                <a:gd name="connsiteX7" fmla="*/ 827251 w 1992179"/>
                <a:gd name="connsiteY7" fmla="*/ 616191 h 3123662"/>
                <a:gd name="connsiteX8" fmla="*/ 725906 w 1992179"/>
                <a:gd name="connsiteY8" fmla="*/ 616191 h 3123662"/>
                <a:gd name="connsiteX9" fmla="*/ 725906 w 1992179"/>
                <a:gd name="connsiteY9" fmla="*/ 2519663 h 3123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92179" h="3123662">
                  <a:moveTo>
                    <a:pt x="-74" y="-101"/>
                  </a:moveTo>
                  <a:lnTo>
                    <a:pt x="742838" y="-101"/>
                  </a:lnTo>
                  <a:cubicBezTo>
                    <a:pt x="1468694" y="-101"/>
                    <a:pt x="1992106" y="232036"/>
                    <a:pt x="1992106" y="1553081"/>
                  </a:cubicBezTo>
                  <a:cubicBezTo>
                    <a:pt x="1992106" y="2886886"/>
                    <a:pt x="1456057" y="3123562"/>
                    <a:pt x="742838" y="3123562"/>
                  </a:cubicBezTo>
                  <a:lnTo>
                    <a:pt x="-74" y="3123562"/>
                  </a:lnTo>
                  <a:close/>
                  <a:moveTo>
                    <a:pt x="831423" y="2519663"/>
                  </a:moveTo>
                  <a:cubicBezTo>
                    <a:pt x="1181713" y="2519663"/>
                    <a:pt x="1257661" y="2312801"/>
                    <a:pt x="1257661" y="1553081"/>
                  </a:cubicBezTo>
                  <a:cubicBezTo>
                    <a:pt x="1257661" y="801826"/>
                    <a:pt x="1181713" y="616191"/>
                    <a:pt x="827251" y="616191"/>
                  </a:cubicBezTo>
                  <a:lnTo>
                    <a:pt x="725906" y="616191"/>
                  </a:lnTo>
                  <a:lnTo>
                    <a:pt x="725906" y="2519663"/>
                  </a:lnTo>
                  <a:close/>
                </a:path>
              </a:pathLst>
            </a:custGeom>
            <a:solidFill>
              <a:srgbClr val="FFFFFF"/>
            </a:solidFill>
            <a:ln w="122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02EEEA55-1DC9-3AA9-73B6-242074E6C502}"/>
                </a:ext>
              </a:extLst>
            </p:cNvPr>
            <p:cNvSpPr/>
            <p:nvPr/>
          </p:nvSpPr>
          <p:spPr>
            <a:xfrm>
              <a:off x="3193304" y="2565187"/>
              <a:ext cx="1920158" cy="3123294"/>
            </a:xfrm>
            <a:custGeom>
              <a:avLst/>
              <a:gdLst>
                <a:gd name="connsiteX0" fmla="*/ -74 w 1920158"/>
                <a:gd name="connsiteY0" fmla="*/ -101 h 3123294"/>
                <a:gd name="connsiteX1" fmla="*/ 746764 w 1920158"/>
                <a:gd name="connsiteY1" fmla="*/ -101 h 3123294"/>
                <a:gd name="connsiteX2" fmla="*/ 1143433 w 1920158"/>
                <a:gd name="connsiteY2" fmla="*/ 1080464 h 3123294"/>
                <a:gd name="connsiteX3" fmla="*/ 1341829 w 1920158"/>
                <a:gd name="connsiteY3" fmla="*/ 1700804 h 3123294"/>
                <a:gd name="connsiteX4" fmla="*/ 1358761 w 1920158"/>
                <a:gd name="connsiteY4" fmla="*/ 1700804 h 3123294"/>
                <a:gd name="connsiteX5" fmla="*/ 1358761 w 1920158"/>
                <a:gd name="connsiteY5" fmla="*/ -101 h 3123294"/>
                <a:gd name="connsiteX6" fmla="*/ 1920085 w 1920158"/>
                <a:gd name="connsiteY6" fmla="*/ -101 h 3123294"/>
                <a:gd name="connsiteX7" fmla="*/ 1920085 w 1920158"/>
                <a:gd name="connsiteY7" fmla="*/ 3123194 h 3123294"/>
                <a:gd name="connsiteX8" fmla="*/ 1304039 w 1920158"/>
                <a:gd name="connsiteY8" fmla="*/ 3123194 h 3123294"/>
                <a:gd name="connsiteX9" fmla="*/ 788725 w 1920158"/>
                <a:gd name="connsiteY9" fmla="*/ 1840062 h 3123294"/>
                <a:gd name="connsiteX10" fmla="*/ 577692 w 1920158"/>
                <a:gd name="connsiteY10" fmla="*/ 1219722 h 3123294"/>
                <a:gd name="connsiteX11" fmla="*/ 560760 w 1920158"/>
                <a:gd name="connsiteY11" fmla="*/ 1219722 h 3123294"/>
                <a:gd name="connsiteX12" fmla="*/ 560760 w 1920158"/>
                <a:gd name="connsiteY12" fmla="*/ 3123194 h 3123294"/>
                <a:gd name="connsiteX13" fmla="*/ -74 w 1920158"/>
                <a:gd name="connsiteY13" fmla="*/ 3123194 h 3123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920158" h="3123294">
                  <a:moveTo>
                    <a:pt x="-74" y="-101"/>
                  </a:moveTo>
                  <a:lnTo>
                    <a:pt x="746764" y="-101"/>
                  </a:lnTo>
                  <a:lnTo>
                    <a:pt x="1143433" y="1080464"/>
                  </a:lnTo>
                  <a:cubicBezTo>
                    <a:pt x="1227846" y="1329410"/>
                    <a:pt x="1290665" y="1510874"/>
                    <a:pt x="1341829" y="1700804"/>
                  </a:cubicBezTo>
                  <a:lnTo>
                    <a:pt x="1358761" y="1700804"/>
                  </a:lnTo>
                  <a:lnTo>
                    <a:pt x="1358761" y="-101"/>
                  </a:lnTo>
                  <a:lnTo>
                    <a:pt x="1920085" y="-101"/>
                  </a:lnTo>
                  <a:lnTo>
                    <a:pt x="1920085" y="3123194"/>
                  </a:lnTo>
                  <a:lnTo>
                    <a:pt x="1304039" y="3123194"/>
                  </a:lnTo>
                  <a:lnTo>
                    <a:pt x="788725" y="1840062"/>
                  </a:lnTo>
                  <a:cubicBezTo>
                    <a:pt x="700017" y="1603753"/>
                    <a:pt x="611432" y="1337876"/>
                    <a:pt x="577692" y="1219722"/>
                  </a:cubicBezTo>
                  <a:lnTo>
                    <a:pt x="560760" y="1219722"/>
                  </a:lnTo>
                  <a:lnTo>
                    <a:pt x="560760" y="3123194"/>
                  </a:lnTo>
                  <a:lnTo>
                    <a:pt x="-74" y="3123194"/>
                  </a:lnTo>
                  <a:close/>
                </a:path>
              </a:pathLst>
            </a:custGeom>
            <a:solidFill>
              <a:srgbClr val="FFFFFF"/>
            </a:solidFill>
            <a:ln w="122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60FD6D72-D790-18D8-C25E-CF8CAA419BC4}"/>
                </a:ext>
              </a:extLst>
            </p:cNvPr>
            <p:cNvSpPr/>
            <p:nvPr/>
          </p:nvSpPr>
          <p:spPr>
            <a:xfrm>
              <a:off x="5274069" y="2565187"/>
              <a:ext cx="1831696" cy="3123294"/>
            </a:xfrm>
            <a:custGeom>
              <a:avLst/>
              <a:gdLst>
                <a:gd name="connsiteX0" fmla="*/ -74 w 1831696"/>
                <a:gd name="connsiteY0" fmla="*/ -101 h 3123294"/>
                <a:gd name="connsiteX1" fmla="*/ 814491 w 1831696"/>
                <a:gd name="connsiteY1" fmla="*/ -101 h 3123294"/>
                <a:gd name="connsiteX2" fmla="*/ 1831623 w 1831696"/>
                <a:gd name="connsiteY2" fmla="*/ 1071998 h 3123294"/>
                <a:gd name="connsiteX3" fmla="*/ 806025 w 1831696"/>
                <a:gd name="connsiteY3" fmla="*/ 2169372 h 3123294"/>
                <a:gd name="connsiteX4" fmla="*/ 713146 w 1831696"/>
                <a:gd name="connsiteY4" fmla="*/ 2169372 h 3123294"/>
                <a:gd name="connsiteX5" fmla="*/ 713146 w 1831696"/>
                <a:gd name="connsiteY5" fmla="*/ 3123194 h 3123294"/>
                <a:gd name="connsiteX6" fmla="*/ -74 w 1831696"/>
                <a:gd name="connsiteY6" fmla="*/ 3123194 h 3123294"/>
                <a:gd name="connsiteX7" fmla="*/ 839766 w 1831696"/>
                <a:gd name="connsiteY7" fmla="*/ 1582650 h 3123294"/>
                <a:gd name="connsiteX8" fmla="*/ 1122575 w 1831696"/>
                <a:gd name="connsiteY8" fmla="*/ 1084636 h 3123294"/>
                <a:gd name="connsiteX9" fmla="*/ 835594 w 1831696"/>
                <a:gd name="connsiteY9" fmla="*/ 616191 h 3123294"/>
                <a:gd name="connsiteX10" fmla="*/ 712900 w 1831696"/>
                <a:gd name="connsiteY10" fmla="*/ 616191 h 3123294"/>
                <a:gd name="connsiteX11" fmla="*/ 712900 w 1831696"/>
                <a:gd name="connsiteY11" fmla="*/ 1582650 h 3123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831696" h="3123294">
                  <a:moveTo>
                    <a:pt x="-74" y="-101"/>
                  </a:moveTo>
                  <a:lnTo>
                    <a:pt x="814491" y="-101"/>
                  </a:lnTo>
                  <a:cubicBezTo>
                    <a:pt x="1308333" y="-101"/>
                    <a:pt x="1831623" y="194124"/>
                    <a:pt x="1831623" y="1071998"/>
                  </a:cubicBezTo>
                  <a:cubicBezTo>
                    <a:pt x="1831623" y="2021648"/>
                    <a:pt x="1270299" y="2169372"/>
                    <a:pt x="806025" y="2169372"/>
                  </a:cubicBezTo>
                  <a:lnTo>
                    <a:pt x="713146" y="2169372"/>
                  </a:lnTo>
                  <a:lnTo>
                    <a:pt x="713146" y="3123194"/>
                  </a:lnTo>
                  <a:lnTo>
                    <a:pt x="-74" y="3123194"/>
                  </a:lnTo>
                  <a:close/>
                  <a:moveTo>
                    <a:pt x="839766" y="1582650"/>
                  </a:moveTo>
                  <a:cubicBezTo>
                    <a:pt x="1038162" y="1582650"/>
                    <a:pt x="1122575" y="1468667"/>
                    <a:pt x="1122575" y="1084636"/>
                  </a:cubicBezTo>
                  <a:cubicBezTo>
                    <a:pt x="1122575" y="717413"/>
                    <a:pt x="1038162" y="616191"/>
                    <a:pt x="835594" y="616191"/>
                  </a:cubicBezTo>
                  <a:lnTo>
                    <a:pt x="712900" y="616191"/>
                  </a:lnTo>
                  <a:lnTo>
                    <a:pt x="712900" y="1582650"/>
                  </a:lnTo>
                  <a:close/>
                </a:path>
              </a:pathLst>
            </a:custGeom>
            <a:solidFill>
              <a:srgbClr val="FFFFFF"/>
            </a:solidFill>
            <a:ln w="122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41" name="Graphic 40">
            <a:extLst>
              <a:ext uri="{FF2B5EF4-FFF2-40B4-BE49-F238E27FC236}">
                <a16:creationId xmlns:a16="http://schemas.microsoft.com/office/drawing/2014/main" id="{907E07C2-02AA-B28E-61F8-6A12F48919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89845" y="156992"/>
            <a:ext cx="1130884" cy="751109"/>
          </a:xfrm>
          <a:prstGeom prst="rect">
            <a:avLst/>
          </a:prstGeom>
        </p:spPr>
      </p:pic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12B8479F-9EFC-08F6-30E7-F228BBC645A1}"/>
              </a:ext>
            </a:extLst>
          </p:cNvPr>
          <p:cNvCxnSpPr>
            <a:cxnSpLocks/>
          </p:cNvCxnSpPr>
          <p:nvPr/>
        </p:nvCxnSpPr>
        <p:spPr>
          <a:xfrm>
            <a:off x="3281082" y="0"/>
            <a:ext cx="0" cy="1005840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Rectangle 66">
            <a:extLst>
              <a:ext uri="{FF2B5EF4-FFF2-40B4-BE49-F238E27FC236}">
                <a16:creationId xmlns:a16="http://schemas.microsoft.com/office/drawing/2014/main" id="{AC3BF681-B7F2-E451-B838-0F306820C0F9}"/>
              </a:ext>
            </a:extLst>
          </p:cNvPr>
          <p:cNvSpPr/>
          <p:nvPr/>
        </p:nvSpPr>
        <p:spPr>
          <a:xfrm>
            <a:off x="0" y="9493625"/>
            <a:ext cx="17881600" cy="564776"/>
          </a:xfrm>
          <a:prstGeom prst="rect">
            <a:avLst/>
          </a:prstGeom>
          <a:solidFill>
            <a:srgbClr val="2723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2" name="Graphic 71">
            <a:extLst>
              <a:ext uri="{FF2B5EF4-FFF2-40B4-BE49-F238E27FC236}">
                <a16:creationId xmlns:a16="http://schemas.microsoft.com/office/drawing/2014/main" id="{E3D19374-6438-CDF7-81FE-86322C0B10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399753" y="9653977"/>
            <a:ext cx="3355989" cy="251985"/>
          </a:xfrm>
          <a:prstGeom prst="rect">
            <a:avLst/>
          </a:prstGeom>
        </p:spPr>
      </p:pic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6BFB3D4F-C039-0B39-0191-457FC229CE9B}"/>
              </a:ext>
            </a:extLst>
          </p:cNvPr>
          <p:cNvCxnSpPr>
            <a:cxnSpLocks/>
          </p:cNvCxnSpPr>
          <p:nvPr/>
        </p:nvCxnSpPr>
        <p:spPr>
          <a:xfrm>
            <a:off x="0" y="9493625"/>
            <a:ext cx="17881600" cy="0"/>
          </a:xfrm>
          <a:prstGeom prst="straightConnector1">
            <a:avLst/>
          </a:prstGeom>
          <a:ln w="28575">
            <a:solidFill>
              <a:srgbClr val="ED4D6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Graphic 4">
            <a:extLst>
              <a:ext uri="{FF2B5EF4-FFF2-40B4-BE49-F238E27FC236}">
                <a16:creationId xmlns:a16="http://schemas.microsoft.com/office/drawing/2014/main" id="{EDDF7095-F617-4880-AAD6-0F22B40FF9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9732" y="9637316"/>
            <a:ext cx="9239250" cy="3429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CD85FF8-0577-5A7C-035F-527C818F7AD0}"/>
              </a:ext>
            </a:extLst>
          </p:cNvPr>
          <p:cNvSpPr txBox="1"/>
          <p:nvPr/>
        </p:nvSpPr>
        <p:spPr>
          <a:xfrm>
            <a:off x="624185" y="1475239"/>
            <a:ext cx="166808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BentonSans Comp Book" panose="02000506040000020004" pitchFamily="50" charset="0"/>
              </a:rPr>
              <a:t>Additional information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93A9EDA-E58A-4CE6-C679-B4EA8B474B22}"/>
              </a:ext>
            </a:extLst>
          </p:cNvPr>
          <p:cNvSpPr txBox="1"/>
          <p:nvPr/>
        </p:nvSpPr>
        <p:spPr>
          <a:xfrm>
            <a:off x="3471739" y="237188"/>
            <a:ext cx="14219072" cy="91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6000"/>
              </a:lnSpc>
              <a:spcAft>
                <a:spcPts val="600"/>
              </a:spcAft>
            </a:pPr>
            <a:r>
              <a:rPr lang="en-US" sz="7200" dirty="0">
                <a:solidFill>
                  <a:srgbClr val="28AEE4"/>
                </a:solidFill>
                <a:latin typeface="BentonSans Comp Book" panose="02000506040000020004" pitchFamily="50" charset="0"/>
              </a:rPr>
              <a:t>NALOXONE </a:t>
            </a:r>
            <a:r>
              <a:rPr lang="en-US" sz="7200" dirty="0">
                <a:solidFill>
                  <a:schemeClr val="bg1"/>
                </a:solidFill>
                <a:latin typeface="BentonSans Comp Black" panose="02000506050000020004" pitchFamily="50" charset="0"/>
              </a:rPr>
              <a:t>INTERVENTION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23F52B7-60D3-E6AD-C941-1709954095D1}"/>
              </a:ext>
            </a:extLst>
          </p:cNvPr>
          <p:cNvSpPr txBox="1"/>
          <p:nvPr/>
        </p:nvSpPr>
        <p:spPr>
          <a:xfrm>
            <a:off x="357961" y="2815096"/>
            <a:ext cx="17165678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800" dirty="0">
                <a:latin typeface="BentonSans Comp Book" panose="02000506040000020004" pitchFamily="50" charset="0"/>
              </a:rPr>
              <a:t>Narcan should be stored between 36 to 77 degrees Fahrenheit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endParaRPr lang="en-US" sz="4800" dirty="0">
              <a:latin typeface="BentonSans Comp Book" panose="02000506040000020004" pitchFamily="50" charset="0"/>
            </a:endParaRP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800" dirty="0">
                <a:latin typeface="BentonSans Comp Book" panose="02000506040000020004" pitchFamily="50" charset="0"/>
              </a:rPr>
              <a:t>Narcan’s shelf life is about 2.5 to 3 years and the expiration date can be found on the bottom of the kit or back of the dose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endParaRPr lang="en-US" sz="4800" dirty="0">
              <a:latin typeface="BentonSans Comp Book" panose="02000506040000020004" pitchFamily="50" charset="0"/>
            </a:endParaRP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800" dirty="0">
                <a:latin typeface="BentonSans Comp Book" panose="02000506040000020004" pitchFamily="50" charset="0"/>
              </a:rPr>
              <a:t>Damaged or expired Narcan should be replaced ASAP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endParaRPr lang="en-US" sz="4800" dirty="0">
              <a:latin typeface="BentonSans Comp Book" panose="02000506040000020004" pitchFamily="50" charset="0"/>
            </a:endParaRP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800" dirty="0">
                <a:latin typeface="BentonSans Comp Book" panose="02000506040000020004" pitchFamily="50" charset="0"/>
              </a:rPr>
              <a:t>Narcan can be safely administered to anybody at any age</a:t>
            </a:r>
            <a:endParaRPr lang="en-US" sz="4400" dirty="0">
              <a:latin typeface="BentonSans Comp Book" panose="0200050604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978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DCBE486-733C-4E2E-9E6B-F23BD7A04707}"/>
              </a:ext>
            </a:extLst>
          </p:cNvPr>
          <p:cNvSpPr/>
          <p:nvPr/>
        </p:nvSpPr>
        <p:spPr>
          <a:xfrm>
            <a:off x="0" y="1366"/>
            <a:ext cx="17881600" cy="1021217"/>
          </a:xfrm>
          <a:prstGeom prst="rect">
            <a:avLst/>
          </a:prstGeom>
          <a:solidFill>
            <a:srgbClr val="2723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D358A99-912C-47EE-B238-56944DF78E3E}"/>
              </a:ext>
            </a:extLst>
          </p:cNvPr>
          <p:cNvSpPr/>
          <p:nvPr/>
        </p:nvSpPr>
        <p:spPr>
          <a:xfrm>
            <a:off x="0" y="0"/>
            <a:ext cx="3281082" cy="1022583"/>
          </a:xfrm>
          <a:prstGeom prst="rect">
            <a:avLst/>
          </a:prstGeom>
          <a:solidFill>
            <a:srgbClr val="28AE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512D461-500B-4626-82B7-B149F605182C}"/>
              </a:ext>
            </a:extLst>
          </p:cNvPr>
          <p:cNvCxnSpPr>
            <a:cxnSpLocks/>
          </p:cNvCxnSpPr>
          <p:nvPr/>
        </p:nvCxnSpPr>
        <p:spPr>
          <a:xfrm>
            <a:off x="1731094" y="154494"/>
            <a:ext cx="0" cy="751109"/>
          </a:xfrm>
          <a:prstGeom prst="line">
            <a:avLst/>
          </a:prstGeom>
          <a:ln w="38100">
            <a:solidFill>
              <a:srgbClr val="27236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88EE5E48-0C9C-4CD6-AB23-3CEC0583F61D}"/>
              </a:ext>
            </a:extLst>
          </p:cNvPr>
          <p:cNvSpPr txBox="1"/>
          <p:nvPr/>
        </p:nvSpPr>
        <p:spPr>
          <a:xfrm>
            <a:off x="328504" y="2606789"/>
            <a:ext cx="276192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BentonSans Comp Bold" panose="02000506050000020004" pitchFamily="50" charset="0"/>
              </a:rPr>
              <a:t>Abstinence, or non-use, from opiate drug abuse is the most effective overdose prevention option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F5E3E13-0A98-45B4-A1B2-2843F09D12E1}"/>
              </a:ext>
            </a:extLst>
          </p:cNvPr>
          <p:cNvGrpSpPr/>
          <p:nvPr/>
        </p:nvGrpSpPr>
        <p:grpSpPr>
          <a:xfrm>
            <a:off x="150652" y="132360"/>
            <a:ext cx="1438623" cy="742482"/>
            <a:chOff x="1053401" y="2565187"/>
            <a:chExt cx="6052364" cy="3123662"/>
          </a:xfrm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5EF91DD6-FC30-41E7-A72A-EE86FEFDDD0A}"/>
                </a:ext>
              </a:extLst>
            </p:cNvPr>
            <p:cNvSpPr/>
            <p:nvPr/>
          </p:nvSpPr>
          <p:spPr>
            <a:xfrm>
              <a:off x="1053401" y="2565187"/>
              <a:ext cx="1992179" cy="3123662"/>
            </a:xfrm>
            <a:custGeom>
              <a:avLst/>
              <a:gdLst>
                <a:gd name="connsiteX0" fmla="*/ -74 w 1992179"/>
                <a:gd name="connsiteY0" fmla="*/ -101 h 3123662"/>
                <a:gd name="connsiteX1" fmla="*/ 742838 w 1992179"/>
                <a:gd name="connsiteY1" fmla="*/ -101 h 3123662"/>
                <a:gd name="connsiteX2" fmla="*/ 1992106 w 1992179"/>
                <a:gd name="connsiteY2" fmla="*/ 1553081 h 3123662"/>
                <a:gd name="connsiteX3" fmla="*/ 742838 w 1992179"/>
                <a:gd name="connsiteY3" fmla="*/ 3123562 h 3123662"/>
                <a:gd name="connsiteX4" fmla="*/ -74 w 1992179"/>
                <a:gd name="connsiteY4" fmla="*/ 3123562 h 3123662"/>
                <a:gd name="connsiteX5" fmla="*/ 831423 w 1992179"/>
                <a:gd name="connsiteY5" fmla="*/ 2519663 h 3123662"/>
                <a:gd name="connsiteX6" fmla="*/ 1257661 w 1992179"/>
                <a:gd name="connsiteY6" fmla="*/ 1553081 h 3123662"/>
                <a:gd name="connsiteX7" fmla="*/ 827251 w 1992179"/>
                <a:gd name="connsiteY7" fmla="*/ 616191 h 3123662"/>
                <a:gd name="connsiteX8" fmla="*/ 725906 w 1992179"/>
                <a:gd name="connsiteY8" fmla="*/ 616191 h 3123662"/>
                <a:gd name="connsiteX9" fmla="*/ 725906 w 1992179"/>
                <a:gd name="connsiteY9" fmla="*/ 2519663 h 3123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92179" h="3123662">
                  <a:moveTo>
                    <a:pt x="-74" y="-101"/>
                  </a:moveTo>
                  <a:lnTo>
                    <a:pt x="742838" y="-101"/>
                  </a:lnTo>
                  <a:cubicBezTo>
                    <a:pt x="1468694" y="-101"/>
                    <a:pt x="1992106" y="232036"/>
                    <a:pt x="1992106" y="1553081"/>
                  </a:cubicBezTo>
                  <a:cubicBezTo>
                    <a:pt x="1992106" y="2886886"/>
                    <a:pt x="1456057" y="3123562"/>
                    <a:pt x="742838" y="3123562"/>
                  </a:cubicBezTo>
                  <a:lnTo>
                    <a:pt x="-74" y="3123562"/>
                  </a:lnTo>
                  <a:close/>
                  <a:moveTo>
                    <a:pt x="831423" y="2519663"/>
                  </a:moveTo>
                  <a:cubicBezTo>
                    <a:pt x="1181713" y="2519663"/>
                    <a:pt x="1257661" y="2312801"/>
                    <a:pt x="1257661" y="1553081"/>
                  </a:cubicBezTo>
                  <a:cubicBezTo>
                    <a:pt x="1257661" y="801826"/>
                    <a:pt x="1181713" y="616191"/>
                    <a:pt x="827251" y="616191"/>
                  </a:cubicBezTo>
                  <a:lnTo>
                    <a:pt x="725906" y="616191"/>
                  </a:lnTo>
                  <a:lnTo>
                    <a:pt x="725906" y="2519663"/>
                  </a:lnTo>
                  <a:close/>
                </a:path>
              </a:pathLst>
            </a:custGeom>
            <a:solidFill>
              <a:srgbClr val="FFFFFF"/>
            </a:solidFill>
            <a:ln w="122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03F8DA67-9E59-41B2-9A70-C7A5C98B746A}"/>
                </a:ext>
              </a:extLst>
            </p:cNvPr>
            <p:cNvSpPr/>
            <p:nvPr/>
          </p:nvSpPr>
          <p:spPr>
            <a:xfrm>
              <a:off x="3193304" y="2565187"/>
              <a:ext cx="1920158" cy="3123294"/>
            </a:xfrm>
            <a:custGeom>
              <a:avLst/>
              <a:gdLst>
                <a:gd name="connsiteX0" fmla="*/ -74 w 1920158"/>
                <a:gd name="connsiteY0" fmla="*/ -101 h 3123294"/>
                <a:gd name="connsiteX1" fmla="*/ 746764 w 1920158"/>
                <a:gd name="connsiteY1" fmla="*/ -101 h 3123294"/>
                <a:gd name="connsiteX2" fmla="*/ 1143433 w 1920158"/>
                <a:gd name="connsiteY2" fmla="*/ 1080464 h 3123294"/>
                <a:gd name="connsiteX3" fmla="*/ 1341829 w 1920158"/>
                <a:gd name="connsiteY3" fmla="*/ 1700804 h 3123294"/>
                <a:gd name="connsiteX4" fmla="*/ 1358761 w 1920158"/>
                <a:gd name="connsiteY4" fmla="*/ 1700804 h 3123294"/>
                <a:gd name="connsiteX5" fmla="*/ 1358761 w 1920158"/>
                <a:gd name="connsiteY5" fmla="*/ -101 h 3123294"/>
                <a:gd name="connsiteX6" fmla="*/ 1920085 w 1920158"/>
                <a:gd name="connsiteY6" fmla="*/ -101 h 3123294"/>
                <a:gd name="connsiteX7" fmla="*/ 1920085 w 1920158"/>
                <a:gd name="connsiteY7" fmla="*/ 3123194 h 3123294"/>
                <a:gd name="connsiteX8" fmla="*/ 1304039 w 1920158"/>
                <a:gd name="connsiteY8" fmla="*/ 3123194 h 3123294"/>
                <a:gd name="connsiteX9" fmla="*/ 788725 w 1920158"/>
                <a:gd name="connsiteY9" fmla="*/ 1840062 h 3123294"/>
                <a:gd name="connsiteX10" fmla="*/ 577692 w 1920158"/>
                <a:gd name="connsiteY10" fmla="*/ 1219722 h 3123294"/>
                <a:gd name="connsiteX11" fmla="*/ 560760 w 1920158"/>
                <a:gd name="connsiteY11" fmla="*/ 1219722 h 3123294"/>
                <a:gd name="connsiteX12" fmla="*/ 560760 w 1920158"/>
                <a:gd name="connsiteY12" fmla="*/ 3123194 h 3123294"/>
                <a:gd name="connsiteX13" fmla="*/ -74 w 1920158"/>
                <a:gd name="connsiteY13" fmla="*/ 3123194 h 3123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920158" h="3123294">
                  <a:moveTo>
                    <a:pt x="-74" y="-101"/>
                  </a:moveTo>
                  <a:lnTo>
                    <a:pt x="746764" y="-101"/>
                  </a:lnTo>
                  <a:lnTo>
                    <a:pt x="1143433" y="1080464"/>
                  </a:lnTo>
                  <a:cubicBezTo>
                    <a:pt x="1227846" y="1329410"/>
                    <a:pt x="1290665" y="1510874"/>
                    <a:pt x="1341829" y="1700804"/>
                  </a:cubicBezTo>
                  <a:lnTo>
                    <a:pt x="1358761" y="1700804"/>
                  </a:lnTo>
                  <a:lnTo>
                    <a:pt x="1358761" y="-101"/>
                  </a:lnTo>
                  <a:lnTo>
                    <a:pt x="1920085" y="-101"/>
                  </a:lnTo>
                  <a:lnTo>
                    <a:pt x="1920085" y="3123194"/>
                  </a:lnTo>
                  <a:lnTo>
                    <a:pt x="1304039" y="3123194"/>
                  </a:lnTo>
                  <a:lnTo>
                    <a:pt x="788725" y="1840062"/>
                  </a:lnTo>
                  <a:cubicBezTo>
                    <a:pt x="700017" y="1603753"/>
                    <a:pt x="611432" y="1337876"/>
                    <a:pt x="577692" y="1219722"/>
                  </a:cubicBezTo>
                  <a:lnTo>
                    <a:pt x="560760" y="1219722"/>
                  </a:lnTo>
                  <a:lnTo>
                    <a:pt x="560760" y="3123194"/>
                  </a:lnTo>
                  <a:lnTo>
                    <a:pt x="-74" y="3123194"/>
                  </a:lnTo>
                  <a:close/>
                </a:path>
              </a:pathLst>
            </a:custGeom>
            <a:solidFill>
              <a:srgbClr val="FFFFFF"/>
            </a:solidFill>
            <a:ln w="122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C0769024-4C2E-444B-A66D-A38D7694A8CB}"/>
                </a:ext>
              </a:extLst>
            </p:cNvPr>
            <p:cNvSpPr/>
            <p:nvPr/>
          </p:nvSpPr>
          <p:spPr>
            <a:xfrm>
              <a:off x="5274069" y="2565187"/>
              <a:ext cx="1831696" cy="3123294"/>
            </a:xfrm>
            <a:custGeom>
              <a:avLst/>
              <a:gdLst>
                <a:gd name="connsiteX0" fmla="*/ -74 w 1831696"/>
                <a:gd name="connsiteY0" fmla="*/ -101 h 3123294"/>
                <a:gd name="connsiteX1" fmla="*/ 814491 w 1831696"/>
                <a:gd name="connsiteY1" fmla="*/ -101 h 3123294"/>
                <a:gd name="connsiteX2" fmla="*/ 1831623 w 1831696"/>
                <a:gd name="connsiteY2" fmla="*/ 1071998 h 3123294"/>
                <a:gd name="connsiteX3" fmla="*/ 806025 w 1831696"/>
                <a:gd name="connsiteY3" fmla="*/ 2169372 h 3123294"/>
                <a:gd name="connsiteX4" fmla="*/ 713146 w 1831696"/>
                <a:gd name="connsiteY4" fmla="*/ 2169372 h 3123294"/>
                <a:gd name="connsiteX5" fmla="*/ 713146 w 1831696"/>
                <a:gd name="connsiteY5" fmla="*/ 3123194 h 3123294"/>
                <a:gd name="connsiteX6" fmla="*/ -74 w 1831696"/>
                <a:gd name="connsiteY6" fmla="*/ 3123194 h 3123294"/>
                <a:gd name="connsiteX7" fmla="*/ 839766 w 1831696"/>
                <a:gd name="connsiteY7" fmla="*/ 1582650 h 3123294"/>
                <a:gd name="connsiteX8" fmla="*/ 1122575 w 1831696"/>
                <a:gd name="connsiteY8" fmla="*/ 1084636 h 3123294"/>
                <a:gd name="connsiteX9" fmla="*/ 835594 w 1831696"/>
                <a:gd name="connsiteY9" fmla="*/ 616191 h 3123294"/>
                <a:gd name="connsiteX10" fmla="*/ 712900 w 1831696"/>
                <a:gd name="connsiteY10" fmla="*/ 616191 h 3123294"/>
                <a:gd name="connsiteX11" fmla="*/ 712900 w 1831696"/>
                <a:gd name="connsiteY11" fmla="*/ 1582650 h 3123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831696" h="3123294">
                  <a:moveTo>
                    <a:pt x="-74" y="-101"/>
                  </a:moveTo>
                  <a:lnTo>
                    <a:pt x="814491" y="-101"/>
                  </a:lnTo>
                  <a:cubicBezTo>
                    <a:pt x="1308333" y="-101"/>
                    <a:pt x="1831623" y="194124"/>
                    <a:pt x="1831623" y="1071998"/>
                  </a:cubicBezTo>
                  <a:cubicBezTo>
                    <a:pt x="1831623" y="2021648"/>
                    <a:pt x="1270299" y="2169372"/>
                    <a:pt x="806025" y="2169372"/>
                  </a:cubicBezTo>
                  <a:lnTo>
                    <a:pt x="713146" y="2169372"/>
                  </a:lnTo>
                  <a:lnTo>
                    <a:pt x="713146" y="3123194"/>
                  </a:lnTo>
                  <a:lnTo>
                    <a:pt x="-74" y="3123194"/>
                  </a:lnTo>
                  <a:close/>
                  <a:moveTo>
                    <a:pt x="839766" y="1582650"/>
                  </a:moveTo>
                  <a:cubicBezTo>
                    <a:pt x="1038162" y="1582650"/>
                    <a:pt x="1122575" y="1468667"/>
                    <a:pt x="1122575" y="1084636"/>
                  </a:cubicBezTo>
                  <a:cubicBezTo>
                    <a:pt x="1122575" y="717413"/>
                    <a:pt x="1038162" y="616191"/>
                    <a:pt x="835594" y="616191"/>
                  </a:cubicBezTo>
                  <a:lnTo>
                    <a:pt x="712900" y="616191"/>
                  </a:lnTo>
                  <a:lnTo>
                    <a:pt x="712900" y="1582650"/>
                  </a:lnTo>
                  <a:close/>
                </a:path>
              </a:pathLst>
            </a:custGeom>
            <a:solidFill>
              <a:srgbClr val="FFFFFF"/>
            </a:solidFill>
            <a:ln w="122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41" name="Graphic 40">
            <a:extLst>
              <a:ext uri="{FF2B5EF4-FFF2-40B4-BE49-F238E27FC236}">
                <a16:creationId xmlns:a16="http://schemas.microsoft.com/office/drawing/2014/main" id="{C46132C8-AD5B-4FFB-87DD-1B660D775C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89845" y="156992"/>
            <a:ext cx="1130884" cy="751109"/>
          </a:xfrm>
          <a:prstGeom prst="rect">
            <a:avLst/>
          </a:prstGeom>
        </p:spPr>
      </p:pic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9DA20D6B-7196-4BD1-BB2F-100036436B10}"/>
              </a:ext>
            </a:extLst>
          </p:cNvPr>
          <p:cNvCxnSpPr>
            <a:cxnSpLocks/>
          </p:cNvCxnSpPr>
          <p:nvPr/>
        </p:nvCxnSpPr>
        <p:spPr>
          <a:xfrm>
            <a:off x="3281082" y="0"/>
            <a:ext cx="0" cy="1005840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Rectangle 66">
            <a:extLst>
              <a:ext uri="{FF2B5EF4-FFF2-40B4-BE49-F238E27FC236}">
                <a16:creationId xmlns:a16="http://schemas.microsoft.com/office/drawing/2014/main" id="{8E9A908B-486D-4224-8C4D-0D1F745740EB}"/>
              </a:ext>
            </a:extLst>
          </p:cNvPr>
          <p:cNvSpPr/>
          <p:nvPr/>
        </p:nvSpPr>
        <p:spPr>
          <a:xfrm>
            <a:off x="0" y="9493625"/>
            <a:ext cx="17881600" cy="564776"/>
          </a:xfrm>
          <a:prstGeom prst="rect">
            <a:avLst/>
          </a:prstGeom>
          <a:solidFill>
            <a:srgbClr val="2723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2" name="Graphic 71">
            <a:extLst>
              <a:ext uri="{FF2B5EF4-FFF2-40B4-BE49-F238E27FC236}">
                <a16:creationId xmlns:a16="http://schemas.microsoft.com/office/drawing/2014/main" id="{C38864EC-CE96-420C-98E1-B02DFC940C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399753" y="9653977"/>
            <a:ext cx="3355989" cy="251985"/>
          </a:xfrm>
          <a:prstGeom prst="rect">
            <a:avLst/>
          </a:prstGeom>
        </p:spPr>
      </p:pic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75382C07-4F67-4BC4-9BF3-55633EE2A9E1}"/>
              </a:ext>
            </a:extLst>
          </p:cNvPr>
          <p:cNvCxnSpPr>
            <a:cxnSpLocks/>
          </p:cNvCxnSpPr>
          <p:nvPr/>
        </p:nvCxnSpPr>
        <p:spPr>
          <a:xfrm>
            <a:off x="0" y="9493625"/>
            <a:ext cx="17881600" cy="0"/>
          </a:xfrm>
          <a:prstGeom prst="straightConnector1">
            <a:avLst/>
          </a:prstGeom>
          <a:ln w="28575">
            <a:solidFill>
              <a:srgbClr val="ED4D6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Graphic 4">
            <a:extLst>
              <a:ext uri="{FF2B5EF4-FFF2-40B4-BE49-F238E27FC236}">
                <a16:creationId xmlns:a16="http://schemas.microsoft.com/office/drawing/2014/main" id="{BA9AA473-9753-4F28-ADA9-6B999D5A66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9732" y="9637316"/>
            <a:ext cx="9239250" cy="3429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E519980-BDEB-416B-BB30-7674AA842086}"/>
              </a:ext>
            </a:extLst>
          </p:cNvPr>
          <p:cNvSpPr txBox="1"/>
          <p:nvPr/>
        </p:nvSpPr>
        <p:spPr>
          <a:xfrm>
            <a:off x="624185" y="1659046"/>
            <a:ext cx="16680835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BentonSans Comp Book" panose="02000506040000020004" pitchFamily="50" charset="0"/>
              </a:rPr>
              <a:t>HOPE DuPage: </a:t>
            </a:r>
            <a:r>
              <a:rPr lang="en-US" sz="4800" dirty="0">
                <a:latin typeface="BentonSans Comp Book" panose="02000506040000020004" pitchFamily="50" charset="0"/>
              </a:rPr>
              <a:t>HOPEdupage.org</a:t>
            </a:r>
          </a:p>
          <a:p>
            <a:endParaRPr lang="en-US" sz="4800" b="1" dirty="0">
              <a:latin typeface="BentonSans Comp Book" panose="02000506040000020004" pitchFamily="50" charset="0"/>
            </a:endParaRPr>
          </a:p>
          <a:p>
            <a:r>
              <a:rPr lang="en-US" sz="4800" b="1" dirty="0">
                <a:latin typeface="BentonSans Comp Book" panose="02000506040000020004" pitchFamily="50" charset="0"/>
              </a:rPr>
              <a:t>Recovery-Oriented System of Care (ROSC): </a:t>
            </a:r>
            <a:r>
              <a:rPr lang="en-US" sz="4800" dirty="0">
                <a:latin typeface="BentonSans Comp Book" panose="02000506040000020004" pitchFamily="50" charset="0"/>
              </a:rPr>
              <a:t>DupageROSC.org </a:t>
            </a:r>
          </a:p>
          <a:p>
            <a:endParaRPr lang="en-US" sz="4800" b="1" dirty="0">
              <a:latin typeface="BentonSans Comp Book" panose="02000506040000020004" pitchFamily="50" charset="0"/>
            </a:endParaRPr>
          </a:p>
          <a:p>
            <a:r>
              <a:rPr lang="en-US" sz="4800" b="1" dirty="0">
                <a:latin typeface="BentonSans Comp Book" panose="02000506040000020004" pitchFamily="50" charset="0"/>
              </a:rPr>
              <a:t>Live4Lali: </a:t>
            </a:r>
            <a:r>
              <a:rPr lang="en-US" sz="4800" dirty="0">
                <a:latin typeface="BentonSans Comp Book" panose="02000506040000020004" pitchFamily="50" charset="0"/>
              </a:rPr>
              <a:t>Live4Lali.org</a:t>
            </a:r>
          </a:p>
          <a:p>
            <a:endParaRPr lang="en-US" sz="4800" b="1" dirty="0">
              <a:latin typeface="BentonSans Comp Book" panose="02000506040000020004" pitchFamily="50" charset="0"/>
            </a:endParaRPr>
          </a:p>
          <a:p>
            <a:r>
              <a:rPr lang="en-US" sz="4800" b="1" dirty="0">
                <a:latin typeface="BentonSans Comp Book" panose="02000506040000020004" pitchFamily="50" charset="0"/>
              </a:rPr>
              <a:t>Illinois Helpline: </a:t>
            </a:r>
            <a:r>
              <a:rPr lang="en-US" sz="4800" dirty="0">
                <a:latin typeface="BentonSans Comp Book" panose="02000506040000020004" pitchFamily="50" charset="0"/>
              </a:rPr>
              <a:t>HelplineIL.org or 1-833-2FINDHELP</a:t>
            </a:r>
          </a:p>
          <a:p>
            <a:endParaRPr lang="en-US" sz="4800" b="1" dirty="0">
              <a:latin typeface="BentonSans Comp Book" panose="02000506040000020004" pitchFamily="50" charset="0"/>
            </a:endParaRPr>
          </a:p>
          <a:p>
            <a:r>
              <a:rPr lang="en-US" sz="4800" b="1" dirty="0">
                <a:latin typeface="BentonSans Comp Book" panose="02000506040000020004" pitchFamily="50" charset="0"/>
              </a:rPr>
              <a:t>Narcan Nasal Spray &amp; Emergent BioSolutions: </a:t>
            </a:r>
            <a:r>
              <a:rPr lang="en-US" sz="4800" dirty="0">
                <a:latin typeface="BentonSans Comp Book" panose="02000506040000020004" pitchFamily="50" charset="0"/>
              </a:rPr>
              <a:t>Narcan.com/</a:t>
            </a:r>
            <a:r>
              <a:rPr lang="en-US" sz="4800" dirty="0" err="1">
                <a:latin typeface="BentonSans Comp Book" panose="02000506040000020004" pitchFamily="50" charset="0"/>
              </a:rPr>
              <a:t>en</a:t>
            </a:r>
            <a:r>
              <a:rPr lang="en-US" sz="4800" dirty="0">
                <a:latin typeface="BentonSans Comp Book" panose="02000506040000020004" pitchFamily="50" charset="0"/>
              </a:rPr>
              <a:t>/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976D0A-A3BA-791A-FAC3-8E2CD263FF6F}"/>
              </a:ext>
            </a:extLst>
          </p:cNvPr>
          <p:cNvSpPr txBox="1"/>
          <p:nvPr/>
        </p:nvSpPr>
        <p:spPr>
          <a:xfrm>
            <a:off x="3471739" y="237188"/>
            <a:ext cx="14219072" cy="91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6000"/>
              </a:lnSpc>
              <a:spcAft>
                <a:spcPts val="600"/>
              </a:spcAft>
            </a:pPr>
            <a:r>
              <a:rPr lang="en-US" sz="7200" dirty="0">
                <a:solidFill>
                  <a:srgbClr val="28AEE4"/>
                </a:solidFill>
                <a:latin typeface="BentonSans Comp Book" panose="02000506040000020004" pitchFamily="50" charset="0"/>
              </a:rPr>
              <a:t>ADDITIONAL </a:t>
            </a:r>
            <a:r>
              <a:rPr lang="en-US" sz="7200" dirty="0">
                <a:solidFill>
                  <a:schemeClr val="bg1"/>
                </a:solidFill>
                <a:latin typeface="BentonSans Comp Black" panose="02000506050000020004" pitchFamily="50" charset="0"/>
              </a:rPr>
              <a:t>RESOURCES</a:t>
            </a:r>
          </a:p>
        </p:txBody>
      </p:sp>
    </p:spTree>
    <p:extLst>
      <p:ext uri="{BB962C8B-B14F-4D97-AF65-F5344CB8AC3E}">
        <p14:creationId xmlns:p14="http://schemas.microsoft.com/office/powerpoint/2010/main" val="6610509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DCBE486-733C-4E2E-9E6B-F23BD7A04707}"/>
              </a:ext>
            </a:extLst>
          </p:cNvPr>
          <p:cNvSpPr/>
          <p:nvPr/>
        </p:nvSpPr>
        <p:spPr>
          <a:xfrm>
            <a:off x="0" y="1366"/>
            <a:ext cx="17881600" cy="1021217"/>
          </a:xfrm>
          <a:prstGeom prst="rect">
            <a:avLst/>
          </a:prstGeom>
          <a:solidFill>
            <a:srgbClr val="2723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D358A99-912C-47EE-B238-56944DF78E3E}"/>
              </a:ext>
            </a:extLst>
          </p:cNvPr>
          <p:cNvSpPr/>
          <p:nvPr/>
        </p:nvSpPr>
        <p:spPr>
          <a:xfrm>
            <a:off x="0" y="0"/>
            <a:ext cx="3281082" cy="1022583"/>
          </a:xfrm>
          <a:prstGeom prst="rect">
            <a:avLst/>
          </a:prstGeom>
          <a:solidFill>
            <a:srgbClr val="28AE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512D461-500B-4626-82B7-B149F605182C}"/>
              </a:ext>
            </a:extLst>
          </p:cNvPr>
          <p:cNvCxnSpPr>
            <a:cxnSpLocks/>
          </p:cNvCxnSpPr>
          <p:nvPr/>
        </p:nvCxnSpPr>
        <p:spPr>
          <a:xfrm>
            <a:off x="1731094" y="154494"/>
            <a:ext cx="0" cy="751109"/>
          </a:xfrm>
          <a:prstGeom prst="line">
            <a:avLst/>
          </a:prstGeom>
          <a:ln w="38100">
            <a:solidFill>
              <a:srgbClr val="27236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88EE5E48-0C9C-4CD6-AB23-3CEC0583F61D}"/>
              </a:ext>
            </a:extLst>
          </p:cNvPr>
          <p:cNvSpPr txBox="1"/>
          <p:nvPr/>
        </p:nvSpPr>
        <p:spPr>
          <a:xfrm>
            <a:off x="328504" y="2606789"/>
            <a:ext cx="276192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BentonSans Comp Bold" panose="02000506050000020004" pitchFamily="50" charset="0"/>
              </a:rPr>
              <a:t>Abstinence, or non-use, from opiate drug abuse is the most effective overdose prevention option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F5E3E13-0A98-45B4-A1B2-2843F09D12E1}"/>
              </a:ext>
            </a:extLst>
          </p:cNvPr>
          <p:cNvGrpSpPr/>
          <p:nvPr/>
        </p:nvGrpSpPr>
        <p:grpSpPr>
          <a:xfrm>
            <a:off x="150652" y="132360"/>
            <a:ext cx="1438623" cy="742482"/>
            <a:chOff x="1053401" y="2565187"/>
            <a:chExt cx="6052364" cy="3123662"/>
          </a:xfrm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5EF91DD6-FC30-41E7-A72A-EE86FEFDDD0A}"/>
                </a:ext>
              </a:extLst>
            </p:cNvPr>
            <p:cNvSpPr/>
            <p:nvPr/>
          </p:nvSpPr>
          <p:spPr>
            <a:xfrm>
              <a:off x="1053401" y="2565187"/>
              <a:ext cx="1992179" cy="3123662"/>
            </a:xfrm>
            <a:custGeom>
              <a:avLst/>
              <a:gdLst>
                <a:gd name="connsiteX0" fmla="*/ -74 w 1992179"/>
                <a:gd name="connsiteY0" fmla="*/ -101 h 3123662"/>
                <a:gd name="connsiteX1" fmla="*/ 742838 w 1992179"/>
                <a:gd name="connsiteY1" fmla="*/ -101 h 3123662"/>
                <a:gd name="connsiteX2" fmla="*/ 1992106 w 1992179"/>
                <a:gd name="connsiteY2" fmla="*/ 1553081 h 3123662"/>
                <a:gd name="connsiteX3" fmla="*/ 742838 w 1992179"/>
                <a:gd name="connsiteY3" fmla="*/ 3123562 h 3123662"/>
                <a:gd name="connsiteX4" fmla="*/ -74 w 1992179"/>
                <a:gd name="connsiteY4" fmla="*/ 3123562 h 3123662"/>
                <a:gd name="connsiteX5" fmla="*/ 831423 w 1992179"/>
                <a:gd name="connsiteY5" fmla="*/ 2519663 h 3123662"/>
                <a:gd name="connsiteX6" fmla="*/ 1257661 w 1992179"/>
                <a:gd name="connsiteY6" fmla="*/ 1553081 h 3123662"/>
                <a:gd name="connsiteX7" fmla="*/ 827251 w 1992179"/>
                <a:gd name="connsiteY7" fmla="*/ 616191 h 3123662"/>
                <a:gd name="connsiteX8" fmla="*/ 725906 w 1992179"/>
                <a:gd name="connsiteY8" fmla="*/ 616191 h 3123662"/>
                <a:gd name="connsiteX9" fmla="*/ 725906 w 1992179"/>
                <a:gd name="connsiteY9" fmla="*/ 2519663 h 3123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92179" h="3123662">
                  <a:moveTo>
                    <a:pt x="-74" y="-101"/>
                  </a:moveTo>
                  <a:lnTo>
                    <a:pt x="742838" y="-101"/>
                  </a:lnTo>
                  <a:cubicBezTo>
                    <a:pt x="1468694" y="-101"/>
                    <a:pt x="1992106" y="232036"/>
                    <a:pt x="1992106" y="1553081"/>
                  </a:cubicBezTo>
                  <a:cubicBezTo>
                    <a:pt x="1992106" y="2886886"/>
                    <a:pt x="1456057" y="3123562"/>
                    <a:pt x="742838" y="3123562"/>
                  </a:cubicBezTo>
                  <a:lnTo>
                    <a:pt x="-74" y="3123562"/>
                  </a:lnTo>
                  <a:close/>
                  <a:moveTo>
                    <a:pt x="831423" y="2519663"/>
                  </a:moveTo>
                  <a:cubicBezTo>
                    <a:pt x="1181713" y="2519663"/>
                    <a:pt x="1257661" y="2312801"/>
                    <a:pt x="1257661" y="1553081"/>
                  </a:cubicBezTo>
                  <a:cubicBezTo>
                    <a:pt x="1257661" y="801826"/>
                    <a:pt x="1181713" y="616191"/>
                    <a:pt x="827251" y="616191"/>
                  </a:cubicBezTo>
                  <a:lnTo>
                    <a:pt x="725906" y="616191"/>
                  </a:lnTo>
                  <a:lnTo>
                    <a:pt x="725906" y="2519663"/>
                  </a:lnTo>
                  <a:close/>
                </a:path>
              </a:pathLst>
            </a:custGeom>
            <a:solidFill>
              <a:srgbClr val="FFFFFF"/>
            </a:solidFill>
            <a:ln w="122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03F8DA67-9E59-41B2-9A70-C7A5C98B746A}"/>
                </a:ext>
              </a:extLst>
            </p:cNvPr>
            <p:cNvSpPr/>
            <p:nvPr/>
          </p:nvSpPr>
          <p:spPr>
            <a:xfrm>
              <a:off x="3193304" y="2565187"/>
              <a:ext cx="1920158" cy="3123294"/>
            </a:xfrm>
            <a:custGeom>
              <a:avLst/>
              <a:gdLst>
                <a:gd name="connsiteX0" fmla="*/ -74 w 1920158"/>
                <a:gd name="connsiteY0" fmla="*/ -101 h 3123294"/>
                <a:gd name="connsiteX1" fmla="*/ 746764 w 1920158"/>
                <a:gd name="connsiteY1" fmla="*/ -101 h 3123294"/>
                <a:gd name="connsiteX2" fmla="*/ 1143433 w 1920158"/>
                <a:gd name="connsiteY2" fmla="*/ 1080464 h 3123294"/>
                <a:gd name="connsiteX3" fmla="*/ 1341829 w 1920158"/>
                <a:gd name="connsiteY3" fmla="*/ 1700804 h 3123294"/>
                <a:gd name="connsiteX4" fmla="*/ 1358761 w 1920158"/>
                <a:gd name="connsiteY4" fmla="*/ 1700804 h 3123294"/>
                <a:gd name="connsiteX5" fmla="*/ 1358761 w 1920158"/>
                <a:gd name="connsiteY5" fmla="*/ -101 h 3123294"/>
                <a:gd name="connsiteX6" fmla="*/ 1920085 w 1920158"/>
                <a:gd name="connsiteY6" fmla="*/ -101 h 3123294"/>
                <a:gd name="connsiteX7" fmla="*/ 1920085 w 1920158"/>
                <a:gd name="connsiteY7" fmla="*/ 3123194 h 3123294"/>
                <a:gd name="connsiteX8" fmla="*/ 1304039 w 1920158"/>
                <a:gd name="connsiteY8" fmla="*/ 3123194 h 3123294"/>
                <a:gd name="connsiteX9" fmla="*/ 788725 w 1920158"/>
                <a:gd name="connsiteY9" fmla="*/ 1840062 h 3123294"/>
                <a:gd name="connsiteX10" fmla="*/ 577692 w 1920158"/>
                <a:gd name="connsiteY10" fmla="*/ 1219722 h 3123294"/>
                <a:gd name="connsiteX11" fmla="*/ 560760 w 1920158"/>
                <a:gd name="connsiteY11" fmla="*/ 1219722 h 3123294"/>
                <a:gd name="connsiteX12" fmla="*/ 560760 w 1920158"/>
                <a:gd name="connsiteY12" fmla="*/ 3123194 h 3123294"/>
                <a:gd name="connsiteX13" fmla="*/ -74 w 1920158"/>
                <a:gd name="connsiteY13" fmla="*/ 3123194 h 3123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920158" h="3123294">
                  <a:moveTo>
                    <a:pt x="-74" y="-101"/>
                  </a:moveTo>
                  <a:lnTo>
                    <a:pt x="746764" y="-101"/>
                  </a:lnTo>
                  <a:lnTo>
                    <a:pt x="1143433" y="1080464"/>
                  </a:lnTo>
                  <a:cubicBezTo>
                    <a:pt x="1227846" y="1329410"/>
                    <a:pt x="1290665" y="1510874"/>
                    <a:pt x="1341829" y="1700804"/>
                  </a:cubicBezTo>
                  <a:lnTo>
                    <a:pt x="1358761" y="1700804"/>
                  </a:lnTo>
                  <a:lnTo>
                    <a:pt x="1358761" y="-101"/>
                  </a:lnTo>
                  <a:lnTo>
                    <a:pt x="1920085" y="-101"/>
                  </a:lnTo>
                  <a:lnTo>
                    <a:pt x="1920085" y="3123194"/>
                  </a:lnTo>
                  <a:lnTo>
                    <a:pt x="1304039" y="3123194"/>
                  </a:lnTo>
                  <a:lnTo>
                    <a:pt x="788725" y="1840062"/>
                  </a:lnTo>
                  <a:cubicBezTo>
                    <a:pt x="700017" y="1603753"/>
                    <a:pt x="611432" y="1337876"/>
                    <a:pt x="577692" y="1219722"/>
                  </a:cubicBezTo>
                  <a:lnTo>
                    <a:pt x="560760" y="1219722"/>
                  </a:lnTo>
                  <a:lnTo>
                    <a:pt x="560760" y="3123194"/>
                  </a:lnTo>
                  <a:lnTo>
                    <a:pt x="-74" y="3123194"/>
                  </a:lnTo>
                  <a:close/>
                </a:path>
              </a:pathLst>
            </a:custGeom>
            <a:solidFill>
              <a:srgbClr val="FFFFFF"/>
            </a:solidFill>
            <a:ln w="122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C0769024-4C2E-444B-A66D-A38D7694A8CB}"/>
                </a:ext>
              </a:extLst>
            </p:cNvPr>
            <p:cNvSpPr/>
            <p:nvPr/>
          </p:nvSpPr>
          <p:spPr>
            <a:xfrm>
              <a:off x="5274069" y="2565187"/>
              <a:ext cx="1831696" cy="3123294"/>
            </a:xfrm>
            <a:custGeom>
              <a:avLst/>
              <a:gdLst>
                <a:gd name="connsiteX0" fmla="*/ -74 w 1831696"/>
                <a:gd name="connsiteY0" fmla="*/ -101 h 3123294"/>
                <a:gd name="connsiteX1" fmla="*/ 814491 w 1831696"/>
                <a:gd name="connsiteY1" fmla="*/ -101 h 3123294"/>
                <a:gd name="connsiteX2" fmla="*/ 1831623 w 1831696"/>
                <a:gd name="connsiteY2" fmla="*/ 1071998 h 3123294"/>
                <a:gd name="connsiteX3" fmla="*/ 806025 w 1831696"/>
                <a:gd name="connsiteY3" fmla="*/ 2169372 h 3123294"/>
                <a:gd name="connsiteX4" fmla="*/ 713146 w 1831696"/>
                <a:gd name="connsiteY4" fmla="*/ 2169372 h 3123294"/>
                <a:gd name="connsiteX5" fmla="*/ 713146 w 1831696"/>
                <a:gd name="connsiteY5" fmla="*/ 3123194 h 3123294"/>
                <a:gd name="connsiteX6" fmla="*/ -74 w 1831696"/>
                <a:gd name="connsiteY6" fmla="*/ 3123194 h 3123294"/>
                <a:gd name="connsiteX7" fmla="*/ 839766 w 1831696"/>
                <a:gd name="connsiteY7" fmla="*/ 1582650 h 3123294"/>
                <a:gd name="connsiteX8" fmla="*/ 1122575 w 1831696"/>
                <a:gd name="connsiteY8" fmla="*/ 1084636 h 3123294"/>
                <a:gd name="connsiteX9" fmla="*/ 835594 w 1831696"/>
                <a:gd name="connsiteY9" fmla="*/ 616191 h 3123294"/>
                <a:gd name="connsiteX10" fmla="*/ 712900 w 1831696"/>
                <a:gd name="connsiteY10" fmla="*/ 616191 h 3123294"/>
                <a:gd name="connsiteX11" fmla="*/ 712900 w 1831696"/>
                <a:gd name="connsiteY11" fmla="*/ 1582650 h 3123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831696" h="3123294">
                  <a:moveTo>
                    <a:pt x="-74" y="-101"/>
                  </a:moveTo>
                  <a:lnTo>
                    <a:pt x="814491" y="-101"/>
                  </a:lnTo>
                  <a:cubicBezTo>
                    <a:pt x="1308333" y="-101"/>
                    <a:pt x="1831623" y="194124"/>
                    <a:pt x="1831623" y="1071998"/>
                  </a:cubicBezTo>
                  <a:cubicBezTo>
                    <a:pt x="1831623" y="2021648"/>
                    <a:pt x="1270299" y="2169372"/>
                    <a:pt x="806025" y="2169372"/>
                  </a:cubicBezTo>
                  <a:lnTo>
                    <a:pt x="713146" y="2169372"/>
                  </a:lnTo>
                  <a:lnTo>
                    <a:pt x="713146" y="3123194"/>
                  </a:lnTo>
                  <a:lnTo>
                    <a:pt x="-74" y="3123194"/>
                  </a:lnTo>
                  <a:close/>
                  <a:moveTo>
                    <a:pt x="839766" y="1582650"/>
                  </a:moveTo>
                  <a:cubicBezTo>
                    <a:pt x="1038162" y="1582650"/>
                    <a:pt x="1122575" y="1468667"/>
                    <a:pt x="1122575" y="1084636"/>
                  </a:cubicBezTo>
                  <a:cubicBezTo>
                    <a:pt x="1122575" y="717413"/>
                    <a:pt x="1038162" y="616191"/>
                    <a:pt x="835594" y="616191"/>
                  </a:cubicBezTo>
                  <a:lnTo>
                    <a:pt x="712900" y="616191"/>
                  </a:lnTo>
                  <a:lnTo>
                    <a:pt x="712900" y="1582650"/>
                  </a:lnTo>
                  <a:close/>
                </a:path>
              </a:pathLst>
            </a:custGeom>
            <a:solidFill>
              <a:srgbClr val="FFFFFF"/>
            </a:solidFill>
            <a:ln w="122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41" name="Graphic 40">
            <a:extLst>
              <a:ext uri="{FF2B5EF4-FFF2-40B4-BE49-F238E27FC236}">
                <a16:creationId xmlns:a16="http://schemas.microsoft.com/office/drawing/2014/main" id="{C46132C8-AD5B-4FFB-87DD-1B660D775C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89845" y="156992"/>
            <a:ext cx="1130884" cy="751109"/>
          </a:xfrm>
          <a:prstGeom prst="rect">
            <a:avLst/>
          </a:prstGeom>
        </p:spPr>
      </p:pic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9DA20D6B-7196-4BD1-BB2F-100036436B10}"/>
              </a:ext>
            </a:extLst>
          </p:cNvPr>
          <p:cNvCxnSpPr>
            <a:cxnSpLocks/>
          </p:cNvCxnSpPr>
          <p:nvPr/>
        </p:nvCxnSpPr>
        <p:spPr>
          <a:xfrm>
            <a:off x="3281082" y="0"/>
            <a:ext cx="0" cy="1005840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Rectangle 66">
            <a:extLst>
              <a:ext uri="{FF2B5EF4-FFF2-40B4-BE49-F238E27FC236}">
                <a16:creationId xmlns:a16="http://schemas.microsoft.com/office/drawing/2014/main" id="{8E9A908B-486D-4224-8C4D-0D1F745740EB}"/>
              </a:ext>
            </a:extLst>
          </p:cNvPr>
          <p:cNvSpPr/>
          <p:nvPr/>
        </p:nvSpPr>
        <p:spPr>
          <a:xfrm>
            <a:off x="0" y="9493625"/>
            <a:ext cx="17881600" cy="564776"/>
          </a:xfrm>
          <a:prstGeom prst="rect">
            <a:avLst/>
          </a:prstGeom>
          <a:solidFill>
            <a:srgbClr val="2723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2" name="Graphic 71">
            <a:extLst>
              <a:ext uri="{FF2B5EF4-FFF2-40B4-BE49-F238E27FC236}">
                <a16:creationId xmlns:a16="http://schemas.microsoft.com/office/drawing/2014/main" id="{C38864EC-CE96-420C-98E1-B02DFC940C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399753" y="9653977"/>
            <a:ext cx="3355989" cy="251985"/>
          </a:xfrm>
          <a:prstGeom prst="rect">
            <a:avLst/>
          </a:prstGeom>
        </p:spPr>
      </p:pic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75382C07-4F67-4BC4-9BF3-55633EE2A9E1}"/>
              </a:ext>
            </a:extLst>
          </p:cNvPr>
          <p:cNvCxnSpPr>
            <a:cxnSpLocks/>
          </p:cNvCxnSpPr>
          <p:nvPr/>
        </p:nvCxnSpPr>
        <p:spPr>
          <a:xfrm>
            <a:off x="0" y="9493625"/>
            <a:ext cx="17881600" cy="0"/>
          </a:xfrm>
          <a:prstGeom prst="straightConnector1">
            <a:avLst/>
          </a:prstGeom>
          <a:ln w="28575">
            <a:solidFill>
              <a:srgbClr val="ED4D6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Graphic 4">
            <a:extLst>
              <a:ext uri="{FF2B5EF4-FFF2-40B4-BE49-F238E27FC236}">
                <a16:creationId xmlns:a16="http://schemas.microsoft.com/office/drawing/2014/main" id="{BA9AA473-9753-4F28-ADA9-6B999D5A66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9732" y="9637316"/>
            <a:ext cx="9239250" cy="3429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8976D0A-A3BA-791A-FAC3-8E2CD263FF6F}"/>
              </a:ext>
            </a:extLst>
          </p:cNvPr>
          <p:cNvSpPr txBox="1"/>
          <p:nvPr/>
        </p:nvSpPr>
        <p:spPr>
          <a:xfrm>
            <a:off x="3471739" y="237188"/>
            <a:ext cx="14219072" cy="91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6000"/>
              </a:lnSpc>
              <a:spcAft>
                <a:spcPts val="600"/>
              </a:spcAft>
            </a:pPr>
            <a:r>
              <a:rPr lang="en-US" sz="7200" dirty="0">
                <a:solidFill>
                  <a:srgbClr val="28AEE4"/>
                </a:solidFill>
                <a:latin typeface="BentonSans Comp Book" panose="02000506040000020004" pitchFamily="50" charset="0"/>
              </a:rPr>
              <a:t>ADDITIONAL </a:t>
            </a:r>
            <a:r>
              <a:rPr lang="en-US" sz="7200" dirty="0">
                <a:solidFill>
                  <a:schemeClr val="bg1"/>
                </a:solidFill>
                <a:latin typeface="BentonSans Comp Black" panose="02000506050000020004" pitchFamily="50" charset="0"/>
              </a:rPr>
              <a:t>RESOURCES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956D30A-0322-6BFA-9843-60CB698BF9F5}"/>
              </a:ext>
            </a:extLst>
          </p:cNvPr>
          <p:cNvSpPr txBox="1"/>
          <p:nvPr/>
        </p:nvSpPr>
        <p:spPr>
          <a:xfrm>
            <a:off x="1153888" y="1334145"/>
            <a:ext cx="9701462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prstClr val="black"/>
                </a:solidFill>
                <a:latin typeface="BentonSans Comp Book" panose="02000506040000020004" pitchFamily="50" charset="0"/>
              </a:rPr>
              <a:t>Narcan available to the public via access sites and </a:t>
            </a:r>
            <a:r>
              <a:rPr lang="en-US" sz="4800" b="1">
                <a:solidFill>
                  <a:prstClr val="black"/>
                </a:solidFill>
                <a:latin typeface="BentonSans Comp Book" panose="02000506040000020004" pitchFamily="50" charset="0"/>
              </a:rPr>
              <a:t>mailout program</a:t>
            </a:r>
            <a:endParaRPr lang="en-US" sz="4800" b="1" dirty="0">
              <a:solidFill>
                <a:prstClr val="black"/>
              </a:solidFill>
              <a:latin typeface="BentonSans Comp Book" panose="02000506040000020004" pitchFamily="50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b="1" dirty="0">
              <a:solidFill>
                <a:prstClr val="black"/>
              </a:solidFill>
              <a:latin typeface="BentonSans Comp Book" panose="02000506040000020004" pitchFamily="50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>
                <a:solidFill>
                  <a:prstClr val="black"/>
                </a:solidFill>
                <a:latin typeface="BentonSans Comp Book" panose="02000506040000020004" pitchFamily="50" charset="0"/>
              </a:rPr>
              <a:t>Free of charge, no questions asked</a:t>
            </a:r>
          </a:p>
        </p:txBody>
      </p:sp>
      <p:pic>
        <p:nvPicPr>
          <p:cNvPr id="11" name="Picture 10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D60F531D-7EA7-718F-0FF3-B2FF974AD24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504" y="4571678"/>
            <a:ext cx="3336617" cy="4587849"/>
          </a:xfrm>
          <a:prstGeom prst="rect">
            <a:avLst/>
          </a:prstGeom>
        </p:spPr>
      </p:pic>
      <p:pic>
        <p:nvPicPr>
          <p:cNvPr id="7" name="Picture 6" descr="Qr code&#10;&#10;AI-generated content may be incorrect.">
            <a:extLst>
              <a:ext uri="{FF2B5EF4-FFF2-40B4-BE49-F238E27FC236}">
                <a16:creationId xmlns:a16="http://schemas.microsoft.com/office/drawing/2014/main" id="{269A6B97-9333-731C-568B-7F77D74BAC7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4230" y="4919625"/>
            <a:ext cx="3879187" cy="387918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D305839-8BA8-62CD-E7C5-B9B797A433E7}"/>
              </a:ext>
            </a:extLst>
          </p:cNvPr>
          <p:cNvSpPr txBox="1"/>
          <p:nvPr/>
        </p:nvSpPr>
        <p:spPr>
          <a:xfrm>
            <a:off x="12877248" y="8898259"/>
            <a:ext cx="4675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Map last </a:t>
            </a:r>
            <a:r>
              <a:rPr lang="en-US"/>
              <a:t>updated July 2025</a:t>
            </a:r>
            <a:endParaRPr lang="en-US" dirty="0"/>
          </a:p>
        </p:txBody>
      </p:sp>
      <p:pic>
        <p:nvPicPr>
          <p:cNvPr id="17" name="Picture 16" descr="Text&#10;&#10;AI-generated content may be incorrect.">
            <a:extLst>
              <a:ext uri="{FF2B5EF4-FFF2-40B4-BE49-F238E27FC236}">
                <a16:creationId xmlns:a16="http://schemas.microsoft.com/office/drawing/2014/main" id="{79B1EEEB-E0CC-CB69-A862-082B90900BE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59" t="22424" r="20246" b="19849"/>
          <a:stretch/>
        </p:blipFill>
        <p:spPr>
          <a:xfrm>
            <a:off x="3942556" y="4571678"/>
            <a:ext cx="3350696" cy="45894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DEADBE2-2319-9584-18D7-EF7CF37683A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601200" y="1701187"/>
            <a:ext cx="5951895" cy="6849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3356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DCBE486-733C-4E2E-9E6B-F23BD7A04707}"/>
              </a:ext>
            </a:extLst>
          </p:cNvPr>
          <p:cNvSpPr/>
          <p:nvPr/>
        </p:nvSpPr>
        <p:spPr>
          <a:xfrm>
            <a:off x="0" y="1366"/>
            <a:ext cx="17881600" cy="1021217"/>
          </a:xfrm>
          <a:prstGeom prst="rect">
            <a:avLst/>
          </a:prstGeom>
          <a:solidFill>
            <a:srgbClr val="2723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D358A99-912C-47EE-B238-56944DF78E3E}"/>
              </a:ext>
            </a:extLst>
          </p:cNvPr>
          <p:cNvSpPr/>
          <p:nvPr/>
        </p:nvSpPr>
        <p:spPr>
          <a:xfrm>
            <a:off x="0" y="0"/>
            <a:ext cx="3281082" cy="1022583"/>
          </a:xfrm>
          <a:prstGeom prst="rect">
            <a:avLst/>
          </a:prstGeom>
          <a:solidFill>
            <a:srgbClr val="28AE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512D461-500B-4626-82B7-B149F605182C}"/>
              </a:ext>
            </a:extLst>
          </p:cNvPr>
          <p:cNvCxnSpPr>
            <a:cxnSpLocks/>
          </p:cNvCxnSpPr>
          <p:nvPr/>
        </p:nvCxnSpPr>
        <p:spPr>
          <a:xfrm>
            <a:off x="1731094" y="154494"/>
            <a:ext cx="0" cy="751109"/>
          </a:xfrm>
          <a:prstGeom prst="line">
            <a:avLst/>
          </a:prstGeom>
          <a:ln w="38100">
            <a:solidFill>
              <a:srgbClr val="27236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88EE5E48-0C9C-4CD6-AB23-3CEC0583F61D}"/>
              </a:ext>
            </a:extLst>
          </p:cNvPr>
          <p:cNvSpPr txBox="1"/>
          <p:nvPr/>
        </p:nvSpPr>
        <p:spPr>
          <a:xfrm>
            <a:off x="328504" y="2606789"/>
            <a:ext cx="276192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BentonSans Comp Bold" panose="02000506050000020004" pitchFamily="50" charset="0"/>
              </a:rPr>
              <a:t>Abstinence, or non-use, from opiate drug abuse is the most effective overdose prevention option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F5E3E13-0A98-45B4-A1B2-2843F09D12E1}"/>
              </a:ext>
            </a:extLst>
          </p:cNvPr>
          <p:cNvGrpSpPr/>
          <p:nvPr/>
        </p:nvGrpSpPr>
        <p:grpSpPr>
          <a:xfrm>
            <a:off x="150652" y="132360"/>
            <a:ext cx="1438623" cy="742482"/>
            <a:chOff x="1053401" y="2565187"/>
            <a:chExt cx="6052364" cy="3123662"/>
          </a:xfrm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5EF91DD6-FC30-41E7-A72A-EE86FEFDDD0A}"/>
                </a:ext>
              </a:extLst>
            </p:cNvPr>
            <p:cNvSpPr/>
            <p:nvPr/>
          </p:nvSpPr>
          <p:spPr>
            <a:xfrm>
              <a:off x="1053401" y="2565187"/>
              <a:ext cx="1992179" cy="3123662"/>
            </a:xfrm>
            <a:custGeom>
              <a:avLst/>
              <a:gdLst>
                <a:gd name="connsiteX0" fmla="*/ -74 w 1992179"/>
                <a:gd name="connsiteY0" fmla="*/ -101 h 3123662"/>
                <a:gd name="connsiteX1" fmla="*/ 742838 w 1992179"/>
                <a:gd name="connsiteY1" fmla="*/ -101 h 3123662"/>
                <a:gd name="connsiteX2" fmla="*/ 1992106 w 1992179"/>
                <a:gd name="connsiteY2" fmla="*/ 1553081 h 3123662"/>
                <a:gd name="connsiteX3" fmla="*/ 742838 w 1992179"/>
                <a:gd name="connsiteY3" fmla="*/ 3123562 h 3123662"/>
                <a:gd name="connsiteX4" fmla="*/ -74 w 1992179"/>
                <a:gd name="connsiteY4" fmla="*/ 3123562 h 3123662"/>
                <a:gd name="connsiteX5" fmla="*/ 831423 w 1992179"/>
                <a:gd name="connsiteY5" fmla="*/ 2519663 h 3123662"/>
                <a:gd name="connsiteX6" fmla="*/ 1257661 w 1992179"/>
                <a:gd name="connsiteY6" fmla="*/ 1553081 h 3123662"/>
                <a:gd name="connsiteX7" fmla="*/ 827251 w 1992179"/>
                <a:gd name="connsiteY7" fmla="*/ 616191 h 3123662"/>
                <a:gd name="connsiteX8" fmla="*/ 725906 w 1992179"/>
                <a:gd name="connsiteY8" fmla="*/ 616191 h 3123662"/>
                <a:gd name="connsiteX9" fmla="*/ 725906 w 1992179"/>
                <a:gd name="connsiteY9" fmla="*/ 2519663 h 3123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92179" h="3123662">
                  <a:moveTo>
                    <a:pt x="-74" y="-101"/>
                  </a:moveTo>
                  <a:lnTo>
                    <a:pt x="742838" y="-101"/>
                  </a:lnTo>
                  <a:cubicBezTo>
                    <a:pt x="1468694" y="-101"/>
                    <a:pt x="1992106" y="232036"/>
                    <a:pt x="1992106" y="1553081"/>
                  </a:cubicBezTo>
                  <a:cubicBezTo>
                    <a:pt x="1992106" y="2886886"/>
                    <a:pt x="1456057" y="3123562"/>
                    <a:pt x="742838" y="3123562"/>
                  </a:cubicBezTo>
                  <a:lnTo>
                    <a:pt x="-74" y="3123562"/>
                  </a:lnTo>
                  <a:close/>
                  <a:moveTo>
                    <a:pt x="831423" y="2519663"/>
                  </a:moveTo>
                  <a:cubicBezTo>
                    <a:pt x="1181713" y="2519663"/>
                    <a:pt x="1257661" y="2312801"/>
                    <a:pt x="1257661" y="1553081"/>
                  </a:cubicBezTo>
                  <a:cubicBezTo>
                    <a:pt x="1257661" y="801826"/>
                    <a:pt x="1181713" y="616191"/>
                    <a:pt x="827251" y="616191"/>
                  </a:cubicBezTo>
                  <a:lnTo>
                    <a:pt x="725906" y="616191"/>
                  </a:lnTo>
                  <a:lnTo>
                    <a:pt x="725906" y="2519663"/>
                  </a:lnTo>
                  <a:close/>
                </a:path>
              </a:pathLst>
            </a:custGeom>
            <a:solidFill>
              <a:srgbClr val="FFFFFF"/>
            </a:solidFill>
            <a:ln w="122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03F8DA67-9E59-41B2-9A70-C7A5C98B746A}"/>
                </a:ext>
              </a:extLst>
            </p:cNvPr>
            <p:cNvSpPr/>
            <p:nvPr/>
          </p:nvSpPr>
          <p:spPr>
            <a:xfrm>
              <a:off x="3193304" y="2565187"/>
              <a:ext cx="1920158" cy="3123294"/>
            </a:xfrm>
            <a:custGeom>
              <a:avLst/>
              <a:gdLst>
                <a:gd name="connsiteX0" fmla="*/ -74 w 1920158"/>
                <a:gd name="connsiteY0" fmla="*/ -101 h 3123294"/>
                <a:gd name="connsiteX1" fmla="*/ 746764 w 1920158"/>
                <a:gd name="connsiteY1" fmla="*/ -101 h 3123294"/>
                <a:gd name="connsiteX2" fmla="*/ 1143433 w 1920158"/>
                <a:gd name="connsiteY2" fmla="*/ 1080464 h 3123294"/>
                <a:gd name="connsiteX3" fmla="*/ 1341829 w 1920158"/>
                <a:gd name="connsiteY3" fmla="*/ 1700804 h 3123294"/>
                <a:gd name="connsiteX4" fmla="*/ 1358761 w 1920158"/>
                <a:gd name="connsiteY4" fmla="*/ 1700804 h 3123294"/>
                <a:gd name="connsiteX5" fmla="*/ 1358761 w 1920158"/>
                <a:gd name="connsiteY5" fmla="*/ -101 h 3123294"/>
                <a:gd name="connsiteX6" fmla="*/ 1920085 w 1920158"/>
                <a:gd name="connsiteY6" fmla="*/ -101 h 3123294"/>
                <a:gd name="connsiteX7" fmla="*/ 1920085 w 1920158"/>
                <a:gd name="connsiteY7" fmla="*/ 3123194 h 3123294"/>
                <a:gd name="connsiteX8" fmla="*/ 1304039 w 1920158"/>
                <a:gd name="connsiteY8" fmla="*/ 3123194 h 3123294"/>
                <a:gd name="connsiteX9" fmla="*/ 788725 w 1920158"/>
                <a:gd name="connsiteY9" fmla="*/ 1840062 h 3123294"/>
                <a:gd name="connsiteX10" fmla="*/ 577692 w 1920158"/>
                <a:gd name="connsiteY10" fmla="*/ 1219722 h 3123294"/>
                <a:gd name="connsiteX11" fmla="*/ 560760 w 1920158"/>
                <a:gd name="connsiteY11" fmla="*/ 1219722 h 3123294"/>
                <a:gd name="connsiteX12" fmla="*/ 560760 w 1920158"/>
                <a:gd name="connsiteY12" fmla="*/ 3123194 h 3123294"/>
                <a:gd name="connsiteX13" fmla="*/ -74 w 1920158"/>
                <a:gd name="connsiteY13" fmla="*/ 3123194 h 3123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920158" h="3123294">
                  <a:moveTo>
                    <a:pt x="-74" y="-101"/>
                  </a:moveTo>
                  <a:lnTo>
                    <a:pt x="746764" y="-101"/>
                  </a:lnTo>
                  <a:lnTo>
                    <a:pt x="1143433" y="1080464"/>
                  </a:lnTo>
                  <a:cubicBezTo>
                    <a:pt x="1227846" y="1329410"/>
                    <a:pt x="1290665" y="1510874"/>
                    <a:pt x="1341829" y="1700804"/>
                  </a:cubicBezTo>
                  <a:lnTo>
                    <a:pt x="1358761" y="1700804"/>
                  </a:lnTo>
                  <a:lnTo>
                    <a:pt x="1358761" y="-101"/>
                  </a:lnTo>
                  <a:lnTo>
                    <a:pt x="1920085" y="-101"/>
                  </a:lnTo>
                  <a:lnTo>
                    <a:pt x="1920085" y="3123194"/>
                  </a:lnTo>
                  <a:lnTo>
                    <a:pt x="1304039" y="3123194"/>
                  </a:lnTo>
                  <a:lnTo>
                    <a:pt x="788725" y="1840062"/>
                  </a:lnTo>
                  <a:cubicBezTo>
                    <a:pt x="700017" y="1603753"/>
                    <a:pt x="611432" y="1337876"/>
                    <a:pt x="577692" y="1219722"/>
                  </a:cubicBezTo>
                  <a:lnTo>
                    <a:pt x="560760" y="1219722"/>
                  </a:lnTo>
                  <a:lnTo>
                    <a:pt x="560760" y="3123194"/>
                  </a:lnTo>
                  <a:lnTo>
                    <a:pt x="-74" y="3123194"/>
                  </a:lnTo>
                  <a:close/>
                </a:path>
              </a:pathLst>
            </a:custGeom>
            <a:solidFill>
              <a:srgbClr val="FFFFFF"/>
            </a:solidFill>
            <a:ln w="122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C0769024-4C2E-444B-A66D-A38D7694A8CB}"/>
                </a:ext>
              </a:extLst>
            </p:cNvPr>
            <p:cNvSpPr/>
            <p:nvPr/>
          </p:nvSpPr>
          <p:spPr>
            <a:xfrm>
              <a:off x="5274069" y="2565187"/>
              <a:ext cx="1831696" cy="3123294"/>
            </a:xfrm>
            <a:custGeom>
              <a:avLst/>
              <a:gdLst>
                <a:gd name="connsiteX0" fmla="*/ -74 w 1831696"/>
                <a:gd name="connsiteY0" fmla="*/ -101 h 3123294"/>
                <a:gd name="connsiteX1" fmla="*/ 814491 w 1831696"/>
                <a:gd name="connsiteY1" fmla="*/ -101 h 3123294"/>
                <a:gd name="connsiteX2" fmla="*/ 1831623 w 1831696"/>
                <a:gd name="connsiteY2" fmla="*/ 1071998 h 3123294"/>
                <a:gd name="connsiteX3" fmla="*/ 806025 w 1831696"/>
                <a:gd name="connsiteY3" fmla="*/ 2169372 h 3123294"/>
                <a:gd name="connsiteX4" fmla="*/ 713146 w 1831696"/>
                <a:gd name="connsiteY4" fmla="*/ 2169372 h 3123294"/>
                <a:gd name="connsiteX5" fmla="*/ 713146 w 1831696"/>
                <a:gd name="connsiteY5" fmla="*/ 3123194 h 3123294"/>
                <a:gd name="connsiteX6" fmla="*/ -74 w 1831696"/>
                <a:gd name="connsiteY6" fmla="*/ 3123194 h 3123294"/>
                <a:gd name="connsiteX7" fmla="*/ 839766 w 1831696"/>
                <a:gd name="connsiteY7" fmla="*/ 1582650 h 3123294"/>
                <a:gd name="connsiteX8" fmla="*/ 1122575 w 1831696"/>
                <a:gd name="connsiteY8" fmla="*/ 1084636 h 3123294"/>
                <a:gd name="connsiteX9" fmla="*/ 835594 w 1831696"/>
                <a:gd name="connsiteY9" fmla="*/ 616191 h 3123294"/>
                <a:gd name="connsiteX10" fmla="*/ 712900 w 1831696"/>
                <a:gd name="connsiteY10" fmla="*/ 616191 h 3123294"/>
                <a:gd name="connsiteX11" fmla="*/ 712900 w 1831696"/>
                <a:gd name="connsiteY11" fmla="*/ 1582650 h 3123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831696" h="3123294">
                  <a:moveTo>
                    <a:pt x="-74" y="-101"/>
                  </a:moveTo>
                  <a:lnTo>
                    <a:pt x="814491" y="-101"/>
                  </a:lnTo>
                  <a:cubicBezTo>
                    <a:pt x="1308333" y="-101"/>
                    <a:pt x="1831623" y="194124"/>
                    <a:pt x="1831623" y="1071998"/>
                  </a:cubicBezTo>
                  <a:cubicBezTo>
                    <a:pt x="1831623" y="2021648"/>
                    <a:pt x="1270299" y="2169372"/>
                    <a:pt x="806025" y="2169372"/>
                  </a:cubicBezTo>
                  <a:lnTo>
                    <a:pt x="713146" y="2169372"/>
                  </a:lnTo>
                  <a:lnTo>
                    <a:pt x="713146" y="3123194"/>
                  </a:lnTo>
                  <a:lnTo>
                    <a:pt x="-74" y="3123194"/>
                  </a:lnTo>
                  <a:close/>
                  <a:moveTo>
                    <a:pt x="839766" y="1582650"/>
                  </a:moveTo>
                  <a:cubicBezTo>
                    <a:pt x="1038162" y="1582650"/>
                    <a:pt x="1122575" y="1468667"/>
                    <a:pt x="1122575" y="1084636"/>
                  </a:cubicBezTo>
                  <a:cubicBezTo>
                    <a:pt x="1122575" y="717413"/>
                    <a:pt x="1038162" y="616191"/>
                    <a:pt x="835594" y="616191"/>
                  </a:cubicBezTo>
                  <a:lnTo>
                    <a:pt x="712900" y="616191"/>
                  </a:lnTo>
                  <a:lnTo>
                    <a:pt x="712900" y="1582650"/>
                  </a:lnTo>
                  <a:close/>
                </a:path>
              </a:pathLst>
            </a:custGeom>
            <a:solidFill>
              <a:srgbClr val="FFFFFF"/>
            </a:solidFill>
            <a:ln w="122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41" name="Graphic 40">
            <a:extLst>
              <a:ext uri="{FF2B5EF4-FFF2-40B4-BE49-F238E27FC236}">
                <a16:creationId xmlns:a16="http://schemas.microsoft.com/office/drawing/2014/main" id="{C46132C8-AD5B-4FFB-87DD-1B660D775C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89845" y="156992"/>
            <a:ext cx="1130884" cy="751109"/>
          </a:xfrm>
          <a:prstGeom prst="rect">
            <a:avLst/>
          </a:prstGeom>
        </p:spPr>
      </p:pic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9DA20D6B-7196-4BD1-BB2F-100036436B10}"/>
              </a:ext>
            </a:extLst>
          </p:cNvPr>
          <p:cNvCxnSpPr>
            <a:cxnSpLocks/>
          </p:cNvCxnSpPr>
          <p:nvPr/>
        </p:nvCxnSpPr>
        <p:spPr>
          <a:xfrm>
            <a:off x="3281082" y="0"/>
            <a:ext cx="0" cy="1005840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Rectangle 66">
            <a:extLst>
              <a:ext uri="{FF2B5EF4-FFF2-40B4-BE49-F238E27FC236}">
                <a16:creationId xmlns:a16="http://schemas.microsoft.com/office/drawing/2014/main" id="{8E9A908B-486D-4224-8C4D-0D1F745740EB}"/>
              </a:ext>
            </a:extLst>
          </p:cNvPr>
          <p:cNvSpPr/>
          <p:nvPr/>
        </p:nvSpPr>
        <p:spPr>
          <a:xfrm>
            <a:off x="0" y="9493625"/>
            <a:ext cx="17881600" cy="564776"/>
          </a:xfrm>
          <a:prstGeom prst="rect">
            <a:avLst/>
          </a:prstGeom>
          <a:solidFill>
            <a:srgbClr val="2723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2" name="Graphic 71">
            <a:extLst>
              <a:ext uri="{FF2B5EF4-FFF2-40B4-BE49-F238E27FC236}">
                <a16:creationId xmlns:a16="http://schemas.microsoft.com/office/drawing/2014/main" id="{C38864EC-CE96-420C-98E1-B02DFC940C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399753" y="9653977"/>
            <a:ext cx="3355989" cy="251985"/>
          </a:xfrm>
          <a:prstGeom prst="rect">
            <a:avLst/>
          </a:prstGeom>
        </p:spPr>
      </p:pic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75382C07-4F67-4BC4-9BF3-55633EE2A9E1}"/>
              </a:ext>
            </a:extLst>
          </p:cNvPr>
          <p:cNvCxnSpPr>
            <a:cxnSpLocks/>
          </p:cNvCxnSpPr>
          <p:nvPr/>
        </p:nvCxnSpPr>
        <p:spPr>
          <a:xfrm>
            <a:off x="0" y="9493625"/>
            <a:ext cx="17881600" cy="0"/>
          </a:xfrm>
          <a:prstGeom prst="straightConnector1">
            <a:avLst/>
          </a:prstGeom>
          <a:ln w="28575">
            <a:solidFill>
              <a:srgbClr val="ED4D6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Graphic 4">
            <a:extLst>
              <a:ext uri="{FF2B5EF4-FFF2-40B4-BE49-F238E27FC236}">
                <a16:creationId xmlns:a16="http://schemas.microsoft.com/office/drawing/2014/main" id="{BA9AA473-9753-4F28-ADA9-6B999D5A66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9732" y="9637316"/>
            <a:ext cx="9239250" cy="3429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8976D0A-A3BA-791A-FAC3-8E2CD263FF6F}"/>
              </a:ext>
            </a:extLst>
          </p:cNvPr>
          <p:cNvSpPr txBox="1"/>
          <p:nvPr/>
        </p:nvSpPr>
        <p:spPr>
          <a:xfrm>
            <a:off x="3471739" y="237188"/>
            <a:ext cx="14219072" cy="91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6000"/>
              </a:lnSpc>
              <a:spcAft>
                <a:spcPts val="600"/>
              </a:spcAft>
            </a:pPr>
            <a:r>
              <a:rPr lang="en-US" sz="7200" dirty="0">
                <a:solidFill>
                  <a:srgbClr val="28AEE4"/>
                </a:solidFill>
                <a:latin typeface="BentonSans Comp Book" panose="02000506040000020004" pitchFamily="50" charset="0"/>
              </a:rPr>
              <a:t>RELEVANT </a:t>
            </a:r>
            <a:r>
              <a:rPr lang="en-US" sz="7200" dirty="0">
                <a:solidFill>
                  <a:schemeClr val="bg1"/>
                </a:solidFill>
                <a:latin typeface="BentonSans Comp Black" panose="02000506050000020004" pitchFamily="50" charset="0"/>
              </a:rPr>
              <a:t>PROCEDURES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956D30A-0322-6BFA-9843-60CB698BF9F5}"/>
              </a:ext>
            </a:extLst>
          </p:cNvPr>
          <p:cNvSpPr txBox="1"/>
          <p:nvPr/>
        </p:nvSpPr>
        <p:spPr>
          <a:xfrm>
            <a:off x="328504" y="1601580"/>
            <a:ext cx="10067222" cy="7602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ntonSans Comp Book" panose="02000506040000020004" pitchFamily="50" charset="0"/>
                <a:ea typeface="+mn-ea"/>
                <a:cs typeface="+mn-cs"/>
              </a:rPr>
              <a:t>Documentation: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ntonSans Comp Book" panose="02000506040000020004" pitchFamily="50" charset="0"/>
                <a:ea typeface="+mn-ea"/>
                <a:cs typeface="+mn-cs"/>
              </a:rPr>
              <a:t>Naloxone Administration Reporting Form</a:t>
            </a:r>
          </a:p>
          <a:p>
            <a:endParaRPr lang="en-US" sz="3600" dirty="0">
              <a:latin typeface="BentonSans Comp Book" panose="02000506040000020004" pitchFamily="50" charset="0"/>
            </a:endParaRPr>
          </a:p>
          <a:p>
            <a:endParaRPr lang="en-US" sz="3600" dirty="0">
              <a:latin typeface="BentonSans Comp Book" panose="02000506040000020004" pitchFamily="50" charset="0"/>
            </a:endParaRPr>
          </a:p>
          <a:p>
            <a:endParaRPr lang="en-US" sz="3600" dirty="0">
              <a:latin typeface="BentonSans Comp Book" panose="02000506040000020004" pitchFamily="50" charset="0"/>
            </a:endParaRPr>
          </a:p>
          <a:p>
            <a:endParaRPr lang="en-US" sz="3600" dirty="0">
              <a:latin typeface="BentonSans Comp Book" panose="02000506040000020004" pitchFamily="50" charset="0"/>
            </a:endParaRPr>
          </a:p>
          <a:p>
            <a:endParaRPr lang="en-US" sz="3600" dirty="0">
              <a:latin typeface="BentonSans Comp Book" panose="02000506040000020004" pitchFamily="50" charset="0"/>
            </a:endParaRPr>
          </a:p>
          <a:p>
            <a:r>
              <a:rPr lang="en-US" sz="3600" dirty="0">
                <a:latin typeface="BentonSans Comp Book" panose="02000506040000020004" pitchFamily="50" charset="0"/>
              </a:rPr>
              <a:t>This form is to be completed within </a:t>
            </a:r>
            <a:r>
              <a:rPr lang="en-US" sz="3600" u="sng" dirty="0">
                <a:latin typeface="BentonSans Comp Book" panose="02000506040000020004" pitchFamily="50" charset="0"/>
              </a:rPr>
              <a:t>FIVE</a:t>
            </a:r>
            <a:r>
              <a:rPr lang="en-US" sz="3600" dirty="0">
                <a:latin typeface="BentonSans Comp Book" panose="02000506040000020004" pitchFamily="50" charset="0"/>
              </a:rPr>
              <a:t> business days of the naloxone administration</a:t>
            </a:r>
          </a:p>
          <a:p>
            <a:endParaRPr lang="en-US" sz="3600" dirty="0">
              <a:latin typeface="BentonSans Comp Book" panose="02000506040000020004" pitchFamily="50" charset="0"/>
            </a:endParaRPr>
          </a:p>
          <a:p>
            <a:endParaRPr lang="en-US" sz="3600" dirty="0">
              <a:latin typeface="BentonSans Comp Book" panose="02000506040000020004" pitchFamily="50" charset="0"/>
            </a:endParaRPr>
          </a:p>
          <a:p>
            <a:r>
              <a:rPr lang="en-US" sz="3600" dirty="0">
                <a:latin typeface="BentonSans Comp Book" panose="02000506040000020004" pitchFamily="50" charset="0"/>
              </a:rPr>
              <a:t>Questions? </a:t>
            </a:r>
          </a:p>
          <a:p>
            <a:r>
              <a:rPr lang="en-US" sz="3600" dirty="0">
                <a:latin typeface="BentonSans Comp Book" panose="02000506040000020004" pitchFamily="50" charset="0"/>
              </a:rPr>
              <a:t>Email </a:t>
            </a:r>
            <a:r>
              <a:rPr lang="en-US" sz="3600" dirty="0">
                <a:latin typeface="BentonSans Comp Book" panose="02000506040000020004" pitchFamily="50" charset="0"/>
                <a:hlinkClick r:id="rId8"/>
              </a:rPr>
              <a:t>DNP@DuPageHealth.org</a:t>
            </a:r>
            <a:r>
              <a:rPr lang="en-US" sz="3600" dirty="0">
                <a:latin typeface="BentonSans Comp Book" panose="02000506040000020004" pitchFamily="50" charset="0"/>
              </a:rPr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15F4676-2373-F129-0BBB-56817A9DB9B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29950" y="1378133"/>
            <a:ext cx="6246469" cy="795514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4803915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B5BFE0-0F8A-2CEB-FDAD-A1EA006232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No image&#10;&#10;Description automatically generated with medium confidence">
            <a:extLst>
              <a:ext uri="{FF2B5EF4-FFF2-40B4-BE49-F238E27FC236}">
                <a16:creationId xmlns:a16="http://schemas.microsoft.com/office/drawing/2014/main" id="{4A1AE8B9-8408-EE9C-4062-4B7DE32E5D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7881599" cy="100584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8F1CFD7E-0C29-3AE3-170D-07887F91CC18}"/>
              </a:ext>
            </a:extLst>
          </p:cNvPr>
          <p:cNvSpPr/>
          <p:nvPr/>
        </p:nvSpPr>
        <p:spPr>
          <a:xfrm>
            <a:off x="0" y="0"/>
            <a:ext cx="17881599" cy="10057033"/>
          </a:xfrm>
          <a:prstGeom prst="rect">
            <a:avLst/>
          </a:prstGeom>
          <a:solidFill>
            <a:srgbClr val="2723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2023ABC-2E0D-D376-9F87-7BBB03088D2B}"/>
              </a:ext>
            </a:extLst>
          </p:cNvPr>
          <p:cNvSpPr txBox="1"/>
          <p:nvPr/>
        </p:nvSpPr>
        <p:spPr>
          <a:xfrm>
            <a:off x="7427600" y="3505021"/>
            <a:ext cx="962593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9600" b="1" dirty="0">
                <a:solidFill>
                  <a:srgbClr val="28AEE4"/>
                </a:solidFill>
                <a:latin typeface="BentonSans Comp Book" panose="02000506040000020004" pitchFamily="50" charset="0"/>
              </a:rPr>
              <a:t>BACKGROUND </a:t>
            </a:r>
            <a:br>
              <a:rPr lang="en-US" sz="9600" b="1" dirty="0">
                <a:solidFill>
                  <a:srgbClr val="28AEE4"/>
                </a:solidFill>
                <a:latin typeface="BentonSans Comp Book" panose="02000506040000020004" pitchFamily="50" charset="0"/>
              </a:rPr>
            </a:br>
            <a:r>
              <a:rPr lang="en-US" sz="9600" b="1" dirty="0">
                <a:solidFill>
                  <a:srgbClr val="28AEE4"/>
                </a:solidFill>
                <a:latin typeface="BentonSans Comp Book" panose="02000506040000020004" pitchFamily="50" charset="0"/>
              </a:rPr>
              <a:t>&amp; GENERAL INFO</a:t>
            </a:r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id="{6B2D3EB9-CF6F-F43D-8537-422C87EAB7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28068" y="2881689"/>
            <a:ext cx="5123344" cy="4293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9411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No image&#10;&#10;Description automatically generated with medium confidence">
            <a:extLst>
              <a:ext uri="{FF2B5EF4-FFF2-40B4-BE49-F238E27FC236}">
                <a16:creationId xmlns:a16="http://schemas.microsoft.com/office/drawing/2014/main" id="{6A5F27BE-E585-4C7F-A5B0-5EE1826024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7881599" cy="100584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C0B35327-5F2E-45F0-BC1B-5B7FD7FAEE87}"/>
              </a:ext>
            </a:extLst>
          </p:cNvPr>
          <p:cNvSpPr/>
          <p:nvPr/>
        </p:nvSpPr>
        <p:spPr>
          <a:xfrm>
            <a:off x="0" y="0"/>
            <a:ext cx="17881599" cy="10057033"/>
          </a:xfrm>
          <a:prstGeom prst="rect">
            <a:avLst/>
          </a:prstGeom>
          <a:solidFill>
            <a:srgbClr val="2723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E58BA34-760F-4777-93B6-A8E84D0A6139}"/>
              </a:ext>
            </a:extLst>
          </p:cNvPr>
          <p:cNvSpPr txBox="1"/>
          <p:nvPr/>
        </p:nvSpPr>
        <p:spPr>
          <a:xfrm>
            <a:off x="1258374" y="7201912"/>
            <a:ext cx="9325806" cy="2212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5000"/>
              </a:lnSpc>
              <a:spcAft>
                <a:spcPts val="600"/>
              </a:spcAft>
            </a:pPr>
            <a:r>
              <a:rPr lang="en-US" sz="6000" dirty="0">
                <a:solidFill>
                  <a:srgbClr val="28AEE4"/>
                </a:solidFill>
                <a:latin typeface="BentonSans Comp Book" panose="02000506040000020004" pitchFamily="50" charset="0"/>
              </a:rPr>
              <a:t>ANY QUESTIONS?</a:t>
            </a:r>
          </a:p>
          <a:p>
            <a:pPr>
              <a:lnSpc>
                <a:spcPts val="5000"/>
              </a:lnSpc>
              <a:spcAft>
                <a:spcPts val="600"/>
              </a:spcAft>
            </a:pPr>
            <a:endParaRPr lang="en-US" sz="6000" dirty="0">
              <a:solidFill>
                <a:srgbClr val="28AEE4"/>
              </a:solidFill>
              <a:latin typeface="BentonSans Comp Book" panose="02000506040000020004" pitchFamily="50" charset="0"/>
            </a:endParaRPr>
          </a:p>
          <a:p>
            <a:pPr>
              <a:lnSpc>
                <a:spcPts val="5000"/>
              </a:lnSpc>
              <a:spcAft>
                <a:spcPts val="600"/>
              </a:spcAft>
            </a:pPr>
            <a:r>
              <a:rPr lang="en-US" sz="6000" dirty="0">
                <a:solidFill>
                  <a:srgbClr val="ED4D67"/>
                </a:solidFill>
                <a:latin typeface="BentonSans Comp Book" panose="02000506040000020004" pitchFamily="50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DNP@dupagehealth.org</a:t>
            </a:r>
            <a:r>
              <a:rPr lang="en-US" sz="6000" dirty="0">
                <a:solidFill>
                  <a:srgbClr val="ED4D67"/>
                </a:solidFill>
                <a:latin typeface="BentonSans Comp Book" panose="02000506040000020004" pitchFamily="50" charset="0"/>
              </a:rPr>
              <a:t> </a:t>
            </a:r>
            <a:endParaRPr lang="en-US" sz="9600" dirty="0">
              <a:solidFill>
                <a:srgbClr val="ED4D67"/>
              </a:solidFill>
              <a:latin typeface="BentonSans Comp Black" panose="02000506050000020004" pitchFamily="50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46ABAAA-3348-413B-A5F6-3B9648A7B133}"/>
              </a:ext>
            </a:extLst>
          </p:cNvPr>
          <p:cNvSpPr/>
          <p:nvPr/>
        </p:nvSpPr>
        <p:spPr>
          <a:xfrm rot="20838331">
            <a:off x="8565718" y="1381234"/>
            <a:ext cx="7131881" cy="7090607"/>
          </a:xfrm>
          <a:prstGeom prst="rect">
            <a:avLst/>
          </a:prstGeom>
          <a:solidFill>
            <a:srgbClr val="FFFFFF"/>
          </a:solidFill>
          <a:ln w="130175">
            <a:solidFill>
              <a:srgbClr val="28AEE4"/>
            </a:solidFill>
          </a:ln>
          <a:effectLst>
            <a:outerShdw blurRad="292100" dist="304800" dir="8820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76F01697-8595-40E1-9FDE-061BCEEAF5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3309" y="1225530"/>
            <a:ext cx="7512190" cy="7512190"/>
          </a:xfrm>
          <a:prstGeom prst="rect">
            <a:avLst/>
          </a:prstGeom>
          <a:noFill/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88CCDD93-3580-4CB1-B92E-010F263053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258374" y="1454130"/>
            <a:ext cx="5123344" cy="4293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9893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angle 53">
            <a:extLst>
              <a:ext uri="{FF2B5EF4-FFF2-40B4-BE49-F238E27FC236}">
                <a16:creationId xmlns:a16="http://schemas.microsoft.com/office/drawing/2014/main" id="{48E16241-652B-45A6-9F93-0D825D256921}"/>
              </a:ext>
            </a:extLst>
          </p:cNvPr>
          <p:cNvSpPr/>
          <p:nvPr/>
        </p:nvSpPr>
        <p:spPr>
          <a:xfrm rot="20954655">
            <a:off x="9938865" y="1949333"/>
            <a:ext cx="6561430" cy="6561430"/>
          </a:xfrm>
          <a:prstGeom prst="rect">
            <a:avLst/>
          </a:prstGeom>
          <a:noFill/>
          <a:ln w="130175">
            <a:solidFill>
              <a:srgbClr val="ED4D6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DCBE486-733C-4E2E-9E6B-F23BD7A04707}"/>
              </a:ext>
            </a:extLst>
          </p:cNvPr>
          <p:cNvSpPr/>
          <p:nvPr/>
        </p:nvSpPr>
        <p:spPr>
          <a:xfrm>
            <a:off x="0" y="1366"/>
            <a:ext cx="17881600" cy="1021217"/>
          </a:xfrm>
          <a:prstGeom prst="rect">
            <a:avLst/>
          </a:prstGeom>
          <a:solidFill>
            <a:srgbClr val="2723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D358A99-912C-47EE-B238-56944DF78E3E}"/>
              </a:ext>
            </a:extLst>
          </p:cNvPr>
          <p:cNvSpPr/>
          <p:nvPr/>
        </p:nvSpPr>
        <p:spPr>
          <a:xfrm>
            <a:off x="0" y="0"/>
            <a:ext cx="3281082" cy="1022583"/>
          </a:xfrm>
          <a:prstGeom prst="rect">
            <a:avLst/>
          </a:prstGeom>
          <a:solidFill>
            <a:srgbClr val="28AE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512D461-500B-4626-82B7-B149F605182C}"/>
              </a:ext>
            </a:extLst>
          </p:cNvPr>
          <p:cNvCxnSpPr>
            <a:cxnSpLocks/>
          </p:cNvCxnSpPr>
          <p:nvPr/>
        </p:nvCxnSpPr>
        <p:spPr>
          <a:xfrm>
            <a:off x="1731094" y="154494"/>
            <a:ext cx="0" cy="751109"/>
          </a:xfrm>
          <a:prstGeom prst="line">
            <a:avLst/>
          </a:prstGeom>
          <a:ln w="38100">
            <a:solidFill>
              <a:srgbClr val="27236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88EE5E48-0C9C-4CD6-AB23-3CEC0583F61D}"/>
              </a:ext>
            </a:extLst>
          </p:cNvPr>
          <p:cNvSpPr txBox="1"/>
          <p:nvPr/>
        </p:nvSpPr>
        <p:spPr>
          <a:xfrm>
            <a:off x="328504" y="2606789"/>
            <a:ext cx="276192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BentonSans Comp Bold" panose="02000506050000020004" pitchFamily="50" charset="0"/>
              </a:rPr>
              <a:t>Abstinence, or non-use, from opiate drug abuse is the most effective overdose prevention option</a:t>
            </a:r>
          </a:p>
        </p:txBody>
      </p:sp>
      <p:pic>
        <p:nvPicPr>
          <p:cNvPr id="14" name="Picture 13" descr="Text&#10;&#10;Description automatically generated">
            <a:extLst>
              <a:ext uri="{FF2B5EF4-FFF2-40B4-BE49-F238E27FC236}">
                <a16:creationId xmlns:a16="http://schemas.microsoft.com/office/drawing/2014/main" id="{41E135AA-E487-4C2E-9F81-13F3A5357D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1350" y="1986844"/>
            <a:ext cx="6335010" cy="6335010"/>
          </a:xfrm>
          <a:prstGeom prst="rect">
            <a:avLst/>
          </a:prstGeom>
          <a:noFill/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DF5E3E13-0A98-45B4-A1B2-2843F09D12E1}"/>
              </a:ext>
            </a:extLst>
          </p:cNvPr>
          <p:cNvGrpSpPr/>
          <p:nvPr/>
        </p:nvGrpSpPr>
        <p:grpSpPr>
          <a:xfrm>
            <a:off x="150652" y="132360"/>
            <a:ext cx="1438623" cy="742482"/>
            <a:chOff x="1053401" y="2565187"/>
            <a:chExt cx="6052364" cy="3123662"/>
          </a:xfrm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5EF91DD6-FC30-41E7-A72A-EE86FEFDDD0A}"/>
                </a:ext>
              </a:extLst>
            </p:cNvPr>
            <p:cNvSpPr/>
            <p:nvPr/>
          </p:nvSpPr>
          <p:spPr>
            <a:xfrm>
              <a:off x="1053401" y="2565187"/>
              <a:ext cx="1992179" cy="3123662"/>
            </a:xfrm>
            <a:custGeom>
              <a:avLst/>
              <a:gdLst>
                <a:gd name="connsiteX0" fmla="*/ -74 w 1992179"/>
                <a:gd name="connsiteY0" fmla="*/ -101 h 3123662"/>
                <a:gd name="connsiteX1" fmla="*/ 742838 w 1992179"/>
                <a:gd name="connsiteY1" fmla="*/ -101 h 3123662"/>
                <a:gd name="connsiteX2" fmla="*/ 1992106 w 1992179"/>
                <a:gd name="connsiteY2" fmla="*/ 1553081 h 3123662"/>
                <a:gd name="connsiteX3" fmla="*/ 742838 w 1992179"/>
                <a:gd name="connsiteY3" fmla="*/ 3123562 h 3123662"/>
                <a:gd name="connsiteX4" fmla="*/ -74 w 1992179"/>
                <a:gd name="connsiteY4" fmla="*/ 3123562 h 3123662"/>
                <a:gd name="connsiteX5" fmla="*/ 831423 w 1992179"/>
                <a:gd name="connsiteY5" fmla="*/ 2519663 h 3123662"/>
                <a:gd name="connsiteX6" fmla="*/ 1257661 w 1992179"/>
                <a:gd name="connsiteY6" fmla="*/ 1553081 h 3123662"/>
                <a:gd name="connsiteX7" fmla="*/ 827251 w 1992179"/>
                <a:gd name="connsiteY7" fmla="*/ 616191 h 3123662"/>
                <a:gd name="connsiteX8" fmla="*/ 725906 w 1992179"/>
                <a:gd name="connsiteY8" fmla="*/ 616191 h 3123662"/>
                <a:gd name="connsiteX9" fmla="*/ 725906 w 1992179"/>
                <a:gd name="connsiteY9" fmla="*/ 2519663 h 3123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92179" h="3123662">
                  <a:moveTo>
                    <a:pt x="-74" y="-101"/>
                  </a:moveTo>
                  <a:lnTo>
                    <a:pt x="742838" y="-101"/>
                  </a:lnTo>
                  <a:cubicBezTo>
                    <a:pt x="1468694" y="-101"/>
                    <a:pt x="1992106" y="232036"/>
                    <a:pt x="1992106" y="1553081"/>
                  </a:cubicBezTo>
                  <a:cubicBezTo>
                    <a:pt x="1992106" y="2886886"/>
                    <a:pt x="1456057" y="3123562"/>
                    <a:pt x="742838" y="3123562"/>
                  </a:cubicBezTo>
                  <a:lnTo>
                    <a:pt x="-74" y="3123562"/>
                  </a:lnTo>
                  <a:close/>
                  <a:moveTo>
                    <a:pt x="831423" y="2519663"/>
                  </a:moveTo>
                  <a:cubicBezTo>
                    <a:pt x="1181713" y="2519663"/>
                    <a:pt x="1257661" y="2312801"/>
                    <a:pt x="1257661" y="1553081"/>
                  </a:cubicBezTo>
                  <a:cubicBezTo>
                    <a:pt x="1257661" y="801826"/>
                    <a:pt x="1181713" y="616191"/>
                    <a:pt x="827251" y="616191"/>
                  </a:cubicBezTo>
                  <a:lnTo>
                    <a:pt x="725906" y="616191"/>
                  </a:lnTo>
                  <a:lnTo>
                    <a:pt x="725906" y="2519663"/>
                  </a:lnTo>
                  <a:close/>
                </a:path>
              </a:pathLst>
            </a:custGeom>
            <a:solidFill>
              <a:srgbClr val="FFFFFF"/>
            </a:solidFill>
            <a:ln w="122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03F8DA67-9E59-41B2-9A70-C7A5C98B746A}"/>
                </a:ext>
              </a:extLst>
            </p:cNvPr>
            <p:cNvSpPr/>
            <p:nvPr/>
          </p:nvSpPr>
          <p:spPr>
            <a:xfrm>
              <a:off x="3193304" y="2565187"/>
              <a:ext cx="1920158" cy="3123294"/>
            </a:xfrm>
            <a:custGeom>
              <a:avLst/>
              <a:gdLst>
                <a:gd name="connsiteX0" fmla="*/ -74 w 1920158"/>
                <a:gd name="connsiteY0" fmla="*/ -101 h 3123294"/>
                <a:gd name="connsiteX1" fmla="*/ 746764 w 1920158"/>
                <a:gd name="connsiteY1" fmla="*/ -101 h 3123294"/>
                <a:gd name="connsiteX2" fmla="*/ 1143433 w 1920158"/>
                <a:gd name="connsiteY2" fmla="*/ 1080464 h 3123294"/>
                <a:gd name="connsiteX3" fmla="*/ 1341829 w 1920158"/>
                <a:gd name="connsiteY3" fmla="*/ 1700804 h 3123294"/>
                <a:gd name="connsiteX4" fmla="*/ 1358761 w 1920158"/>
                <a:gd name="connsiteY4" fmla="*/ 1700804 h 3123294"/>
                <a:gd name="connsiteX5" fmla="*/ 1358761 w 1920158"/>
                <a:gd name="connsiteY5" fmla="*/ -101 h 3123294"/>
                <a:gd name="connsiteX6" fmla="*/ 1920085 w 1920158"/>
                <a:gd name="connsiteY6" fmla="*/ -101 h 3123294"/>
                <a:gd name="connsiteX7" fmla="*/ 1920085 w 1920158"/>
                <a:gd name="connsiteY7" fmla="*/ 3123194 h 3123294"/>
                <a:gd name="connsiteX8" fmla="*/ 1304039 w 1920158"/>
                <a:gd name="connsiteY8" fmla="*/ 3123194 h 3123294"/>
                <a:gd name="connsiteX9" fmla="*/ 788725 w 1920158"/>
                <a:gd name="connsiteY9" fmla="*/ 1840062 h 3123294"/>
                <a:gd name="connsiteX10" fmla="*/ 577692 w 1920158"/>
                <a:gd name="connsiteY10" fmla="*/ 1219722 h 3123294"/>
                <a:gd name="connsiteX11" fmla="*/ 560760 w 1920158"/>
                <a:gd name="connsiteY11" fmla="*/ 1219722 h 3123294"/>
                <a:gd name="connsiteX12" fmla="*/ 560760 w 1920158"/>
                <a:gd name="connsiteY12" fmla="*/ 3123194 h 3123294"/>
                <a:gd name="connsiteX13" fmla="*/ -74 w 1920158"/>
                <a:gd name="connsiteY13" fmla="*/ 3123194 h 3123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920158" h="3123294">
                  <a:moveTo>
                    <a:pt x="-74" y="-101"/>
                  </a:moveTo>
                  <a:lnTo>
                    <a:pt x="746764" y="-101"/>
                  </a:lnTo>
                  <a:lnTo>
                    <a:pt x="1143433" y="1080464"/>
                  </a:lnTo>
                  <a:cubicBezTo>
                    <a:pt x="1227846" y="1329410"/>
                    <a:pt x="1290665" y="1510874"/>
                    <a:pt x="1341829" y="1700804"/>
                  </a:cubicBezTo>
                  <a:lnTo>
                    <a:pt x="1358761" y="1700804"/>
                  </a:lnTo>
                  <a:lnTo>
                    <a:pt x="1358761" y="-101"/>
                  </a:lnTo>
                  <a:lnTo>
                    <a:pt x="1920085" y="-101"/>
                  </a:lnTo>
                  <a:lnTo>
                    <a:pt x="1920085" y="3123194"/>
                  </a:lnTo>
                  <a:lnTo>
                    <a:pt x="1304039" y="3123194"/>
                  </a:lnTo>
                  <a:lnTo>
                    <a:pt x="788725" y="1840062"/>
                  </a:lnTo>
                  <a:cubicBezTo>
                    <a:pt x="700017" y="1603753"/>
                    <a:pt x="611432" y="1337876"/>
                    <a:pt x="577692" y="1219722"/>
                  </a:cubicBezTo>
                  <a:lnTo>
                    <a:pt x="560760" y="1219722"/>
                  </a:lnTo>
                  <a:lnTo>
                    <a:pt x="560760" y="3123194"/>
                  </a:lnTo>
                  <a:lnTo>
                    <a:pt x="-74" y="3123194"/>
                  </a:lnTo>
                  <a:close/>
                </a:path>
              </a:pathLst>
            </a:custGeom>
            <a:solidFill>
              <a:srgbClr val="FFFFFF"/>
            </a:solidFill>
            <a:ln w="122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C0769024-4C2E-444B-A66D-A38D7694A8CB}"/>
                </a:ext>
              </a:extLst>
            </p:cNvPr>
            <p:cNvSpPr/>
            <p:nvPr/>
          </p:nvSpPr>
          <p:spPr>
            <a:xfrm>
              <a:off x="5274069" y="2565187"/>
              <a:ext cx="1831696" cy="3123294"/>
            </a:xfrm>
            <a:custGeom>
              <a:avLst/>
              <a:gdLst>
                <a:gd name="connsiteX0" fmla="*/ -74 w 1831696"/>
                <a:gd name="connsiteY0" fmla="*/ -101 h 3123294"/>
                <a:gd name="connsiteX1" fmla="*/ 814491 w 1831696"/>
                <a:gd name="connsiteY1" fmla="*/ -101 h 3123294"/>
                <a:gd name="connsiteX2" fmla="*/ 1831623 w 1831696"/>
                <a:gd name="connsiteY2" fmla="*/ 1071998 h 3123294"/>
                <a:gd name="connsiteX3" fmla="*/ 806025 w 1831696"/>
                <a:gd name="connsiteY3" fmla="*/ 2169372 h 3123294"/>
                <a:gd name="connsiteX4" fmla="*/ 713146 w 1831696"/>
                <a:gd name="connsiteY4" fmla="*/ 2169372 h 3123294"/>
                <a:gd name="connsiteX5" fmla="*/ 713146 w 1831696"/>
                <a:gd name="connsiteY5" fmla="*/ 3123194 h 3123294"/>
                <a:gd name="connsiteX6" fmla="*/ -74 w 1831696"/>
                <a:gd name="connsiteY6" fmla="*/ 3123194 h 3123294"/>
                <a:gd name="connsiteX7" fmla="*/ 839766 w 1831696"/>
                <a:gd name="connsiteY7" fmla="*/ 1582650 h 3123294"/>
                <a:gd name="connsiteX8" fmla="*/ 1122575 w 1831696"/>
                <a:gd name="connsiteY8" fmla="*/ 1084636 h 3123294"/>
                <a:gd name="connsiteX9" fmla="*/ 835594 w 1831696"/>
                <a:gd name="connsiteY9" fmla="*/ 616191 h 3123294"/>
                <a:gd name="connsiteX10" fmla="*/ 712900 w 1831696"/>
                <a:gd name="connsiteY10" fmla="*/ 616191 h 3123294"/>
                <a:gd name="connsiteX11" fmla="*/ 712900 w 1831696"/>
                <a:gd name="connsiteY11" fmla="*/ 1582650 h 3123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831696" h="3123294">
                  <a:moveTo>
                    <a:pt x="-74" y="-101"/>
                  </a:moveTo>
                  <a:lnTo>
                    <a:pt x="814491" y="-101"/>
                  </a:lnTo>
                  <a:cubicBezTo>
                    <a:pt x="1308333" y="-101"/>
                    <a:pt x="1831623" y="194124"/>
                    <a:pt x="1831623" y="1071998"/>
                  </a:cubicBezTo>
                  <a:cubicBezTo>
                    <a:pt x="1831623" y="2021648"/>
                    <a:pt x="1270299" y="2169372"/>
                    <a:pt x="806025" y="2169372"/>
                  </a:cubicBezTo>
                  <a:lnTo>
                    <a:pt x="713146" y="2169372"/>
                  </a:lnTo>
                  <a:lnTo>
                    <a:pt x="713146" y="3123194"/>
                  </a:lnTo>
                  <a:lnTo>
                    <a:pt x="-74" y="3123194"/>
                  </a:lnTo>
                  <a:close/>
                  <a:moveTo>
                    <a:pt x="839766" y="1582650"/>
                  </a:moveTo>
                  <a:cubicBezTo>
                    <a:pt x="1038162" y="1582650"/>
                    <a:pt x="1122575" y="1468667"/>
                    <a:pt x="1122575" y="1084636"/>
                  </a:cubicBezTo>
                  <a:cubicBezTo>
                    <a:pt x="1122575" y="717413"/>
                    <a:pt x="1038162" y="616191"/>
                    <a:pt x="835594" y="616191"/>
                  </a:cubicBezTo>
                  <a:lnTo>
                    <a:pt x="712900" y="616191"/>
                  </a:lnTo>
                  <a:lnTo>
                    <a:pt x="712900" y="1582650"/>
                  </a:lnTo>
                  <a:close/>
                </a:path>
              </a:pathLst>
            </a:custGeom>
            <a:solidFill>
              <a:srgbClr val="FFFFFF"/>
            </a:solidFill>
            <a:ln w="122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41" name="Graphic 40">
            <a:extLst>
              <a:ext uri="{FF2B5EF4-FFF2-40B4-BE49-F238E27FC236}">
                <a16:creationId xmlns:a16="http://schemas.microsoft.com/office/drawing/2014/main" id="{C46132C8-AD5B-4FFB-87DD-1B660D775C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889845" y="156992"/>
            <a:ext cx="1130884" cy="751109"/>
          </a:xfrm>
          <a:prstGeom prst="rect">
            <a:avLst/>
          </a:prstGeom>
        </p:spPr>
      </p:pic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9DA20D6B-7196-4BD1-BB2F-100036436B10}"/>
              </a:ext>
            </a:extLst>
          </p:cNvPr>
          <p:cNvCxnSpPr>
            <a:cxnSpLocks/>
          </p:cNvCxnSpPr>
          <p:nvPr/>
        </p:nvCxnSpPr>
        <p:spPr>
          <a:xfrm>
            <a:off x="3281082" y="0"/>
            <a:ext cx="0" cy="1005840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Rectangle 66">
            <a:extLst>
              <a:ext uri="{FF2B5EF4-FFF2-40B4-BE49-F238E27FC236}">
                <a16:creationId xmlns:a16="http://schemas.microsoft.com/office/drawing/2014/main" id="{8E9A908B-486D-4224-8C4D-0D1F745740EB}"/>
              </a:ext>
            </a:extLst>
          </p:cNvPr>
          <p:cNvSpPr/>
          <p:nvPr/>
        </p:nvSpPr>
        <p:spPr>
          <a:xfrm>
            <a:off x="0" y="9493625"/>
            <a:ext cx="17881600" cy="564776"/>
          </a:xfrm>
          <a:prstGeom prst="rect">
            <a:avLst/>
          </a:prstGeom>
          <a:solidFill>
            <a:srgbClr val="2723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2" name="Graphic 71">
            <a:extLst>
              <a:ext uri="{FF2B5EF4-FFF2-40B4-BE49-F238E27FC236}">
                <a16:creationId xmlns:a16="http://schemas.microsoft.com/office/drawing/2014/main" id="{C38864EC-CE96-420C-98E1-B02DFC940C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4399753" y="9653977"/>
            <a:ext cx="3355989" cy="251985"/>
          </a:xfrm>
          <a:prstGeom prst="rect">
            <a:avLst/>
          </a:prstGeom>
        </p:spPr>
      </p:pic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75382C07-4F67-4BC4-9BF3-55633EE2A9E1}"/>
              </a:ext>
            </a:extLst>
          </p:cNvPr>
          <p:cNvCxnSpPr>
            <a:cxnSpLocks/>
          </p:cNvCxnSpPr>
          <p:nvPr/>
        </p:nvCxnSpPr>
        <p:spPr>
          <a:xfrm>
            <a:off x="0" y="9493625"/>
            <a:ext cx="17881600" cy="0"/>
          </a:xfrm>
          <a:prstGeom prst="straightConnector1">
            <a:avLst/>
          </a:prstGeom>
          <a:ln w="28575">
            <a:solidFill>
              <a:srgbClr val="ED4D6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Graphic 4">
            <a:extLst>
              <a:ext uri="{FF2B5EF4-FFF2-40B4-BE49-F238E27FC236}">
                <a16:creationId xmlns:a16="http://schemas.microsoft.com/office/drawing/2014/main" id="{BA9AA473-9753-4F28-ADA9-6B999D5A668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9732" y="9637316"/>
            <a:ext cx="9239250" cy="3429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E519980-BDEB-416B-BB30-7674AA842086}"/>
              </a:ext>
            </a:extLst>
          </p:cNvPr>
          <p:cNvSpPr txBox="1"/>
          <p:nvPr/>
        </p:nvSpPr>
        <p:spPr>
          <a:xfrm>
            <a:off x="543604" y="2723318"/>
            <a:ext cx="8795378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BentonSans Comp Book" panose="02000506040000020004" pitchFamily="50" charset="0"/>
              </a:rPr>
              <a:t>Most people with substance use disorders try to achieve abstinence, but the path to recovery is different for everyone</a:t>
            </a:r>
          </a:p>
          <a:p>
            <a:endParaRPr lang="en-US" sz="3600" b="1" dirty="0">
              <a:latin typeface="BentonSans Comp Book" panose="02000506040000020004" pitchFamily="50" charset="0"/>
            </a:endParaRPr>
          </a:p>
          <a:p>
            <a:r>
              <a:rPr lang="en-US" sz="3600" b="1" dirty="0">
                <a:latin typeface="BentonSans Comp Book" panose="02000506040000020004" pitchFamily="50" charset="0"/>
              </a:rPr>
              <a:t>Naloxone: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latin typeface="BentonSans Comp Book" panose="02000506040000020004" pitchFamily="50" charset="0"/>
              </a:rPr>
              <a:t>Drug used to reverse overdose involving </a:t>
            </a:r>
            <a:r>
              <a:rPr lang="en-US" sz="3600" u="sng" dirty="0">
                <a:latin typeface="BentonSans Comp Book" panose="02000506040000020004" pitchFamily="50" charset="0"/>
              </a:rPr>
              <a:t>any</a:t>
            </a:r>
            <a:r>
              <a:rPr lang="en-US" sz="3600" dirty="0">
                <a:latin typeface="BentonSans Comp Book" panose="02000506040000020004" pitchFamily="50" charset="0"/>
              </a:rPr>
              <a:t> opioid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latin typeface="BentonSans Comp Book" panose="02000506040000020004" pitchFamily="50" charset="0"/>
              </a:rPr>
              <a:t>Safe and effective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latin typeface="BentonSans Comp Book" panose="02000506040000020004" pitchFamily="50" charset="0"/>
              </a:rPr>
              <a:t>No effect on non-opioid overdoses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976D0A-A3BA-791A-FAC3-8E2CD263FF6F}"/>
              </a:ext>
            </a:extLst>
          </p:cNvPr>
          <p:cNvSpPr txBox="1"/>
          <p:nvPr/>
        </p:nvSpPr>
        <p:spPr>
          <a:xfrm>
            <a:off x="3471739" y="237188"/>
            <a:ext cx="14219072" cy="91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6000"/>
              </a:lnSpc>
              <a:spcAft>
                <a:spcPts val="600"/>
              </a:spcAft>
            </a:pPr>
            <a:r>
              <a:rPr lang="en-US" sz="7200" dirty="0">
                <a:solidFill>
                  <a:srgbClr val="28AEE4"/>
                </a:solidFill>
                <a:latin typeface="BentonSans Comp Book" panose="02000506040000020004" pitchFamily="50" charset="0"/>
              </a:rPr>
              <a:t>IMPORTANCE OF </a:t>
            </a:r>
            <a:r>
              <a:rPr lang="en-US" sz="7200" dirty="0">
                <a:solidFill>
                  <a:schemeClr val="bg1"/>
                </a:solidFill>
                <a:latin typeface="BentonSans Comp Black" panose="02000506050000020004" pitchFamily="50" charset="0"/>
              </a:rPr>
              <a:t>PREVENTION</a:t>
            </a:r>
          </a:p>
        </p:txBody>
      </p:sp>
    </p:spTree>
    <p:extLst>
      <p:ext uri="{BB962C8B-B14F-4D97-AF65-F5344CB8AC3E}">
        <p14:creationId xmlns:p14="http://schemas.microsoft.com/office/powerpoint/2010/main" val="39474044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827C30-5E14-0532-30AE-25342B7C42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53CF8ED-3BDB-3531-F0B5-CF94FF2DF9EE}"/>
              </a:ext>
            </a:extLst>
          </p:cNvPr>
          <p:cNvSpPr/>
          <p:nvPr/>
        </p:nvSpPr>
        <p:spPr>
          <a:xfrm>
            <a:off x="0" y="1366"/>
            <a:ext cx="17881600" cy="1021217"/>
          </a:xfrm>
          <a:prstGeom prst="rect">
            <a:avLst/>
          </a:prstGeom>
          <a:solidFill>
            <a:srgbClr val="2723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7C272F6-8D26-9A9D-B9D0-CC81F6258365}"/>
              </a:ext>
            </a:extLst>
          </p:cNvPr>
          <p:cNvSpPr/>
          <p:nvPr/>
        </p:nvSpPr>
        <p:spPr>
          <a:xfrm>
            <a:off x="0" y="0"/>
            <a:ext cx="3281082" cy="1022583"/>
          </a:xfrm>
          <a:prstGeom prst="rect">
            <a:avLst/>
          </a:prstGeom>
          <a:solidFill>
            <a:srgbClr val="28AE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A23D620-464B-FBFA-21F0-5DE9427164A8}"/>
              </a:ext>
            </a:extLst>
          </p:cNvPr>
          <p:cNvCxnSpPr>
            <a:cxnSpLocks/>
          </p:cNvCxnSpPr>
          <p:nvPr/>
        </p:nvCxnSpPr>
        <p:spPr>
          <a:xfrm>
            <a:off x="1731094" y="154494"/>
            <a:ext cx="0" cy="751109"/>
          </a:xfrm>
          <a:prstGeom prst="line">
            <a:avLst/>
          </a:prstGeom>
          <a:ln w="38100">
            <a:solidFill>
              <a:srgbClr val="27236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4CB2EAF1-884F-85B5-330F-0F090BC2C36A}"/>
              </a:ext>
            </a:extLst>
          </p:cNvPr>
          <p:cNvSpPr txBox="1"/>
          <p:nvPr/>
        </p:nvSpPr>
        <p:spPr>
          <a:xfrm>
            <a:off x="328504" y="2606789"/>
            <a:ext cx="276192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BentonSans Comp Bold" panose="02000506050000020004" pitchFamily="50" charset="0"/>
              </a:rPr>
              <a:t>Abstinence, or non-use, from opiate drug abuse is the most effective overdose prevention option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44AA848-9AB7-B2F9-B33C-722C1A910FB1}"/>
              </a:ext>
            </a:extLst>
          </p:cNvPr>
          <p:cNvGrpSpPr/>
          <p:nvPr/>
        </p:nvGrpSpPr>
        <p:grpSpPr>
          <a:xfrm>
            <a:off x="150652" y="132360"/>
            <a:ext cx="1438623" cy="742482"/>
            <a:chOff x="1053401" y="2565187"/>
            <a:chExt cx="6052364" cy="3123662"/>
          </a:xfrm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63F3CBC2-0F70-CE0D-5E19-AAFFAE9A7D2B}"/>
                </a:ext>
              </a:extLst>
            </p:cNvPr>
            <p:cNvSpPr/>
            <p:nvPr/>
          </p:nvSpPr>
          <p:spPr>
            <a:xfrm>
              <a:off x="1053401" y="2565187"/>
              <a:ext cx="1992179" cy="3123662"/>
            </a:xfrm>
            <a:custGeom>
              <a:avLst/>
              <a:gdLst>
                <a:gd name="connsiteX0" fmla="*/ -74 w 1992179"/>
                <a:gd name="connsiteY0" fmla="*/ -101 h 3123662"/>
                <a:gd name="connsiteX1" fmla="*/ 742838 w 1992179"/>
                <a:gd name="connsiteY1" fmla="*/ -101 h 3123662"/>
                <a:gd name="connsiteX2" fmla="*/ 1992106 w 1992179"/>
                <a:gd name="connsiteY2" fmla="*/ 1553081 h 3123662"/>
                <a:gd name="connsiteX3" fmla="*/ 742838 w 1992179"/>
                <a:gd name="connsiteY3" fmla="*/ 3123562 h 3123662"/>
                <a:gd name="connsiteX4" fmla="*/ -74 w 1992179"/>
                <a:gd name="connsiteY4" fmla="*/ 3123562 h 3123662"/>
                <a:gd name="connsiteX5" fmla="*/ 831423 w 1992179"/>
                <a:gd name="connsiteY5" fmla="*/ 2519663 h 3123662"/>
                <a:gd name="connsiteX6" fmla="*/ 1257661 w 1992179"/>
                <a:gd name="connsiteY6" fmla="*/ 1553081 h 3123662"/>
                <a:gd name="connsiteX7" fmla="*/ 827251 w 1992179"/>
                <a:gd name="connsiteY7" fmla="*/ 616191 h 3123662"/>
                <a:gd name="connsiteX8" fmla="*/ 725906 w 1992179"/>
                <a:gd name="connsiteY8" fmla="*/ 616191 h 3123662"/>
                <a:gd name="connsiteX9" fmla="*/ 725906 w 1992179"/>
                <a:gd name="connsiteY9" fmla="*/ 2519663 h 3123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92179" h="3123662">
                  <a:moveTo>
                    <a:pt x="-74" y="-101"/>
                  </a:moveTo>
                  <a:lnTo>
                    <a:pt x="742838" y="-101"/>
                  </a:lnTo>
                  <a:cubicBezTo>
                    <a:pt x="1468694" y="-101"/>
                    <a:pt x="1992106" y="232036"/>
                    <a:pt x="1992106" y="1553081"/>
                  </a:cubicBezTo>
                  <a:cubicBezTo>
                    <a:pt x="1992106" y="2886886"/>
                    <a:pt x="1456057" y="3123562"/>
                    <a:pt x="742838" y="3123562"/>
                  </a:cubicBezTo>
                  <a:lnTo>
                    <a:pt x="-74" y="3123562"/>
                  </a:lnTo>
                  <a:close/>
                  <a:moveTo>
                    <a:pt x="831423" y="2519663"/>
                  </a:moveTo>
                  <a:cubicBezTo>
                    <a:pt x="1181713" y="2519663"/>
                    <a:pt x="1257661" y="2312801"/>
                    <a:pt x="1257661" y="1553081"/>
                  </a:cubicBezTo>
                  <a:cubicBezTo>
                    <a:pt x="1257661" y="801826"/>
                    <a:pt x="1181713" y="616191"/>
                    <a:pt x="827251" y="616191"/>
                  </a:cubicBezTo>
                  <a:lnTo>
                    <a:pt x="725906" y="616191"/>
                  </a:lnTo>
                  <a:lnTo>
                    <a:pt x="725906" y="2519663"/>
                  </a:lnTo>
                  <a:close/>
                </a:path>
              </a:pathLst>
            </a:custGeom>
            <a:solidFill>
              <a:srgbClr val="FFFFFF"/>
            </a:solidFill>
            <a:ln w="122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6656B235-656B-741A-F188-E4ADF17F66F4}"/>
                </a:ext>
              </a:extLst>
            </p:cNvPr>
            <p:cNvSpPr/>
            <p:nvPr/>
          </p:nvSpPr>
          <p:spPr>
            <a:xfrm>
              <a:off x="3193304" y="2565187"/>
              <a:ext cx="1920158" cy="3123294"/>
            </a:xfrm>
            <a:custGeom>
              <a:avLst/>
              <a:gdLst>
                <a:gd name="connsiteX0" fmla="*/ -74 w 1920158"/>
                <a:gd name="connsiteY0" fmla="*/ -101 h 3123294"/>
                <a:gd name="connsiteX1" fmla="*/ 746764 w 1920158"/>
                <a:gd name="connsiteY1" fmla="*/ -101 h 3123294"/>
                <a:gd name="connsiteX2" fmla="*/ 1143433 w 1920158"/>
                <a:gd name="connsiteY2" fmla="*/ 1080464 h 3123294"/>
                <a:gd name="connsiteX3" fmla="*/ 1341829 w 1920158"/>
                <a:gd name="connsiteY3" fmla="*/ 1700804 h 3123294"/>
                <a:gd name="connsiteX4" fmla="*/ 1358761 w 1920158"/>
                <a:gd name="connsiteY4" fmla="*/ 1700804 h 3123294"/>
                <a:gd name="connsiteX5" fmla="*/ 1358761 w 1920158"/>
                <a:gd name="connsiteY5" fmla="*/ -101 h 3123294"/>
                <a:gd name="connsiteX6" fmla="*/ 1920085 w 1920158"/>
                <a:gd name="connsiteY6" fmla="*/ -101 h 3123294"/>
                <a:gd name="connsiteX7" fmla="*/ 1920085 w 1920158"/>
                <a:gd name="connsiteY7" fmla="*/ 3123194 h 3123294"/>
                <a:gd name="connsiteX8" fmla="*/ 1304039 w 1920158"/>
                <a:gd name="connsiteY8" fmla="*/ 3123194 h 3123294"/>
                <a:gd name="connsiteX9" fmla="*/ 788725 w 1920158"/>
                <a:gd name="connsiteY9" fmla="*/ 1840062 h 3123294"/>
                <a:gd name="connsiteX10" fmla="*/ 577692 w 1920158"/>
                <a:gd name="connsiteY10" fmla="*/ 1219722 h 3123294"/>
                <a:gd name="connsiteX11" fmla="*/ 560760 w 1920158"/>
                <a:gd name="connsiteY11" fmla="*/ 1219722 h 3123294"/>
                <a:gd name="connsiteX12" fmla="*/ 560760 w 1920158"/>
                <a:gd name="connsiteY12" fmla="*/ 3123194 h 3123294"/>
                <a:gd name="connsiteX13" fmla="*/ -74 w 1920158"/>
                <a:gd name="connsiteY13" fmla="*/ 3123194 h 3123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920158" h="3123294">
                  <a:moveTo>
                    <a:pt x="-74" y="-101"/>
                  </a:moveTo>
                  <a:lnTo>
                    <a:pt x="746764" y="-101"/>
                  </a:lnTo>
                  <a:lnTo>
                    <a:pt x="1143433" y="1080464"/>
                  </a:lnTo>
                  <a:cubicBezTo>
                    <a:pt x="1227846" y="1329410"/>
                    <a:pt x="1290665" y="1510874"/>
                    <a:pt x="1341829" y="1700804"/>
                  </a:cubicBezTo>
                  <a:lnTo>
                    <a:pt x="1358761" y="1700804"/>
                  </a:lnTo>
                  <a:lnTo>
                    <a:pt x="1358761" y="-101"/>
                  </a:lnTo>
                  <a:lnTo>
                    <a:pt x="1920085" y="-101"/>
                  </a:lnTo>
                  <a:lnTo>
                    <a:pt x="1920085" y="3123194"/>
                  </a:lnTo>
                  <a:lnTo>
                    <a:pt x="1304039" y="3123194"/>
                  </a:lnTo>
                  <a:lnTo>
                    <a:pt x="788725" y="1840062"/>
                  </a:lnTo>
                  <a:cubicBezTo>
                    <a:pt x="700017" y="1603753"/>
                    <a:pt x="611432" y="1337876"/>
                    <a:pt x="577692" y="1219722"/>
                  </a:cubicBezTo>
                  <a:lnTo>
                    <a:pt x="560760" y="1219722"/>
                  </a:lnTo>
                  <a:lnTo>
                    <a:pt x="560760" y="3123194"/>
                  </a:lnTo>
                  <a:lnTo>
                    <a:pt x="-74" y="3123194"/>
                  </a:lnTo>
                  <a:close/>
                </a:path>
              </a:pathLst>
            </a:custGeom>
            <a:solidFill>
              <a:srgbClr val="FFFFFF"/>
            </a:solidFill>
            <a:ln w="122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9F81591E-1A5B-98D0-D5BD-64ECCA604D40}"/>
                </a:ext>
              </a:extLst>
            </p:cNvPr>
            <p:cNvSpPr/>
            <p:nvPr/>
          </p:nvSpPr>
          <p:spPr>
            <a:xfrm>
              <a:off x="5274069" y="2565187"/>
              <a:ext cx="1831696" cy="3123294"/>
            </a:xfrm>
            <a:custGeom>
              <a:avLst/>
              <a:gdLst>
                <a:gd name="connsiteX0" fmla="*/ -74 w 1831696"/>
                <a:gd name="connsiteY0" fmla="*/ -101 h 3123294"/>
                <a:gd name="connsiteX1" fmla="*/ 814491 w 1831696"/>
                <a:gd name="connsiteY1" fmla="*/ -101 h 3123294"/>
                <a:gd name="connsiteX2" fmla="*/ 1831623 w 1831696"/>
                <a:gd name="connsiteY2" fmla="*/ 1071998 h 3123294"/>
                <a:gd name="connsiteX3" fmla="*/ 806025 w 1831696"/>
                <a:gd name="connsiteY3" fmla="*/ 2169372 h 3123294"/>
                <a:gd name="connsiteX4" fmla="*/ 713146 w 1831696"/>
                <a:gd name="connsiteY4" fmla="*/ 2169372 h 3123294"/>
                <a:gd name="connsiteX5" fmla="*/ 713146 w 1831696"/>
                <a:gd name="connsiteY5" fmla="*/ 3123194 h 3123294"/>
                <a:gd name="connsiteX6" fmla="*/ -74 w 1831696"/>
                <a:gd name="connsiteY6" fmla="*/ 3123194 h 3123294"/>
                <a:gd name="connsiteX7" fmla="*/ 839766 w 1831696"/>
                <a:gd name="connsiteY7" fmla="*/ 1582650 h 3123294"/>
                <a:gd name="connsiteX8" fmla="*/ 1122575 w 1831696"/>
                <a:gd name="connsiteY8" fmla="*/ 1084636 h 3123294"/>
                <a:gd name="connsiteX9" fmla="*/ 835594 w 1831696"/>
                <a:gd name="connsiteY9" fmla="*/ 616191 h 3123294"/>
                <a:gd name="connsiteX10" fmla="*/ 712900 w 1831696"/>
                <a:gd name="connsiteY10" fmla="*/ 616191 h 3123294"/>
                <a:gd name="connsiteX11" fmla="*/ 712900 w 1831696"/>
                <a:gd name="connsiteY11" fmla="*/ 1582650 h 3123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831696" h="3123294">
                  <a:moveTo>
                    <a:pt x="-74" y="-101"/>
                  </a:moveTo>
                  <a:lnTo>
                    <a:pt x="814491" y="-101"/>
                  </a:lnTo>
                  <a:cubicBezTo>
                    <a:pt x="1308333" y="-101"/>
                    <a:pt x="1831623" y="194124"/>
                    <a:pt x="1831623" y="1071998"/>
                  </a:cubicBezTo>
                  <a:cubicBezTo>
                    <a:pt x="1831623" y="2021648"/>
                    <a:pt x="1270299" y="2169372"/>
                    <a:pt x="806025" y="2169372"/>
                  </a:cubicBezTo>
                  <a:lnTo>
                    <a:pt x="713146" y="2169372"/>
                  </a:lnTo>
                  <a:lnTo>
                    <a:pt x="713146" y="3123194"/>
                  </a:lnTo>
                  <a:lnTo>
                    <a:pt x="-74" y="3123194"/>
                  </a:lnTo>
                  <a:close/>
                  <a:moveTo>
                    <a:pt x="839766" y="1582650"/>
                  </a:moveTo>
                  <a:cubicBezTo>
                    <a:pt x="1038162" y="1582650"/>
                    <a:pt x="1122575" y="1468667"/>
                    <a:pt x="1122575" y="1084636"/>
                  </a:cubicBezTo>
                  <a:cubicBezTo>
                    <a:pt x="1122575" y="717413"/>
                    <a:pt x="1038162" y="616191"/>
                    <a:pt x="835594" y="616191"/>
                  </a:cubicBezTo>
                  <a:lnTo>
                    <a:pt x="712900" y="616191"/>
                  </a:lnTo>
                  <a:lnTo>
                    <a:pt x="712900" y="1582650"/>
                  </a:lnTo>
                  <a:close/>
                </a:path>
              </a:pathLst>
            </a:custGeom>
            <a:solidFill>
              <a:srgbClr val="FFFFFF"/>
            </a:solidFill>
            <a:ln w="122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41" name="Graphic 40">
            <a:extLst>
              <a:ext uri="{FF2B5EF4-FFF2-40B4-BE49-F238E27FC236}">
                <a16:creationId xmlns:a16="http://schemas.microsoft.com/office/drawing/2014/main" id="{B29A16D0-A079-575B-0180-4455F3F9B9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89845" y="156992"/>
            <a:ext cx="1130884" cy="751109"/>
          </a:xfrm>
          <a:prstGeom prst="rect">
            <a:avLst/>
          </a:prstGeom>
        </p:spPr>
      </p:pic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AACB91EE-69FC-C860-AB5E-FFE8BD25F496}"/>
              </a:ext>
            </a:extLst>
          </p:cNvPr>
          <p:cNvCxnSpPr>
            <a:cxnSpLocks/>
          </p:cNvCxnSpPr>
          <p:nvPr/>
        </p:nvCxnSpPr>
        <p:spPr>
          <a:xfrm>
            <a:off x="3281082" y="0"/>
            <a:ext cx="0" cy="1005840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Rectangle 66">
            <a:extLst>
              <a:ext uri="{FF2B5EF4-FFF2-40B4-BE49-F238E27FC236}">
                <a16:creationId xmlns:a16="http://schemas.microsoft.com/office/drawing/2014/main" id="{13FD2507-432C-D110-F80E-A5D51303E05F}"/>
              </a:ext>
            </a:extLst>
          </p:cNvPr>
          <p:cNvSpPr/>
          <p:nvPr/>
        </p:nvSpPr>
        <p:spPr>
          <a:xfrm>
            <a:off x="0" y="9493625"/>
            <a:ext cx="17881600" cy="564776"/>
          </a:xfrm>
          <a:prstGeom prst="rect">
            <a:avLst/>
          </a:prstGeom>
          <a:solidFill>
            <a:srgbClr val="2723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2" name="Graphic 71">
            <a:extLst>
              <a:ext uri="{FF2B5EF4-FFF2-40B4-BE49-F238E27FC236}">
                <a16:creationId xmlns:a16="http://schemas.microsoft.com/office/drawing/2014/main" id="{208BF25F-8C32-9B7C-155F-4EE3C2CC30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399753" y="9653977"/>
            <a:ext cx="3355989" cy="251985"/>
          </a:xfrm>
          <a:prstGeom prst="rect">
            <a:avLst/>
          </a:prstGeom>
        </p:spPr>
      </p:pic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8D6908B0-17D4-4692-33AF-4C9571036AA9}"/>
              </a:ext>
            </a:extLst>
          </p:cNvPr>
          <p:cNvCxnSpPr>
            <a:cxnSpLocks/>
          </p:cNvCxnSpPr>
          <p:nvPr/>
        </p:nvCxnSpPr>
        <p:spPr>
          <a:xfrm>
            <a:off x="0" y="9493625"/>
            <a:ext cx="17881600" cy="0"/>
          </a:xfrm>
          <a:prstGeom prst="straightConnector1">
            <a:avLst/>
          </a:prstGeom>
          <a:ln w="28575">
            <a:solidFill>
              <a:srgbClr val="ED4D6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Graphic 4">
            <a:extLst>
              <a:ext uri="{FF2B5EF4-FFF2-40B4-BE49-F238E27FC236}">
                <a16:creationId xmlns:a16="http://schemas.microsoft.com/office/drawing/2014/main" id="{A7E24ABC-DB4C-D657-3E2A-E596146B6E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9732" y="9637316"/>
            <a:ext cx="9239250" cy="3429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6D0AA10-68F2-AE1C-9A18-6BD8E4C2E2A5}"/>
              </a:ext>
            </a:extLst>
          </p:cNvPr>
          <p:cNvSpPr txBox="1"/>
          <p:nvPr/>
        </p:nvSpPr>
        <p:spPr>
          <a:xfrm>
            <a:off x="624185" y="1475239"/>
            <a:ext cx="16680835" cy="72943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BentonSans Comp Book" panose="02000506040000020004" pitchFamily="50" charset="0"/>
              </a:rPr>
              <a:t>Illinois Public Act 096-0361 passed/effective January 1, 2010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latin typeface="BentonSans Comp Book" panose="02000506040000020004" pitchFamily="50" charset="0"/>
              </a:rPr>
              <a:t>Provides amendment to the Alcoholism and Other Drug Abuse and Dependency Act to allow Naloxone administration by persons not considered “health care professionals” in an emergency.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600" dirty="0">
              <a:latin typeface="BentonSans Comp Book" panose="02000506040000020004" pitchFamily="50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latin typeface="BentonSans Comp Book" panose="02000506040000020004" pitchFamily="50" charset="0"/>
              </a:rPr>
              <a:t>“A person who is not otherwise licensed to administer an opioid antidote </a:t>
            </a:r>
            <a:r>
              <a:rPr lang="en-US" sz="3600" b="1" dirty="0">
                <a:latin typeface="BentonSans Comp Book" panose="02000506040000020004" pitchFamily="50" charset="0"/>
              </a:rPr>
              <a:t>may in an emergency administer…</a:t>
            </a:r>
            <a:r>
              <a:rPr lang="en-US" sz="3600" dirty="0">
                <a:latin typeface="BentonSans Comp Book" panose="02000506040000020004" pitchFamily="50" charset="0"/>
              </a:rPr>
              <a:t> and </a:t>
            </a:r>
            <a:r>
              <a:rPr lang="en-US" sz="3600" b="1" dirty="0">
                <a:latin typeface="BentonSans Comp Book" panose="02000506040000020004" pitchFamily="50" charset="0"/>
              </a:rPr>
              <a:t>believes in good faith that another person is experiencing a drug overdose.</a:t>
            </a:r>
            <a:r>
              <a:rPr lang="en-US" sz="3600" dirty="0">
                <a:latin typeface="BentonSans Comp Book" panose="02000506040000020004" pitchFamily="50" charset="0"/>
              </a:rPr>
              <a:t>”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600" dirty="0">
              <a:latin typeface="BentonSans Comp Book" panose="02000506040000020004" pitchFamily="50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latin typeface="BentonSans Comp Book" panose="02000506040000020004" pitchFamily="50" charset="0"/>
              </a:rPr>
              <a:t>“The person </a:t>
            </a:r>
            <a:r>
              <a:rPr lang="en-US" sz="3600" b="1" dirty="0">
                <a:latin typeface="BentonSans Comp Book" panose="02000506040000020004" pitchFamily="50" charset="0"/>
              </a:rPr>
              <a:t>shall not, as a result of his or her acts or omissions, be liable for any violation</a:t>
            </a:r>
            <a:r>
              <a:rPr lang="en-US" sz="3600" dirty="0">
                <a:latin typeface="BentonSans Comp Book" panose="02000506040000020004" pitchFamily="50" charset="0"/>
              </a:rPr>
              <a:t> of [professional practice acts] or any other professional licensing statute, or subject to any criminal prosecution arising from or related to the unauthorized practice of medicine or the possession of an opioid antidote.”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183CA40-715F-B9E6-812F-9EF848AE8F23}"/>
              </a:ext>
            </a:extLst>
          </p:cNvPr>
          <p:cNvSpPr txBox="1"/>
          <p:nvPr/>
        </p:nvSpPr>
        <p:spPr>
          <a:xfrm>
            <a:off x="3471739" y="237188"/>
            <a:ext cx="14219072" cy="91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6000"/>
              </a:lnSpc>
              <a:spcAft>
                <a:spcPts val="600"/>
              </a:spcAft>
            </a:pPr>
            <a:r>
              <a:rPr lang="en-US" sz="7200" dirty="0">
                <a:solidFill>
                  <a:srgbClr val="28AEE4"/>
                </a:solidFill>
                <a:latin typeface="BentonSans Comp Book" panose="02000506040000020004" pitchFamily="50" charset="0"/>
              </a:rPr>
              <a:t>LEGAL </a:t>
            </a:r>
            <a:r>
              <a:rPr lang="en-US" sz="7200" dirty="0">
                <a:solidFill>
                  <a:schemeClr val="bg1"/>
                </a:solidFill>
                <a:latin typeface="BentonSans Comp Black" panose="02000506050000020004" pitchFamily="50" charset="0"/>
              </a:rPr>
              <a:t>CONSIDERATIONS</a:t>
            </a:r>
          </a:p>
        </p:txBody>
      </p:sp>
    </p:spTree>
    <p:extLst>
      <p:ext uri="{BB962C8B-B14F-4D97-AF65-F5344CB8AC3E}">
        <p14:creationId xmlns:p14="http://schemas.microsoft.com/office/powerpoint/2010/main" val="15170146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DCBE486-733C-4E2E-9E6B-F23BD7A04707}"/>
              </a:ext>
            </a:extLst>
          </p:cNvPr>
          <p:cNvSpPr/>
          <p:nvPr/>
        </p:nvSpPr>
        <p:spPr>
          <a:xfrm>
            <a:off x="0" y="1366"/>
            <a:ext cx="17881600" cy="1021217"/>
          </a:xfrm>
          <a:prstGeom prst="rect">
            <a:avLst/>
          </a:prstGeom>
          <a:solidFill>
            <a:srgbClr val="2723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D358A99-912C-47EE-B238-56944DF78E3E}"/>
              </a:ext>
            </a:extLst>
          </p:cNvPr>
          <p:cNvSpPr/>
          <p:nvPr/>
        </p:nvSpPr>
        <p:spPr>
          <a:xfrm>
            <a:off x="0" y="0"/>
            <a:ext cx="3281082" cy="1022583"/>
          </a:xfrm>
          <a:prstGeom prst="rect">
            <a:avLst/>
          </a:prstGeom>
          <a:solidFill>
            <a:srgbClr val="28AE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512D461-500B-4626-82B7-B149F605182C}"/>
              </a:ext>
            </a:extLst>
          </p:cNvPr>
          <p:cNvCxnSpPr>
            <a:cxnSpLocks/>
          </p:cNvCxnSpPr>
          <p:nvPr/>
        </p:nvCxnSpPr>
        <p:spPr>
          <a:xfrm>
            <a:off x="1731094" y="154494"/>
            <a:ext cx="0" cy="751109"/>
          </a:xfrm>
          <a:prstGeom prst="line">
            <a:avLst/>
          </a:prstGeom>
          <a:ln w="38100">
            <a:solidFill>
              <a:srgbClr val="27236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88EE5E48-0C9C-4CD6-AB23-3CEC0583F61D}"/>
              </a:ext>
            </a:extLst>
          </p:cNvPr>
          <p:cNvSpPr txBox="1"/>
          <p:nvPr/>
        </p:nvSpPr>
        <p:spPr>
          <a:xfrm>
            <a:off x="328504" y="2606789"/>
            <a:ext cx="276192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BentonSans Comp Bold" panose="02000506050000020004" pitchFamily="50" charset="0"/>
              </a:rPr>
              <a:t>Abstinence, or non-use, from opiate drug abuse is the most effective overdose prevention option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F5E3E13-0A98-45B4-A1B2-2843F09D12E1}"/>
              </a:ext>
            </a:extLst>
          </p:cNvPr>
          <p:cNvGrpSpPr/>
          <p:nvPr/>
        </p:nvGrpSpPr>
        <p:grpSpPr>
          <a:xfrm>
            <a:off x="150652" y="132360"/>
            <a:ext cx="1438623" cy="742482"/>
            <a:chOff x="1053401" y="2565187"/>
            <a:chExt cx="6052364" cy="3123662"/>
          </a:xfrm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5EF91DD6-FC30-41E7-A72A-EE86FEFDDD0A}"/>
                </a:ext>
              </a:extLst>
            </p:cNvPr>
            <p:cNvSpPr/>
            <p:nvPr/>
          </p:nvSpPr>
          <p:spPr>
            <a:xfrm>
              <a:off x="1053401" y="2565187"/>
              <a:ext cx="1992179" cy="3123662"/>
            </a:xfrm>
            <a:custGeom>
              <a:avLst/>
              <a:gdLst>
                <a:gd name="connsiteX0" fmla="*/ -74 w 1992179"/>
                <a:gd name="connsiteY0" fmla="*/ -101 h 3123662"/>
                <a:gd name="connsiteX1" fmla="*/ 742838 w 1992179"/>
                <a:gd name="connsiteY1" fmla="*/ -101 h 3123662"/>
                <a:gd name="connsiteX2" fmla="*/ 1992106 w 1992179"/>
                <a:gd name="connsiteY2" fmla="*/ 1553081 h 3123662"/>
                <a:gd name="connsiteX3" fmla="*/ 742838 w 1992179"/>
                <a:gd name="connsiteY3" fmla="*/ 3123562 h 3123662"/>
                <a:gd name="connsiteX4" fmla="*/ -74 w 1992179"/>
                <a:gd name="connsiteY4" fmla="*/ 3123562 h 3123662"/>
                <a:gd name="connsiteX5" fmla="*/ 831423 w 1992179"/>
                <a:gd name="connsiteY5" fmla="*/ 2519663 h 3123662"/>
                <a:gd name="connsiteX6" fmla="*/ 1257661 w 1992179"/>
                <a:gd name="connsiteY6" fmla="*/ 1553081 h 3123662"/>
                <a:gd name="connsiteX7" fmla="*/ 827251 w 1992179"/>
                <a:gd name="connsiteY7" fmla="*/ 616191 h 3123662"/>
                <a:gd name="connsiteX8" fmla="*/ 725906 w 1992179"/>
                <a:gd name="connsiteY8" fmla="*/ 616191 h 3123662"/>
                <a:gd name="connsiteX9" fmla="*/ 725906 w 1992179"/>
                <a:gd name="connsiteY9" fmla="*/ 2519663 h 3123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92179" h="3123662">
                  <a:moveTo>
                    <a:pt x="-74" y="-101"/>
                  </a:moveTo>
                  <a:lnTo>
                    <a:pt x="742838" y="-101"/>
                  </a:lnTo>
                  <a:cubicBezTo>
                    <a:pt x="1468694" y="-101"/>
                    <a:pt x="1992106" y="232036"/>
                    <a:pt x="1992106" y="1553081"/>
                  </a:cubicBezTo>
                  <a:cubicBezTo>
                    <a:pt x="1992106" y="2886886"/>
                    <a:pt x="1456057" y="3123562"/>
                    <a:pt x="742838" y="3123562"/>
                  </a:cubicBezTo>
                  <a:lnTo>
                    <a:pt x="-74" y="3123562"/>
                  </a:lnTo>
                  <a:close/>
                  <a:moveTo>
                    <a:pt x="831423" y="2519663"/>
                  </a:moveTo>
                  <a:cubicBezTo>
                    <a:pt x="1181713" y="2519663"/>
                    <a:pt x="1257661" y="2312801"/>
                    <a:pt x="1257661" y="1553081"/>
                  </a:cubicBezTo>
                  <a:cubicBezTo>
                    <a:pt x="1257661" y="801826"/>
                    <a:pt x="1181713" y="616191"/>
                    <a:pt x="827251" y="616191"/>
                  </a:cubicBezTo>
                  <a:lnTo>
                    <a:pt x="725906" y="616191"/>
                  </a:lnTo>
                  <a:lnTo>
                    <a:pt x="725906" y="2519663"/>
                  </a:lnTo>
                  <a:close/>
                </a:path>
              </a:pathLst>
            </a:custGeom>
            <a:solidFill>
              <a:srgbClr val="FFFFFF"/>
            </a:solidFill>
            <a:ln w="122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03F8DA67-9E59-41B2-9A70-C7A5C98B746A}"/>
                </a:ext>
              </a:extLst>
            </p:cNvPr>
            <p:cNvSpPr/>
            <p:nvPr/>
          </p:nvSpPr>
          <p:spPr>
            <a:xfrm>
              <a:off x="3193304" y="2565187"/>
              <a:ext cx="1920158" cy="3123294"/>
            </a:xfrm>
            <a:custGeom>
              <a:avLst/>
              <a:gdLst>
                <a:gd name="connsiteX0" fmla="*/ -74 w 1920158"/>
                <a:gd name="connsiteY0" fmla="*/ -101 h 3123294"/>
                <a:gd name="connsiteX1" fmla="*/ 746764 w 1920158"/>
                <a:gd name="connsiteY1" fmla="*/ -101 h 3123294"/>
                <a:gd name="connsiteX2" fmla="*/ 1143433 w 1920158"/>
                <a:gd name="connsiteY2" fmla="*/ 1080464 h 3123294"/>
                <a:gd name="connsiteX3" fmla="*/ 1341829 w 1920158"/>
                <a:gd name="connsiteY3" fmla="*/ 1700804 h 3123294"/>
                <a:gd name="connsiteX4" fmla="*/ 1358761 w 1920158"/>
                <a:gd name="connsiteY4" fmla="*/ 1700804 h 3123294"/>
                <a:gd name="connsiteX5" fmla="*/ 1358761 w 1920158"/>
                <a:gd name="connsiteY5" fmla="*/ -101 h 3123294"/>
                <a:gd name="connsiteX6" fmla="*/ 1920085 w 1920158"/>
                <a:gd name="connsiteY6" fmla="*/ -101 h 3123294"/>
                <a:gd name="connsiteX7" fmla="*/ 1920085 w 1920158"/>
                <a:gd name="connsiteY7" fmla="*/ 3123194 h 3123294"/>
                <a:gd name="connsiteX8" fmla="*/ 1304039 w 1920158"/>
                <a:gd name="connsiteY8" fmla="*/ 3123194 h 3123294"/>
                <a:gd name="connsiteX9" fmla="*/ 788725 w 1920158"/>
                <a:gd name="connsiteY9" fmla="*/ 1840062 h 3123294"/>
                <a:gd name="connsiteX10" fmla="*/ 577692 w 1920158"/>
                <a:gd name="connsiteY10" fmla="*/ 1219722 h 3123294"/>
                <a:gd name="connsiteX11" fmla="*/ 560760 w 1920158"/>
                <a:gd name="connsiteY11" fmla="*/ 1219722 h 3123294"/>
                <a:gd name="connsiteX12" fmla="*/ 560760 w 1920158"/>
                <a:gd name="connsiteY12" fmla="*/ 3123194 h 3123294"/>
                <a:gd name="connsiteX13" fmla="*/ -74 w 1920158"/>
                <a:gd name="connsiteY13" fmla="*/ 3123194 h 3123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920158" h="3123294">
                  <a:moveTo>
                    <a:pt x="-74" y="-101"/>
                  </a:moveTo>
                  <a:lnTo>
                    <a:pt x="746764" y="-101"/>
                  </a:lnTo>
                  <a:lnTo>
                    <a:pt x="1143433" y="1080464"/>
                  </a:lnTo>
                  <a:cubicBezTo>
                    <a:pt x="1227846" y="1329410"/>
                    <a:pt x="1290665" y="1510874"/>
                    <a:pt x="1341829" y="1700804"/>
                  </a:cubicBezTo>
                  <a:lnTo>
                    <a:pt x="1358761" y="1700804"/>
                  </a:lnTo>
                  <a:lnTo>
                    <a:pt x="1358761" y="-101"/>
                  </a:lnTo>
                  <a:lnTo>
                    <a:pt x="1920085" y="-101"/>
                  </a:lnTo>
                  <a:lnTo>
                    <a:pt x="1920085" y="3123194"/>
                  </a:lnTo>
                  <a:lnTo>
                    <a:pt x="1304039" y="3123194"/>
                  </a:lnTo>
                  <a:lnTo>
                    <a:pt x="788725" y="1840062"/>
                  </a:lnTo>
                  <a:cubicBezTo>
                    <a:pt x="700017" y="1603753"/>
                    <a:pt x="611432" y="1337876"/>
                    <a:pt x="577692" y="1219722"/>
                  </a:cubicBezTo>
                  <a:lnTo>
                    <a:pt x="560760" y="1219722"/>
                  </a:lnTo>
                  <a:lnTo>
                    <a:pt x="560760" y="3123194"/>
                  </a:lnTo>
                  <a:lnTo>
                    <a:pt x="-74" y="3123194"/>
                  </a:lnTo>
                  <a:close/>
                </a:path>
              </a:pathLst>
            </a:custGeom>
            <a:solidFill>
              <a:srgbClr val="FFFFFF"/>
            </a:solidFill>
            <a:ln w="122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C0769024-4C2E-444B-A66D-A38D7694A8CB}"/>
                </a:ext>
              </a:extLst>
            </p:cNvPr>
            <p:cNvSpPr/>
            <p:nvPr/>
          </p:nvSpPr>
          <p:spPr>
            <a:xfrm>
              <a:off x="5274069" y="2565187"/>
              <a:ext cx="1831696" cy="3123294"/>
            </a:xfrm>
            <a:custGeom>
              <a:avLst/>
              <a:gdLst>
                <a:gd name="connsiteX0" fmla="*/ -74 w 1831696"/>
                <a:gd name="connsiteY0" fmla="*/ -101 h 3123294"/>
                <a:gd name="connsiteX1" fmla="*/ 814491 w 1831696"/>
                <a:gd name="connsiteY1" fmla="*/ -101 h 3123294"/>
                <a:gd name="connsiteX2" fmla="*/ 1831623 w 1831696"/>
                <a:gd name="connsiteY2" fmla="*/ 1071998 h 3123294"/>
                <a:gd name="connsiteX3" fmla="*/ 806025 w 1831696"/>
                <a:gd name="connsiteY3" fmla="*/ 2169372 h 3123294"/>
                <a:gd name="connsiteX4" fmla="*/ 713146 w 1831696"/>
                <a:gd name="connsiteY4" fmla="*/ 2169372 h 3123294"/>
                <a:gd name="connsiteX5" fmla="*/ 713146 w 1831696"/>
                <a:gd name="connsiteY5" fmla="*/ 3123194 h 3123294"/>
                <a:gd name="connsiteX6" fmla="*/ -74 w 1831696"/>
                <a:gd name="connsiteY6" fmla="*/ 3123194 h 3123294"/>
                <a:gd name="connsiteX7" fmla="*/ 839766 w 1831696"/>
                <a:gd name="connsiteY7" fmla="*/ 1582650 h 3123294"/>
                <a:gd name="connsiteX8" fmla="*/ 1122575 w 1831696"/>
                <a:gd name="connsiteY8" fmla="*/ 1084636 h 3123294"/>
                <a:gd name="connsiteX9" fmla="*/ 835594 w 1831696"/>
                <a:gd name="connsiteY9" fmla="*/ 616191 h 3123294"/>
                <a:gd name="connsiteX10" fmla="*/ 712900 w 1831696"/>
                <a:gd name="connsiteY10" fmla="*/ 616191 h 3123294"/>
                <a:gd name="connsiteX11" fmla="*/ 712900 w 1831696"/>
                <a:gd name="connsiteY11" fmla="*/ 1582650 h 3123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831696" h="3123294">
                  <a:moveTo>
                    <a:pt x="-74" y="-101"/>
                  </a:moveTo>
                  <a:lnTo>
                    <a:pt x="814491" y="-101"/>
                  </a:lnTo>
                  <a:cubicBezTo>
                    <a:pt x="1308333" y="-101"/>
                    <a:pt x="1831623" y="194124"/>
                    <a:pt x="1831623" y="1071998"/>
                  </a:cubicBezTo>
                  <a:cubicBezTo>
                    <a:pt x="1831623" y="2021648"/>
                    <a:pt x="1270299" y="2169372"/>
                    <a:pt x="806025" y="2169372"/>
                  </a:cubicBezTo>
                  <a:lnTo>
                    <a:pt x="713146" y="2169372"/>
                  </a:lnTo>
                  <a:lnTo>
                    <a:pt x="713146" y="3123194"/>
                  </a:lnTo>
                  <a:lnTo>
                    <a:pt x="-74" y="3123194"/>
                  </a:lnTo>
                  <a:close/>
                  <a:moveTo>
                    <a:pt x="839766" y="1582650"/>
                  </a:moveTo>
                  <a:cubicBezTo>
                    <a:pt x="1038162" y="1582650"/>
                    <a:pt x="1122575" y="1468667"/>
                    <a:pt x="1122575" y="1084636"/>
                  </a:cubicBezTo>
                  <a:cubicBezTo>
                    <a:pt x="1122575" y="717413"/>
                    <a:pt x="1038162" y="616191"/>
                    <a:pt x="835594" y="616191"/>
                  </a:cubicBezTo>
                  <a:lnTo>
                    <a:pt x="712900" y="616191"/>
                  </a:lnTo>
                  <a:lnTo>
                    <a:pt x="712900" y="1582650"/>
                  </a:lnTo>
                  <a:close/>
                </a:path>
              </a:pathLst>
            </a:custGeom>
            <a:solidFill>
              <a:srgbClr val="FFFFFF"/>
            </a:solidFill>
            <a:ln w="122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41" name="Graphic 40">
            <a:extLst>
              <a:ext uri="{FF2B5EF4-FFF2-40B4-BE49-F238E27FC236}">
                <a16:creationId xmlns:a16="http://schemas.microsoft.com/office/drawing/2014/main" id="{C46132C8-AD5B-4FFB-87DD-1B660D775C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89845" y="156992"/>
            <a:ext cx="1130884" cy="751109"/>
          </a:xfrm>
          <a:prstGeom prst="rect">
            <a:avLst/>
          </a:prstGeom>
        </p:spPr>
      </p:pic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9DA20D6B-7196-4BD1-BB2F-100036436B10}"/>
              </a:ext>
            </a:extLst>
          </p:cNvPr>
          <p:cNvCxnSpPr>
            <a:cxnSpLocks/>
          </p:cNvCxnSpPr>
          <p:nvPr/>
        </p:nvCxnSpPr>
        <p:spPr>
          <a:xfrm>
            <a:off x="3281082" y="0"/>
            <a:ext cx="0" cy="1005840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Rectangle 66">
            <a:extLst>
              <a:ext uri="{FF2B5EF4-FFF2-40B4-BE49-F238E27FC236}">
                <a16:creationId xmlns:a16="http://schemas.microsoft.com/office/drawing/2014/main" id="{8E9A908B-486D-4224-8C4D-0D1F745740EB}"/>
              </a:ext>
            </a:extLst>
          </p:cNvPr>
          <p:cNvSpPr/>
          <p:nvPr/>
        </p:nvSpPr>
        <p:spPr>
          <a:xfrm>
            <a:off x="0" y="9493625"/>
            <a:ext cx="17881600" cy="564776"/>
          </a:xfrm>
          <a:prstGeom prst="rect">
            <a:avLst/>
          </a:prstGeom>
          <a:solidFill>
            <a:srgbClr val="2723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2" name="Graphic 71">
            <a:extLst>
              <a:ext uri="{FF2B5EF4-FFF2-40B4-BE49-F238E27FC236}">
                <a16:creationId xmlns:a16="http://schemas.microsoft.com/office/drawing/2014/main" id="{C38864EC-CE96-420C-98E1-B02DFC940C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399753" y="9653977"/>
            <a:ext cx="3355989" cy="251985"/>
          </a:xfrm>
          <a:prstGeom prst="rect">
            <a:avLst/>
          </a:prstGeom>
        </p:spPr>
      </p:pic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75382C07-4F67-4BC4-9BF3-55633EE2A9E1}"/>
              </a:ext>
            </a:extLst>
          </p:cNvPr>
          <p:cNvCxnSpPr>
            <a:cxnSpLocks/>
          </p:cNvCxnSpPr>
          <p:nvPr/>
        </p:nvCxnSpPr>
        <p:spPr>
          <a:xfrm>
            <a:off x="0" y="9493625"/>
            <a:ext cx="17881600" cy="0"/>
          </a:xfrm>
          <a:prstGeom prst="straightConnector1">
            <a:avLst/>
          </a:prstGeom>
          <a:ln w="28575">
            <a:solidFill>
              <a:srgbClr val="ED4D6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Graphic 4">
            <a:extLst>
              <a:ext uri="{FF2B5EF4-FFF2-40B4-BE49-F238E27FC236}">
                <a16:creationId xmlns:a16="http://schemas.microsoft.com/office/drawing/2014/main" id="{BA9AA473-9753-4F28-ADA9-6B999D5A66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9732" y="9637316"/>
            <a:ext cx="9239250" cy="3429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E519980-BDEB-416B-BB30-7674AA842086}"/>
              </a:ext>
            </a:extLst>
          </p:cNvPr>
          <p:cNvSpPr txBox="1"/>
          <p:nvPr/>
        </p:nvSpPr>
        <p:spPr>
          <a:xfrm>
            <a:off x="624184" y="1659046"/>
            <a:ext cx="1670129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BentonSans Comp Book" panose="02000506040000020004" pitchFamily="50" charset="0"/>
              </a:rPr>
              <a:t>In summary, the law supports: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latin typeface="BentonSans Comp Book" panose="02000506040000020004" pitchFamily="50" charset="0"/>
              </a:rPr>
              <a:t>Naloxone administration as a standard tool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latin typeface="BentonSans Comp Book" panose="02000506040000020004" pitchFamily="50" charset="0"/>
              </a:rPr>
              <a:t>Use in an emergency/overdose scenario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latin typeface="BentonSans Comp Book" panose="02000506040000020004" pitchFamily="50" charset="0"/>
              </a:rPr>
              <a:t>Training for all persons (non-health care professionals) to use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latin typeface="BentonSans Comp Book" panose="02000506040000020004" pitchFamily="50" charset="0"/>
              </a:rPr>
              <a:t>Elimination of fear of liability or punishment in the event of use</a:t>
            </a:r>
          </a:p>
          <a:p>
            <a:endParaRPr lang="en-US" sz="3600" dirty="0">
              <a:latin typeface="BentonSans Comp Book" panose="02000506040000020004" pitchFamily="50" charset="0"/>
            </a:endParaRPr>
          </a:p>
          <a:p>
            <a:r>
              <a:rPr lang="en-US" sz="2400" i="1" dirty="0">
                <a:latin typeface="BentonSans Comp Book" panose="02000506040000020004" pitchFamily="50" charset="0"/>
              </a:rPr>
              <a:t>First responding personnel are encouraged to consult their agency’s legal representative with questions regarding Public Act 096-0361 </a:t>
            </a:r>
            <a:r>
              <a:rPr lang="en-US" sz="2400" i="1" dirty="0">
                <a:latin typeface="BentonSans Comp Book" panose="02000506040000020004" pitchFamily="50" charset="0"/>
                <a:hlinkClick r:id="rId8"/>
              </a:rPr>
              <a:t>http://www.ilga.gov/legislation/publicacts/fulltext.asp?Name=096-0361</a:t>
            </a:r>
            <a:r>
              <a:rPr lang="en-US" sz="2400" i="1" dirty="0">
                <a:latin typeface="BentonSans Comp Book" panose="02000506040000020004" pitchFamily="50" charset="0"/>
              </a:rPr>
              <a:t> </a:t>
            </a:r>
          </a:p>
          <a:p>
            <a:r>
              <a:rPr lang="en-US" sz="2400" i="1" dirty="0">
                <a:latin typeface="BentonSans Comp Book" panose="02000506040000020004" pitchFamily="50" charset="0"/>
              </a:rPr>
              <a:t>as well as the (745 ILCS 49/) Good Samaritan Act. </a:t>
            </a:r>
            <a:r>
              <a:rPr lang="en-US" sz="2400" i="1" dirty="0">
                <a:latin typeface="BentonSans Comp Book" panose="02000506040000020004" pitchFamily="50" charset="0"/>
                <a:hlinkClick r:id="rId9"/>
              </a:rPr>
              <a:t>http://www.ilga.gov/legislation/ilcs/ilcs3.asp?ActID=2076&amp;ChapterID=58</a:t>
            </a:r>
            <a:r>
              <a:rPr lang="en-US" sz="2400" i="1" dirty="0">
                <a:latin typeface="BentonSans Comp Book" panose="02000506040000020004" pitchFamily="50" charset="0"/>
              </a:rPr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976D0A-A3BA-791A-FAC3-8E2CD263FF6F}"/>
              </a:ext>
            </a:extLst>
          </p:cNvPr>
          <p:cNvSpPr txBox="1"/>
          <p:nvPr/>
        </p:nvSpPr>
        <p:spPr>
          <a:xfrm>
            <a:off x="3471739" y="237188"/>
            <a:ext cx="14219072" cy="91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6000"/>
              </a:lnSpc>
              <a:spcAft>
                <a:spcPts val="600"/>
              </a:spcAft>
            </a:pPr>
            <a:r>
              <a:rPr lang="en-US" sz="7200" dirty="0">
                <a:solidFill>
                  <a:srgbClr val="28AEE4"/>
                </a:solidFill>
                <a:latin typeface="BentonSans Comp Book" panose="02000506040000020004" pitchFamily="50" charset="0"/>
              </a:rPr>
              <a:t>LEGAL </a:t>
            </a:r>
            <a:r>
              <a:rPr lang="en-US" sz="7200" dirty="0">
                <a:solidFill>
                  <a:schemeClr val="bg1"/>
                </a:solidFill>
                <a:latin typeface="BentonSans Comp Black" panose="02000506050000020004" pitchFamily="50" charset="0"/>
              </a:rPr>
              <a:t>CONSIDERATIONS</a:t>
            </a:r>
          </a:p>
        </p:txBody>
      </p:sp>
    </p:spTree>
    <p:extLst>
      <p:ext uri="{BB962C8B-B14F-4D97-AF65-F5344CB8AC3E}">
        <p14:creationId xmlns:p14="http://schemas.microsoft.com/office/powerpoint/2010/main" val="31547488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DCBE486-733C-4E2E-9E6B-F23BD7A04707}"/>
              </a:ext>
            </a:extLst>
          </p:cNvPr>
          <p:cNvSpPr/>
          <p:nvPr/>
        </p:nvSpPr>
        <p:spPr>
          <a:xfrm>
            <a:off x="0" y="1366"/>
            <a:ext cx="17881600" cy="1021217"/>
          </a:xfrm>
          <a:prstGeom prst="rect">
            <a:avLst/>
          </a:prstGeom>
          <a:solidFill>
            <a:srgbClr val="2723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D358A99-912C-47EE-B238-56944DF78E3E}"/>
              </a:ext>
            </a:extLst>
          </p:cNvPr>
          <p:cNvSpPr/>
          <p:nvPr/>
        </p:nvSpPr>
        <p:spPr>
          <a:xfrm>
            <a:off x="0" y="0"/>
            <a:ext cx="3281082" cy="1022583"/>
          </a:xfrm>
          <a:prstGeom prst="rect">
            <a:avLst/>
          </a:prstGeom>
          <a:solidFill>
            <a:srgbClr val="28AE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512D461-500B-4626-82B7-B149F605182C}"/>
              </a:ext>
            </a:extLst>
          </p:cNvPr>
          <p:cNvCxnSpPr>
            <a:cxnSpLocks/>
          </p:cNvCxnSpPr>
          <p:nvPr/>
        </p:nvCxnSpPr>
        <p:spPr>
          <a:xfrm>
            <a:off x="1731094" y="154494"/>
            <a:ext cx="0" cy="751109"/>
          </a:xfrm>
          <a:prstGeom prst="line">
            <a:avLst/>
          </a:prstGeom>
          <a:ln w="38100">
            <a:solidFill>
              <a:srgbClr val="27236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88EE5E48-0C9C-4CD6-AB23-3CEC0583F61D}"/>
              </a:ext>
            </a:extLst>
          </p:cNvPr>
          <p:cNvSpPr txBox="1"/>
          <p:nvPr/>
        </p:nvSpPr>
        <p:spPr>
          <a:xfrm>
            <a:off x="328504" y="2606789"/>
            <a:ext cx="276192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BentonSans Comp Bold" panose="02000506050000020004" pitchFamily="50" charset="0"/>
              </a:rPr>
              <a:t>Abstinence, or non-use, from opiate drug abuse is the most effective overdose prevention option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F5E3E13-0A98-45B4-A1B2-2843F09D12E1}"/>
              </a:ext>
            </a:extLst>
          </p:cNvPr>
          <p:cNvGrpSpPr/>
          <p:nvPr/>
        </p:nvGrpSpPr>
        <p:grpSpPr>
          <a:xfrm>
            <a:off x="150652" y="132360"/>
            <a:ext cx="1438623" cy="742482"/>
            <a:chOff x="1053401" y="2565187"/>
            <a:chExt cx="6052364" cy="3123662"/>
          </a:xfrm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5EF91DD6-FC30-41E7-A72A-EE86FEFDDD0A}"/>
                </a:ext>
              </a:extLst>
            </p:cNvPr>
            <p:cNvSpPr/>
            <p:nvPr/>
          </p:nvSpPr>
          <p:spPr>
            <a:xfrm>
              <a:off x="1053401" y="2565187"/>
              <a:ext cx="1992179" cy="3123662"/>
            </a:xfrm>
            <a:custGeom>
              <a:avLst/>
              <a:gdLst>
                <a:gd name="connsiteX0" fmla="*/ -74 w 1992179"/>
                <a:gd name="connsiteY0" fmla="*/ -101 h 3123662"/>
                <a:gd name="connsiteX1" fmla="*/ 742838 w 1992179"/>
                <a:gd name="connsiteY1" fmla="*/ -101 h 3123662"/>
                <a:gd name="connsiteX2" fmla="*/ 1992106 w 1992179"/>
                <a:gd name="connsiteY2" fmla="*/ 1553081 h 3123662"/>
                <a:gd name="connsiteX3" fmla="*/ 742838 w 1992179"/>
                <a:gd name="connsiteY3" fmla="*/ 3123562 h 3123662"/>
                <a:gd name="connsiteX4" fmla="*/ -74 w 1992179"/>
                <a:gd name="connsiteY4" fmla="*/ 3123562 h 3123662"/>
                <a:gd name="connsiteX5" fmla="*/ 831423 w 1992179"/>
                <a:gd name="connsiteY5" fmla="*/ 2519663 h 3123662"/>
                <a:gd name="connsiteX6" fmla="*/ 1257661 w 1992179"/>
                <a:gd name="connsiteY6" fmla="*/ 1553081 h 3123662"/>
                <a:gd name="connsiteX7" fmla="*/ 827251 w 1992179"/>
                <a:gd name="connsiteY7" fmla="*/ 616191 h 3123662"/>
                <a:gd name="connsiteX8" fmla="*/ 725906 w 1992179"/>
                <a:gd name="connsiteY8" fmla="*/ 616191 h 3123662"/>
                <a:gd name="connsiteX9" fmla="*/ 725906 w 1992179"/>
                <a:gd name="connsiteY9" fmla="*/ 2519663 h 3123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92179" h="3123662">
                  <a:moveTo>
                    <a:pt x="-74" y="-101"/>
                  </a:moveTo>
                  <a:lnTo>
                    <a:pt x="742838" y="-101"/>
                  </a:lnTo>
                  <a:cubicBezTo>
                    <a:pt x="1468694" y="-101"/>
                    <a:pt x="1992106" y="232036"/>
                    <a:pt x="1992106" y="1553081"/>
                  </a:cubicBezTo>
                  <a:cubicBezTo>
                    <a:pt x="1992106" y="2886886"/>
                    <a:pt x="1456057" y="3123562"/>
                    <a:pt x="742838" y="3123562"/>
                  </a:cubicBezTo>
                  <a:lnTo>
                    <a:pt x="-74" y="3123562"/>
                  </a:lnTo>
                  <a:close/>
                  <a:moveTo>
                    <a:pt x="831423" y="2519663"/>
                  </a:moveTo>
                  <a:cubicBezTo>
                    <a:pt x="1181713" y="2519663"/>
                    <a:pt x="1257661" y="2312801"/>
                    <a:pt x="1257661" y="1553081"/>
                  </a:cubicBezTo>
                  <a:cubicBezTo>
                    <a:pt x="1257661" y="801826"/>
                    <a:pt x="1181713" y="616191"/>
                    <a:pt x="827251" y="616191"/>
                  </a:cubicBezTo>
                  <a:lnTo>
                    <a:pt x="725906" y="616191"/>
                  </a:lnTo>
                  <a:lnTo>
                    <a:pt x="725906" y="2519663"/>
                  </a:lnTo>
                  <a:close/>
                </a:path>
              </a:pathLst>
            </a:custGeom>
            <a:solidFill>
              <a:srgbClr val="FFFFFF"/>
            </a:solidFill>
            <a:ln w="122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03F8DA67-9E59-41B2-9A70-C7A5C98B746A}"/>
                </a:ext>
              </a:extLst>
            </p:cNvPr>
            <p:cNvSpPr/>
            <p:nvPr/>
          </p:nvSpPr>
          <p:spPr>
            <a:xfrm>
              <a:off x="3193304" y="2565187"/>
              <a:ext cx="1920158" cy="3123294"/>
            </a:xfrm>
            <a:custGeom>
              <a:avLst/>
              <a:gdLst>
                <a:gd name="connsiteX0" fmla="*/ -74 w 1920158"/>
                <a:gd name="connsiteY0" fmla="*/ -101 h 3123294"/>
                <a:gd name="connsiteX1" fmla="*/ 746764 w 1920158"/>
                <a:gd name="connsiteY1" fmla="*/ -101 h 3123294"/>
                <a:gd name="connsiteX2" fmla="*/ 1143433 w 1920158"/>
                <a:gd name="connsiteY2" fmla="*/ 1080464 h 3123294"/>
                <a:gd name="connsiteX3" fmla="*/ 1341829 w 1920158"/>
                <a:gd name="connsiteY3" fmla="*/ 1700804 h 3123294"/>
                <a:gd name="connsiteX4" fmla="*/ 1358761 w 1920158"/>
                <a:gd name="connsiteY4" fmla="*/ 1700804 h 3123294"/>
                <a:gd name="connsiteX5" fmla="*/ 1358761 w 1920158"/>
                <a:gd name="connsiteY5" fmla="*/ -101 h 3123294"/>
                <a:gd name="connsiteX6" fmla="*/ 1920085 w 1920158"/>
                <a:gd name="connsiteY6" fmla="*/ -101 h 3123294"/>
                <a:gd name="connsiteX7" fmla="*/ 1920085 w 1920158"/>
                <a:gd name="connsiteY7" fmla="*/ 3123194 h 3123294"/>
                <a:gd name="connsiteX8" fmla="*/ 1304039 w 1920158"/>
                <a:gd name="connsiteY8" fmla="*/ 3123194 h 3123294"/>
                <a:gd name="connsiteX9" fmla="*/ 788725 w 1920158"/>
                <a:gd name="connsiteY9" fmla="*/ 1840062 h 3123294"/>
                <a:gd name="connsiteX10" fmla="*/ 577692 w 1920158"/>
                <a:gd name="connsiteY10" fmla="*/ 1219722 h 3123294"/>
                <a:gd name="connsiteX11" fmla="*/ 560760 w 1920158"/>
                <a:gd name="connsiteY11" fmla="*/ 1219722 h 3123294"/>
                <a:gd name="connsiteX12" fmla="*/ 560760 w 1920158"/>
                <a:gd name="connsiteY12" fmla="*/ 3123194 h 3123294"/>
                <a:gd name="connsiteX13" fmla="*/ -74 w 1920158"/>
                <a:gd name="connsiteY13" fmla="*/ 3123194 h 3123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920158" h="3123294">
                  <a:moveTo>
                    <a:pt x="-74" y="-101"/>
                  </a:moveTo>
                  <a:lnTo>
                    <a:pt x="746764" y="-101"/>
                  </a:lnTo>
                  <a:lnTo>
                    <a:pt x="1143433" y="1080464"/>
                  </a:lnTo>
                  <a:cubicBezTo>
                    <a:pt x="1227846" y="1329410"/>
                    <a:pt x="1290665" y="1510874"/>
                    <a:pt x="1341829" y="1700804"/>
                  </a:cubicBezTo>
                  <a:lnTo>
                    <a:pt x="1358761" y="1700804"/>
                  </a:lnTo>
                  <a:lnTo>
                    <a:pt x="1358761" y="-101"/>
                  </a:lnTo>
                  <a:lnTo>
                    <a:pt x="1920085" y="-101"/>
                  </a:lnTo>
                  <a:lnTo>
                    <a:pt x="1920085" y="3123194"/>
                  </a:lnTo>
                  <a:lnTo>
                    <a:pt x="1304039" y="3123194"/>
                  </a:lnTo>
                  <a:lnTo>
                    <a:pt x="788725" y="1840062"/>
                  </a:lnTo>
                  <a:cubicBezTo>
                    <a:pt x="700017" y="1603753"/>
                    <a:pt x="611432" y="1337876"/>
                    <a:pt x="577692" y="1219722"/>
                  </a:cubicBezTo>
                  <a:lnTo>
                    <a:pt x="560760" y="1219722"/>
                  </a:lnTo>
                  <a:lnTo>
                    <a:pt x="560760" y="3123194"/>
                  </a:lnTo>
                  <a:lnTo>
                    <a:pt x="-74" y="3123194"/>
                  </a:lnTo>
                  <a:close/>
                </a:path>
              </a:pathLst>
            </a:custGeom>
            <a:solidFill>
              <a:srgbClr val="FFFFFF"/>
            </a:solidFill>
            <a:ln w="122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C0769024-4C2E-444B-A66D-A38D7694A8CB}"/>
                </a:ext>
              </a:extLst>
            </p:cNvPr>
            <p:cNvSpPr/>
            <p:nvPr/>
          </p:nvSpPr>
          <p:spPr>
            <a:xfrm>
              <a:off x="5274069" y="2565187"/>
              <a:ext cx="1831696" cy="3123294"/>
            </a:xfrm>
            <a:custGeom>
              <a:avLst/>
              <a:gdLst>
                <a:gd name="connsiteX0" fmla="*/ -74 w 1831696"/>
                <a:gd name="connsiteY0" fmla="*/ -101 h 3123294"/>
                <a:gd name="connsiteX1" fmla="*/ 814491 w 1831696"/>
                <a:gd name="connsiteY1" fmla="*/ -101 h 3123294"/>
                <a:gd name="connsiteX2" fmla="*/ 1831623 w 1831696"/>
                <a:gd name="connsiteY2" fmla="*/ 1071998 h 3123294"/>
                <a:gd name="connsiteX3" fmla="*/ 806025 w 1831696"/>
                <a:gd name="connsiteY3" fmla="*/ 2169372 h 3123294"/>
                <a:gd name="connsiteX4" fmla="*/ 713146 w 1831696"/>
                <a:gd name="connsiteY4" fmla="*/ 2169372 h 3123294"/>
                <a:gd name="connsiteX5" fmla="*/ 713146 w 1831696"/>
                <a:gd name="connsiteY5" fmla="*/ 3123194 h 3123294"/>
                <a:gd name="connsiteX6" fmla="*/ -74 w 1831696"/>
                <a:gd name="connsiteY6" fmla="*/ 3123194 h 3123294"/>
                <a:gd name="connsiteX7" fmla="*/ 839766 w 1831696"/>
                <a:gd name="connsiteY7" fmla="*/ 1582650 h 3123294"/>
                <a:gd name="connsiteX8" fmla="*/ 1122575 w 1831696"/>
                <a:gd name="connsiteY8" fmla="*/ 1084636 h 3123294"/>
                <a:gd name="connsiteX9" fmla="*/ 835594 w 1831696"/>
                <a:gd name="connsiteY9" fmla="*/ 616191 h 3123294"/>
                <a:gd name="connsiteX10" fmla="*/ 712900 w 1831696"/>
                <a:gd name="connsiteY10" fmla="*/ 616191 h 3123294"/>
                <a:gd name="connsiteX11" fmla="*/ 712900 w 1831696"/>
                <a:gd name="connsiteY11" fmla="*/ 1582650 h 3123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831696" h="3123294">
                  <a:moveTo>
                    <a:pt x="-74" y="-101"/>
                  </a:moveTo>
                  <a:lnTo>
                    <a:pt x="814491" y="-101"/>
                  </a:lnTo>
                  <a:cubicBezTo>
                    <a:pt x="1308333" y="-101"/>
                    <a:pt x="1831623" y="194124"/>
                    <a:pt x="1831623" y="1071998"/>
                  </a:cubicBezTo>
                  <a:cubicBezTo>
                    <a:pt x="1831623" y="2021648"/>
                    <a:pt x="1270299" y="2169372"/>
                    <a:pt x="806025" y="2169372"/>
                  </a:cubicBezTo>
                  <a:lnTo>
                    <a:pt x="713146" y="2169372"/>
                  </a:lnTo>
                  <a:lnTo>
                    <a:pt x="713146" y="3123194"/>
                  </a:lnTo>
                  <a:lnTo>
                    <a:pt x="-74" y="3123194"/>
                  </a:lnTo>
                  <a:close/>
                  <a:moveTo>
                    <a:pt x="839766" y="1582650"/>
                  </a:moveTo>
                  <a:cubicBezTo>
                    <a:pt x="1038162" y="1582650"/>
                    <a:pt x="1122575" y="1468667"/>
                    <a:pt x="1122575" y="1084636"/>
                  </a:cubicBezTo>
                  <a:cubicBezTo>
                    <a:pt x="1122575" y="717413"/>
                    <a:pt x="1038162" y="616191"/>
                    <a:pt x="835594" y="616191"/>
                  </a:cubicBezTo>
                  <a:lnTo>
                    <a:pt x="712900" y="616191"/>
                  </a:lnTo>
                  <a:lnTo>
                    <a:pt x="712900" y="1582650"/>
                  </a:lnTo>
                  <a:close/>
                </a:path>
              </a:pathLst>
            </a:custGeom>
            <a:solidFill>
              <a:srgbClr val="FFFFFF"/>
            </a:solidFill>
            <a:ln w="122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41" name="Graphic 40">
            <a:extLst>
              <a:ext uri="{FF2B5EF4-FFF2-40B4-BE49-F238E27FC236}">
                <a16:creationId xmlns:a16="http://schemas.microsoft.com/office/drawing/2014/main" id="{C46132C8-AD5B-4FFB-87DD-1B660D775C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89845" y="156992"/>
            <a:ext cx="1130884" cy="751109"/>
          </a:xfrm>
          <a:prstGeom prst="rect">
            <a:avLst/>
          </a:prstGeom>
        </p:spPr>
      </p:pic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9DA20D6B-7196-4BD1-BB2F-100036436B10}"/>
              </a:ext>
            </a:extLst>
          </p:cNvPr>
          <p:cNvCxnSpPr>
            <a:cxnSpLocks/>
          </p:cNvCxnSpPr>
          <p:nvPr/>
        </p:nvCxnSpPr>
        <p:spPr>
          <a:xfrm>
            <a:off x="3281082" y="0"/>
            <a:ext cx="0" cy="1005840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Rectangle 66">
            <a:extLst>
              <a:ext uri="{FF2B5EF4-FFF2-40B4-BE49-F238E27FC236}">
                <a16:creationId xmlns:a16="http://schemas.microsoft.com/office/drawing/2014/main" id="{8E9A908B-486D-4224-8C4D-0D1F745740EB}"/>
              </a:ext>
            </a:extLst>
          </p:cNvPr>
          <p:cNvSpPr/>
          <p:nvPr/>
        </p:nvSpPr>
        <p:spPr>
          <a:xfrm>
            <a:off x="0" y="9493625"/>
            <a:ext cx="17881600" cy="564776"/>
          </a:xfrm>
          <a:prstGeom prst="rect">
            <a:avLst/>
          </a:prstGeom>
          <a:solidFill>
            <a:srgbClr val="2723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2" name="Graphic 71">
            <a:extLst>
              <a:ext uri="{FF2B5EF4-FFF2-40B4-BE49-F238E27FC236}">
                <a16:creationId xmlns:a16="http://schemas.microsoft.com/office/drawing/2014/main" id="{C38864EC-CE96-420C-98E1-B02DFC940C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399753" y="9653977"/>
            <a:ext cx="3355989" cy="251985"/>
          </a:xfrm>
          <a:prstGeom prst="rect">
            <a:avLst/>
          </a:prstGeom>
        </p:spPr>
      </p:pic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75382C07-4F67-4BC4-9BF3-55633EE2A9E1}"/>
              </a:ext>
            </a:extLst>
          </p:cNvPr>
          <p:cNvCxnSpPr>
            <a:cxnSpLocks/>
          </p:cNvCxnSpPr>
          <p:nvPr/>
        </p:nvCxnSpPr>
        <p:spPr>
          <a:xfrm>
            <a:off x="0" y="9493625"/>
            <a:ext cx="17881600" cy="0"/>
          </a:xfrm>
          <a:prstGeom prst="straightConnector1">
            <a:avLst/>
          </a:prstGeom>
          <a:ln w="28575">
            <a:solidFill>
              <a:srgbClr val="ED4D6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Graphic 4">
            <a:extLst>
              <a:ext uri="{FF2B5EF4-FFF2-40B4-BE49-F238E27FC236}">
                <a16:creationId xmlns:a16="http://schemas.microsoft.com/office/drawing/2014/main" id="{BA9AA473-9753-4F28-ADA9-6B999D5A66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9732" y="9637316"/>
            <a:ext cx="9239250" cy="3429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E519980-BDEB-416B-BB30-7674AA842086}"/>
              </a:ext>
            </a:extLst>
          </p:cNvPr>
          <p:cNvSpPr txBox="1"/>
          <p:nvPr/>
        </p:nvSpPr>
        <p:spPr>
          <a:xfrm>
            <a:off x="433395" y="1518619"/>
            <a:ext cx="17257416" cy="747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BentonSans Comp Book" panose="02000506040000020004" pitchFamily="50" charset="0"/>
              </a:rPr>
              <a:t>How Naloxone works: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b="1" u="sng" dirty="0">
                <a:latin typeface="BentonSans Comp Book" panose="02000506040000020004" pitchFamily="50" charset="0"/>
              </a:rPr>
              <a:t>Temporarily</a:t>
            </a:r>
            <a:r>
              <a:rPr lang="en-US" sz="4000" dirty="0">
                <a:latin typeface="BentonSans Comp Book" panose="02000506040000020004" pitchFamily="50" charset="0"/>
              </a:rPr>
              <a:t> blocks the effects of opioids, giving the person the chance to breathe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4000" dirty="0">
              <a:latin typeface="BentonSans Comp Book" panose="02000506040000020004" pitchFamily="50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>
                <a:latin typeface="BentonSans Comp Book" panose="02000506040000020004" pitchFamily="50" charset="0"/>
              </a:rPr>
              <a:t>Naloxone works in </a:t>
            </a:r>
            <a:r>
              <a:rPr lang="en-US" sz="4000" b="1" dirty="0">
                <a:latin typeface="BentonSans Comp Book" panose="02000506040000020004" pitchFamily="50" charset="0"/>
              </a:rPr>
              <a:t>1 to 3 minutes</a:t>
            </a:r>
            <a:r>
              <a:rPr lang="en-US" sz="4000" dirty="0">
                <a:latin typeface="BentonSans Comp Book" panose="02000506040000020004" pitchFamily="50" charset="0"/>
              </a:rPr>
              <a:t>, keep this mind when giving multiple doses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4000" dirty="0">
              <a:latin typeface="BentonSans Comp Book" panose="02000506040000020004" pitchFamily="50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>
                <a:latin typeface="BentonSans Comp Book" panose="02000506040000020004" pitchFamily="50" charset="0"/>
              </a:rPr>
              <a:t>Naloxone will work for </a:t>
            </a:r>
            <a:r>
              <a:rPr lang="en-US" sz="4000" b="1" dirty="0">
                <a:latin typeface="BentonSans Comp Book" panose="02000506040000020004" pitchFamily="50" charset="0"/>
              </a:rPr>
              <a:t>30 to 90 minutes </a:t>
            </a:r>
            <a:r>
              <a:rPr lang="en-US" sz="4000" dirty="0">
                <a:latin typeface="BentonSans Comp Book" panose="02000506040000020004" pitchFamily="50" charset="0"/>
              </a:rPr>
              <a:t>to reverse the overdose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4000" dirty="0">
              <a:latin typeface="BentonSans Comp Book" panose="02000506040000020004" pitchFamily="50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>
                <a:latin typeface="BentonSans Comp Book" panose="02000506040000020004" pitchFamily="50" charset="0"/>
              </a:rPr>
              <a:t>Naloxone can </a:t>
            </a:r>
            <a:r>
              <a:rPr lang="en-US" sz="4000" b="1" dirty="0">
                <a:latin typeface="BentonSans Comp Book" panose="02000506040000020004" pitchFamily="50" charset="0"/>
              </a:rPr>
              <a:t>neither</a:t>
            </a:r>
            <a:r>
              <a:rPr lang="en-US" sz="4000" dirty="0">
                <a:latin typeface="BentonSans Comp Book" panose="02000506040000020004" pitchFamily="50" charset="0"/>
              </a:rPr>
              <a:t> be abused nor cause overdose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4000" dirty="0">
              <a:latin typeface="BentonSans Comp Book" panose="02000506040000020004" pitchFamily="50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>
                <a:latin typeface="BentonSans Comp Book" panose="02000506040000020004" pitchFamily="50" charset="0"/>
              </a:rPr>
              <a:t>There is potential for a rare allergic reaction to naloxone, further emphasizing the need to call 911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976D0A-A3BA-791A-FAC3-8E2CD263FF6F}"/>
              </a:ext>
            </a:extLst>
          </p:cNvPr>
          <p:cNvSpPr txBox="1"/>
          <p:nvPr/>
        </p:nvSpPr>
        <p:spPr>
          <a:xfrm>
            <a:off x="3471739" y="237188"/>
            <a:ext cx="14219072" cy="91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6000"/>
              </a:lnSpc>
              <a:spcAft>
                <a:spcPts val="600"/>
              </a:spcAft>
            </a:pPr>
            <a:r>
              <a:rPr lang="en-US" sz="7200" dirty="0">
                <a:solidFill>
                  <a:srgbClr val="28AEE4"/>
                </a:solidFill>
                <a:latin typeface="BentonSans Comp Book" panose="02000506040000020004" pitchFamily="50" charset="0"/>
              </a:rPr>
              <a:t>OPIOID </a:t>
            </a:r>
            <a:r>
              <a:rPr lang="en-US" sz="7200" dirty="0">
                <a:solidFill>
                  <a:schemeClr val="bg1"/>
                </a:solidFill>
                <a:latin typeface="BentonSans Comp Black" panose="02000506050000020004" pitchFamily="50" charset="0"/>
              </a:rPr>
              <a:t>BASICS</a:t>
            </a:r>
          </a:p>
        </p:txBody>
      </p:sp>
    </p:spTree>
    <p:extLst>
      <p:ext uri="{BB962C8B-B14F-4D97-AF65-F5344CB8AC3E}">
        <p14:creationId xmlns:p14="http://schemas.microsoft.com/office/powerpoint/2010/main" val="10804046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A11171-B57F-2B2E-94BD-E17AC57A7D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64CDF4B-A1C5-8341-4BF3-6494445629C3}"/>
              </a:ext>
            </a:extLst>
          </p:cNvPr>
          <p:cNvSpPr/>
          <p:nvPr/>
        </p:nvSpPr>
        <p:spPr>
          <a:xfrm>
            <a:off x="0" y="1366"/>
            <a:ext cx="17881600" cy="1021217"/>
          </a:xfrm>
          <a:prstGeom prst="rect">
            <a:avLst/>
          </a:prstGeom>
          <a:solidFill>
            <a:srgbClr val="2723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11177C0-A916-B670-5BD2-2F593102C433}"/>
              </a:ext>
            </a:extLst>
          </p:cNvPr>
          <p:cNvSpPr/>
          <p:nvPr/>
        </p:nvSpPr>
        <p:spPr>
          <a:xfrm>
            <a:off x="0" y="0"/>
            <a:ext cx="3281082" cy="1022583"/>
          </a:xfrm>
          <a:prstGeom prst="rect">
            <a:avLst/>
          </a:prstGeom>
          <a:solidFill>
            <a:srgbClr val="28AE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08AF360-2DAA-86F5-CD7F-407C91E7ACB6}"/>
              </a:ext>
            </a:extLst>
          </p:cNvPr>
          <p:cNvCxnSpPr>
            <a:cxnSpLocks/>
          </p:cNvCxnSpPr>
          <p:nvPr/>
        </p:nvCxnSpPr>
        <p:spPr>
          <a:xfrm>
            <a:off x="1731094" y="154494"/>
            <a:ext cx="0" cy="751109"/>
          </a:xfrm>
          <a:prstGeom prst="line">
            <a:avLst/>
          </a:prstGeom>
          <a:ln w="38100">
            <a:solidFill>
              <a:srgbClr val="27236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A3B3EB8C-BCFB-DB8A-2B27-02F2ED45DB87}"/>
              </a:ext>
            </a:extLst>
          </p:cNvPr>
          <p:cNvSpPr txBox="1"/>
          <p:nvPr/>
        </p:nvSpPr>
        <p:spPr>
          <a:xfrm>
            <a:off x="328504" y="2606789"/>
            <a:ext cx="276192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BentonSans Comp Bold" panose="02000506050000020004" pitchFamily="50" charset="0"/>
              </a:rPr>
              <a:t>Abstinence, or non-use, from opiate drug abuse is the most effective overdose prevention option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92C2EFB-3AF2-3986-8568-BFC1D94C4840}"/>
              </a:ext>
            </a:extLst>
          </p:cNvPr>
          <p:cNvGrpSpPr/>
          <p:nvPr/>
        </p:nvGrpSpPr>
        <p:grpSpPr>
          <a:xfrm>
            <a:off x="150652" y="132360"/>
            <a:ext cx="1438623" cy="742482"/>
            <a:chOff x="1053401" y="2565187"/>
            <a:chExt cx="6052364" cy="3123662"/>
          </a:xfrm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52624A8B-9DEB-BBFD-680D-849064ADEEA6}"/>
                </a:ext>
              </a:extLst>
            </p:cNvPr>
            <p:cNvSpPr/>
            <p:nvPr/>
          </p:nvSpPr>
          <p:spPr>
            <a:xfrm>
              <a:off x="1053401" y="2565187"/>
              <a:ext cx="1992179" cy="3123662"/>
            </a:xfrm>
            <a:custGeom>
              <a:avLst/>
              <a:gdLst>
                <a:gd name="connsiteX0" fmla="*/ -74 w 1992179"/>
                <a:gd name="connsiteY0" fmla="*/ -101 h 3123662"/>
                <a:gd name="connsiteX1" fmla="*/ 742838 w 1992179"/>
                <a:gd name="connsiteY1" fmla="*/ -101 h 3123662"/>
                <a:gd name="connsiteX2" fmla="*/ 1992106 w 1992179"/>
                <a:gd name="connsiteY2" fmla="*/ 1553081 h 3123662"/>
                <a:gd name="connsiteX3" fmla="*/ 742838 w 1992179"/>
                <a:gd name="connsiteY3" fmla="*/ 3123562 h 3123662"/>
                <a:gd name="connsiteX4" fmla="*/ -74 w 1992179"/>
                <a:gd name="connsiteY4" fmla="*/ 3123562 h 3123662"/>
                <a:gd name="connsiteX5" fmla="*/ 831423 w 1992179"/>
                <a:gd name="connsiteY5" fmla="*/ 2519663 h 3123662"/>
                <a:gd name="connsiteX6" fmla="*/ 1257661 w 1992179"/>
                <a:gd name="connsiteY6" fmla="*/ 1553081 h 3123662"/>
                <a:gd name="connsiteX7" fmla="*/ 827251 w 1992179"/>
                <a:gd name="connsiteY7" fmla="*/ 616191 h 3123662"/>
                <a:gd name="connsiteX8" fmla="*/ 725906 w 1992179"/>
                <a:gd name="connsiteY8" fmla="*/ 616191 h 3123662"/>
                <a:gd name="connsiteX9" fmla="*/ 725906 w 1992179"/>
                <a:gd name="connsiteY9" fmla="*/ 2519663 h 3123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92179" h="3123662">
                  <a:moveTo>
                    <a:pt x="-74" y="-101"/>
                  </a:moveTo>
                  <a:lnTo>
                    <a:pt x="742838" y="-101"/>
                  </a:lnTo>
                  <a:cubicBezTo>
                    <a:pt x="1468694" y="-101"/>
                    <a:pt x="1992106" y="232036"/>
                    <a:pt x="1992106" y="1553081"/>
                  </a:cubicBezTo>
                  <a:cubicBezTo>
                    <a:pt x="1992106" y="2886886"/>
                    <a:pt x="1456057" y="3123562"/>
                    <a:pt x="742838" y="3123562"/>
                  </a:cubicBezTo>
                  <a:lnTo>
                    <a:pt x="-74" y="3123562"/>
                  </a:lnTo>
                  <a:close/>
                  <a:moveTo>
                    <a:pt x="831423" y="2519663"/>
                  </a:moveTo>
                  <a:cubicBezTo>
                    <a:pt x="1181713" y="2519663"/>
                    <a:pt x="1257661" y="2312801"/>
                    <a:pt x="1257661" y="1553081"/>
                  </a:cubicBezTo>
                  <a:cubicBezTo>
                    <a:pt x="1257661" y="801826"/>
                    <a:pt x="1181713" y="616191"/>
                    <a:pt x="827251" y="616191"/>
                  </a:cubicBezTo>
                  <a:lnTo>
                    <a:pt x="725906" y="616191"/>
                  </a:lnTo>
                  <a:lnTo>
                    <a:pt x="725906" y="2519663"/>
                  </a:lnTo>
                  <a:close/>
                </a:path>
              </a:pathLst>
            </a:custGeom>
            <a:solidFill>
              <a:srgbClr val="FFFFFF"/>
            </a:solidFill>
            <a:ln w="122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04D099C3-C20E-38AA-5087-8E24E8EA05D0}"/>
                </a:ext>
              </a:extLst>
            </p:cNvPr>
            <p:cNvSpPr/>
            <p:nvPr/>
          </p:nvSpPr>
          <p:spPr>
            <a:xfrm>
              <a:off x="3193304" y="2565187"/>
              <a:ext cx="1920158" cy="3123294"/>
            </a:xfrm>
            <a:custGeom>
              <a:avLst/>
              <a:gdLst>
                <a:gd name="connsiteX0" fmla="*/ -74 w 1920158"/>
                <a:gd name="connsiteY0" fmla="*/ -101 h 3123294"/>
                <a:gd name="connsiteX1" fmla="*/ 746764 w 1920158"/>
                <a:gd name="connsiteY1" fmla="*/ -101 h 3123294"/>
                <a:gd name="connsiteX2" fmla="*/ 1143433 w 1920158"/>
                <a:gd name="connsiteY2" fmla="*/ 1080464 h 3123294"/>
                <a:gd name="connsiteX3" fmla="*/ 1341829 w 1920158"/>
                <a:gd name="connsiteY3" fmla="*/ 1700804 h 3123294"/>
                <a:gd name="connsiteX4" fmla="*/ 1358761 w 1920158"/>
                <a:gd name="connsiteY4" fmla="*/ 1700804 h 3123294"/>
                <a:gd name="connsiteX5" fmla="*/ 1358761 w 1920158"/>
                <a:gd name="connsiteY5" fmla="*/ -101 h 3123294"/>
                <a:gd name="connsiteX6" fmla="*/ 1920085 w 1920158"/>
                <a:gd name="connsiteY6" fmla="*/ -101 h 3123294"/>
                <a:gd name="connsiteX7" fmla="*/ 1920085 w 1920158"/>
                <a:gd name="connsiteY7" fmla="*/ 3123194 h 3123294"/>
                <a:gd name="connsiteX8" fmla="*/ 1304039 w 1920158"/>
                <a:gd name="connsiteY8" fmla="*/ 3123194 h 3123294"/>
                <a:gd name="connsiteX9" fmla="*/ 788725 w 1920158"/>
                <a:gd name="connsiteY9" fmla="*/ 1840062 h 3123294"/>
                <a:gd name="connsiteX10" fmla="*/ 577692 w 1920158"/>
                <a:gd name="connsiteY10" fmla="*/ 1219722 h 3123294"/>
                <a:gd name="connsiteX11" fmla="*/ 560760 w 1920158"/>
                <a:gd name="connsiteY11" fmla="*/ 1219722 h 3123294"/>
                <a:gd name="connsiteX12" fmla="*/ 560760 w 1920158"/>
                <a:gd name="connsiteY12" fmla="*/ 3123194 h 3123294"/>
                <a:gd name="connsiteX13" fmla="*/ -74 w 1920158"/>
                <a:gd name="connsiteY13" fmla="*/ 3123194 h 3123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920158" h="3123294">
                  <a:moveTo>
                    <a:pt x="-74" y="-101"/>
                  </a:moveTo>
                  <a:lnTo>
                    <a:pt x="746764" y="-101"/>
                  </a:lnTo>
                  <a:lnTo>
                    <a:pt x="1143433" y="1080464"/>
                  </a:lnTo>
                  <a:cubicBezTo>
                    <a:pt x="1227846" y="1329410"/>
                    <a:pt x="1290665" y="1510874"/>
                    <a:pt x="1341829" y="1700804"/>
                  </a:cubicBezTo>
                  <a:lnTo>
                    <a:pt x="1358761" y="1700804"/>
                  </a:lnTo>
                  <a:lnTo>
                    <a:pt x="1358761" y="-101"/>
                  </a:lnTo>
                  <a:lnTo>
                    <a:pt x="1920085" y="-101"/>
                  </a:lnTo>
                  <a:lnTo>
                    <a:pt x="1920085" y="3123194"/>
                  </a:lnTo>
                  <a:lnTo>
                    <a:pt x="1304039" y="3123194"/>
                  </a:lnTo>
                  <a:lnTo>
                    <a:pt x="788725" y="1840062"/>
                  </a:lnTo>
                  <a:cubicBezTo>
                    <a:pt x="700017" y="1603753"/>
                    <a:pt x="611432" y="1337876"/>
                    <a:pt x="577692" y="1219722"/>
                  </a:cubicBezTo>
                  <a:lnTo>
                    <a:pt x="560760" y="1219722"/>
                  </a:lnTo>
                  <a:lnTo>
                    <a:pt x="560760" y="3123194"/>
                  </a:lnTo>
                  <a:lnTo>
                    <a:pt x="-74" y="3123194"/>
                  </a:lnTo>
                  <a:close/>
                </a:path>
              </a:pathLst>
            </a:custGeom>
            <a:solidFill>
              <a:srgbClr val="FFFFFF"/>
            </a:solidFill>
            <a:ln w="122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85042812-173E-EF40-B20E-79947ACBA5B2}"/>
                </a:ext>
              </a:extLst>
            </p:cNvPr>
            <p:cNvSpPr/>
            <p:nvPr/>
          </p:nvSpPr>
          <p:spPr>
            <a:xfrm>
              <a:off x="5274069" y="2565187"/>
              <a:ext cx="1831696" cy="3123294"/>
            </a:xfrm>
            <a:custGeom>
              <a:avLst/>
              <a:gdLst>
                <a:gd name="connsiteX0" fmla="*/ -74 w 1831696"/>
                <a:gd name="connsiteY0" fmla="*/ -101 h 3123294"/>
                <a:gd name="connsiteX1" fmla="*/ 814491 w 1831696"/>
                <a:gd name="connsiteY1" fmla="*/ -101 h 3123294"/>
                <a:gd name="connsiteX2" fmla="*/ 1831623 w 1831696"/>
                <a:gd name="connsiteY2" fmla="*/ 1071998 h 3123294"/>
                <a:gd name="connsiteX3" fmla="*/ 806025 w 1831696"/>
                <a:gd name="connsiteY3" fmla="*/ 2169372 h 3123294"/>
                <a:gd name="connsiteX4" fmla="*/ 713146 w 1831696"/>
                <a:gd name="connsiteY4" fmla="*/ 2169372 h 3123294"/>
                <a:gd name="connsiteX5" fmla="*/ 713146 w 1831696"/>
                <a:gd name="connsiteY5" fmla="*/ 3123194 h 3123294"/>
                <a:gd name="connsiteX6" fmla="*/ -74 w 1831696"/>
                <a:gd name="connsiteY6" fmla="*/ 3123194 h 3123294"/>
                <a:gd name="connsiteX7" fmla="*/ 839766 w 1831696"/>
                <a:gd name="connsiteY7" fmla="*/ 1582650 h 3123294"/>
                <a:gd name="connsiteX8" fmla="*/ 1122575 w 1831696"/>
                <a:gd name="connsiteY8" fmla="*/ 1084636 h 3123294"/>
                <a:gd name="connsiteX9" fmla="*/ 835594 w 1831696"/>
                <a:gd name="connsiteY9" fmla="*/ 616191 h 3123294"/>
                <a:gd name="connsiteX10" fmla="*/ 712900 w 1831696"/>
                <a:gd name="connsiteY10" fmla="*/ 616191 h 3123294"/>
                <a:gd name="connsiteX11" fmla="*/ 712900 w 1831696"/>
                <a:gd name="connsiteY11" fmla="*/ 1582650 h 3123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831696" h="3123294">
                  <a:moveTo>
                    <a:pt x="-74" y="-101"/>
                  </a:moveTo>
                  <a:lnTo>
                    <a:pt x="814491" y="-101"/>
                  </a:lnTo>
                  <a:cubicBezTo>
                    <a:pt x="1308333" y="-101"/>
                    <a:pt x="1831623" y="194124"/>
                    <a:pt x="1831623" y="1071998"/>
                  </a:cubicBezTo>
                  <a:cubicBezTo>
                    <a:pt x="1831623" y="2021648"/>
                    <a:pt x="1270299" y="2169372"/>
                    <a:pt x="806025" y="2169372"/>
                  </a:cubicBezTo>
                  <a:lnTo>
                    <a:pt x="713146" y="2169372"/>
                  </a:lnTo>
                  <a:lnTo>
                    <a:pt x="713146" y="3123194"/>
                  </a:lnTo>
                  <a:lnTo>
                    <a:pt x="-74" y="3123194"/>
                  </a:lnTo>
                  <a:close/>
                  <a:moveTo>
                    <a:pt x="839766" y="1582650"/>
                  </a:moveTo>
                  <a:cubicBezTo>
                    <a:pt x="1038162" y="1582650"/>
                    <a:pt x="1122575" y="1468667"/>
                    <a:pt x="1122575" y="1084636"/>
                  </a:cubicBezTo>
                  <a:cubicBezTo>
                    <a:pt x="1122575" y="717413"/>
                    <a:pt x="1038162" y="616191"/>
                    <a:pt x="835594" y="616191"/>
                  </a:cubicBezTo>
                  <a:lnTo>
                    <a:pt x="712900" y="616191"/>
                  </a:lnTo>
                  <a:lnTo>
                    <a:pt x="712900" y="1582650"/>
                  </a:lnTo>
                  <a:close/>
                </a:path>
              </a:pathLst>
            </a:custGeom>
            <a:solidFill>
              <a:srgbClr val="FFFFFF"/>
            </a:solidFill>
            <a:ln w="122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41" name="Graphic 40">
            <a:extLst>
              <a:ext uri="{FF2B5EF4-FFF2-40B4-BE49-F238E27FC236}">
                <a16:creationId xmlns:a16="http://schemas.microsoft.com/office/drawing/2014/main" id="{CB1FE671-23CC-B771-6842-869CC25976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89845" y="156992"/>
            <a:ext cx="1130884" cy="751109"/>
          </a:xfrm>
          <a:prstGeom prst="rect">
            <a:avLst/>
          </a:prstGeom>
        </p:spPr>
      </p:pic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C9952DE1-ED32-E479-9614-1D9EB434AB62}"/>
              </a:ext>
            </a:extLst>
          </p:cNvPr>
          <p:cNvCxnSpPr>
            <a:cxnSpLocks/>
          </p:cNvCxnSpPr>
          <p:nvPr/>
        </p:nvCxnSpPr>
        <p:spPr>
          <a:xfrm>
            <a:off x="3281082" y="0"/>
            <a:ext cx="0" cy="1005840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Rectangle 66">
            <a:extLst>
              <a:ext uri="{FF2B5EF4-FFF2-40B4-BE49-F238E27FC236}">
                <a16:creationId xmlns:a16="http://schemas.microsoft.com/office/drawing/2014/main" id="{870BEB69-8980-DD60-3235-283905CE71E0}"/>
              </a:ext>
            </a:extLst>
          </p:cNvPr>
          <p:cNvSpPr/>
          <p:nvPr/>
        </p:nvSpPr>
        <p:spPr>
          <a:xfrm>
            <a:off x="0" y="9493625"/>
            <a:ext cx="17881600" cy="564776"/>
          </a:xfrm>
          <a:prstGeom prst="rect">
            <a:avLst/>
          </a:prstGeom>
          <a:solidFill>
            <a:srgbClr val="2723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2" name="Graphic 71">
            <a:extLst>
              <a:ext uri="{FF2B5EF4-FFF2-40B4-BE49-F238E27FC236}">
                <a16:creationId xmlns:a16="http://schemas.microsoft.com/office/drawing/2014/main" id="{7F845B3D-7181-989A-FD46-2D43CD2A31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399753" y="9653977"/>
            <a:ext cx="3355989" cy="251985"/>
          </a:xfrm>
          <a:prstGeom prst="rect">
            <a:avLst/>
          </a:prstGeom>
        </p:spPr>
      </p:pic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278CCDCB-4527-AA6C-45C5-4E01DCF6FE2A}"/>
              </a:ext>
            </a:extLst>
          </p:cNvPr>
          <p:cNvCxnSpPr>
            <a:cxnSpLocks/>
          </p:cNvCxnSpPr>
          <p:nvPr/>
        </p:nvCxnSpPr>
        <p:spPr>
          <a:xfrm>
            <a:off x="0" y="9493625"/>
            <a:ext cx="17881600" cy="0"/>
          </a:xfrm>
          <a:prstGeom prst="straightConnector1">
            <a:avLst/>
          </a:prstGeom>
          <a:ln w="28575">
            <a:solidFill>
              <a:srgbClr val="ED4D6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Graphic 4">
            <a:extLst>
              <a:ext uri="{FF2B5EF4-FFF2-40B4-BE49-F238E27FC236}">
                <a16:creationId xmlns:a16="http://schemas.microsoft.com/office/drawing/2014/main" id="{582BD415-7E32-8BB0-C867-A66B02D45A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9732" y="9637316"/>
            <a:ext cx="9239250" cy="3429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D896A23-4AD7-39F7-EE6B-CAEBE0153679}"/>
              </a:ext>
            </a:extLst>
          </p:cNvPr>
          <p:cNvSpPr txBox="1"/>
          <p:nvPr/>
        </p:nvSpPr>
        <p:spPr>
          <a:xfrm>
            <a:off x="3471739" y="237188"/>
            <a:ext cx="14219072" cy="91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6000"/>
              </a:lnSpc>
              <a:spcAft>
                <a:spcPts val="600"/>
              </a:spcAft>
            </a:pPr>
            <a:r>
              <a:rPr lang="en-US" sz="7200" dirty="0">
                <a:solidFill>
                  <a:srgbClr val="28AEE4"/>
                </a:solidFill>
                <a:latin typeface="BentonSans Comp Book" panose="02000506040000020004" pitchFamily="50" charset="0"/>
              </a:rPr>
              <a:t>OPIOID </a:t>
            </a:r>
            <a:r>
              <a:rPr lang="en-US" sz="7200" dirty="0">
                <a:solidFill>
                  <a:schemeClr val="bg1"/>
                </a:solidFill>
                <a:latin typeface="BentonSans Comp Black" panose="02000506050000020004" pitchFamily="50" charset="0"/>
              </a:rPr>
              <a:t>BASICS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7314858-DA4A-0D54-F945-9C50AD9822E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18902" y="1310674"/>
            <a:ext cx="11440159" cy="778451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3197686-4874-B3FC-7981-CCB42673B59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18902" y="2794634"/>
            <a:ext cx="11440159" cy="51817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DE8FBD7-FF8B-6502-A8F5-BE9D36D91C5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17056" y="2730441"/>
            <a:ext cx="4230586" cy="158582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B9F4921-2650-4B91-F3DD-4A43FAFDAEFA}"/>
              </a:ext>
            </a:extLst>
          </p:cNvPr>
          <p:cNvSpPr txBox="1"/>
          <p:nvPr/>
        </p:nvSpPr>
        <p:spPr>
          <a:xfrm>
            <a:off x="4964191" y="1404714"/>
            <a:ext cx="874957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/>
              <a:t>Naloxone Reversing an Overdose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6C56085-1D4D-43F9-D09B-051D5A2A5365}"/>
              </a:ext>
            </a:extLst>
          </p:cNvPr>
          <p:cNvSpPr/>
          <p:nvPr/>
        </p:nvSpPr>
        <p:spPr>
          <a:xfrm>
            <a:off x="7855527" y="2730441"/>
            <a:ext cx="1261529" cy="78240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7E41414C-81AD-8CE4-BBE5-D48DA1EF683E}"/>
              </a:ext>
            </a:extLst>
          </p:cNvPr>
          <p:cNvSpPr/>
          <p:nvPr/>
        </p:nvSpPr>
        <p:spPr>
          <a:xfrm>
            <a:off x="12875316" y="3222836"/>
            <a:ext cx="1261529" cy="78240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0627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DCBE486-733C-4E2E-9E6B-F23BD7A04707}"/>
              </a:ext>
            </a:extLst>
          </p:cNvPr>
          <p:cNvSpPr/>
          <p:nvPr/>
        </p:nvSpPr>
        <p:spPr>
          <a:xfrm>
            <a:off x="0" y="1366"/>
            <a:ext cx="17881600" cy="1021217"/>
          </a:xfrm>
          <a:prstGeom prst="rect">
            <a:avLst/>
          </a:prstGeom>
          <a:solidFill>
            <a:srgbClr val="2723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D358A99-912C-47EE-B238-56944DF78E3E}"/>
              </a:ext>
            </a:extLst>
          </p:cNvPr>
          <p:cNvSpPr/>
          <p:nvPr/>
        </p:nvSpPr>
        <p:spPr>
          <a:xfrm>
            <a:off x="0" y="0"/>
            <a:ext cx="3281082" cy="1022583"/>
          </a:xfrm>
          <a:prstGeom prst="rect">
            <a:avLst/>
          </a:prstGeom>
          <a:solidFill>
            <a:srgbClr val="28AE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512D461-500B-4626-82B7-B149F605182C}"/>
              </a:ext>
            </a:extLst>
          </p:cNvPr>
          <p:cNvCxnSpPr>
            <a:cxnSpLocks/>
          </p:cNvCxnSpPr>
          <p:nvPr/>
        </p:nvCxnSpPr>
        <p:spPr>
          <a:xfrm>
            <a:off x="1731094" y="154494"/>
            <a:ext cx="0" cy="751109"/>
          </a:xfrm>
          <a:prstGeom prst="line">
            <a:avLst/>
          </a:prstGeom>
          <a:ln w="38100">
            <a:solidFill>
              <a:srgbClr val="27236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88EE5E48-0C9C-4CD6-AB23-3CEC0583F61D}"/>
              </a:ext>
            </a:extLst>
          </p:cNvPr>
          <p:cNvSpPr txBox="1"/>
          <p:nvPr/>
        </p:nvSpPr>
        <p:spPr>
          <a:xfrm>
            <a:off x="328504" y="2606789"/>
            <a:ext cx="276192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BentonSans Comp Bold" panose="02000506050000020004" pitchFamily="50" charset="0"/>
              </a:rPr>
              <a:t>Abstinence, or non-use, from opiate drug abuse is the most effective overdose prevention option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F5E3E13-0A98-45B4-A1B2-2843F09D12E1}"/>
              </a:ext>
            </a:extLst>
          </p:cNvPr>
          <p:cNvGrpSpPr/>
          <p:nvPr/>
        </p:nvGrpSpPr>
        <p:grpSpPr>
          <a:xfrm>
            <a:off x="150652" y="132360"/>
            <a:ext cx="1438623" cy="742482"/>
            <a:chOff x="1053401" y="2565187"/>
            <a:chExt cx="6052364" cy="3123662"/>
          </a:xfrm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5EF91DD6-FC30-41E7-A72A-EE86FEFDDD0A}"/>
                </a:ext>
              </a:extLst>
            </p:cNvPr>
            <p:cNvSpPr/>
            <p:nvPr/>
          </p:nvSpPr>
          <p:spPr>
            <a:xfrm>
              <a:off x="1053401" y="2565187"/>
              <a:ext cx="1992179" cy="3123662"/>
            </a:xfrm>
            <a:custGeom>
              <a:avLst/>
              <a:gdLst>
                <a:gd name="connsiteX0" fmla="*/ -74 w 1992179"/>
                <a:gd name="connsiteY0" fmla="*/ -101 h 3123662"/>
                <a:gd name="connsiteX1" fmla="*/ 742838 w 1992179"/>
                <a:gd name="connsiteY1" fmla="*/ -101 h 3123662"/>
                <a:gd name="connsiteX2" fmla="*/ 1992106 w 1992179"/>
                <a:gd name="connsiteY2" fmla="*/ 1553081 h 3123662"/>
                <a:gd name="connsiteX3" fmla="*/ 742838 w 1992179"/>
                <a:gd name="connsiteY3" fmla="*/ 3123562 h 3123662"/>
                <a:gd name="connsiteX4" fmla="*/ -74 w 1992179"/>
                <a:gd name="connsiteY4" fmla="*/ 3123562 h 3123662"/>
                <a:gd name="connsiteX5" fmla="*/ 831423 w 1992179"/>
                <a:gd name="connsiteY5" fmla="*/ 2519663 h 3123662"/>
                <a:gd name="connsiteX6" fmla="*/ 1257661 w 1992179"/>
                <a:gd name="connsiteY6" fmla="*/ 1553081 h 3123662"/>
                <a:gd name="connsiteX7" fmla="*/ 827251 w 1992179"/>
                <a:gd name="connsiteY7" fmla="*/ 616191 h 3123662"/>
                <a:gd name="connsiteX8" fmla="*/ 725906 w 1992179"/>
                <a:gd name="connsiteY8" fmla="*/ 616191 h 3123662"/>
                <a:gd name="connsiteX9" fmla="*/ 725906 w 1992179"/>
                <a:gd name="connsiteY9" fmla="*/ 2519663 h 3123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92179" h="3123662">
                  <a:moveTo>
                    <a:pt x="-74" y="-101"/>
                  </a:moveTo>
                  <a:lnTo>
                    <a:pt x="742838" y="-101"/>
                  </a:lnTo>
                  <a:cubicBezTo>
                    <a:pt x="1468694" y="-101"/>
                    <a:pt x="1992106" y="232036"/>
                    <a:pt x="1992106" y="1553081"/>
                  </a:cubicBezTo>
                  <a:cubicBezTo>
                    <a:pt x="1992106" y="2886886"/>
                    <a:pt x="1456057" y="3123562"/>
                    <a:pt x="742838" y="3123562"/>
                  </a:cubicBezTo>
                  <a:lnTo>
                    <a:pt x="-74" y="3123562"/>
                  </a:lnTo>
                  <a:close/>
                  <a:moveTo>
                    <a:pt x="831423" y="2519663"/>
                  </a:moveTo>
                  <a:cubicBezTo>
                    <a:pt x="1181713" y="2519663"/>
                    <a:pt x="1257661" y="2312801"/>
                    <a:pt x="1257661" y="1553081"/>
                  </a:cubicBezTo>
                  <a:cubicBezTo>
                    <a:pt x="1257661" y="801826"/>
                    <a:pt x="1181713" y="616191"/>
                    <a:pt x="827251" y="616191"/>
                  </a:cubicBezTo>
                  <a:lnTo>
                    <a:pt x="725906" y="616191"/>
                  </a:lnTo>
                  <a:lnTo>
                    <a:pt x="725906" y="2519663"/>
                  </a:lnTo>
                  <a:close/>
                </a:path>
              </a:pathLst>
            </a:custGeom>
            <a:solidFill>
              <a:srgbClr val="FFFFFF"/>
            </a:solidFill>
            <a:ln w="122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03F8DA67-9E59-41B2-9A70-C7A5C98B746A}"/>
                </a:ext>
              </a:extLst>
            </p:cNvPr>
            <p:cNvSpPr/>
            <p:nvPr/>
          </p:nvSpPr>
          <p:spPr>
            <a:xfrm>
              <a:off x="3193304" y="2565187"/>
              <a:ext cx="1920158" cy="3123294"/>
            </a:xfrm>
            <a:custGeom>
              <a:avLst/>
              <a:gdLst>
                <a:gd name="connsiteX0" fmla="*/ -74 w 1920158"/>
                <a:gd name="connsiteY0" fmla="*/ -101 h 3123294"/>
                <a:gd name="connsiteX1" fmla="*/ 746764 w 1920158"/>
                <a:gd name="connsiteY1" fmla="*/ -101 h 3123294"/>
                <a:gd name="connsiteX2" fmla="*/ 1143433 w 1920158"/>
                <a:gd name="connsiteY2" fmla="*/ 1080464 h 3123294"/>
                <a:gd name="connsiteX3" fmla="*/ 1341829 w 1920158"/>
                <a:gd name="connsiteY3" fmla="*/ 1700804 h 3123294"/>
                <a:gd name="connsiteX4" fmla="*/ 1358761 w 1920158"/>
                <a:gd name="connsiteY4" fmla="*/ 1700804 h 3123294"/>
                <a:gd name="connsiteX5" fmla="*/ 1358761 w 1920158"/>
                <a:gd name="connsiteY5" fmla="*/ -101 h 3123294"/>
                <a:gd name="connsiteX6" fmla="*/ 1920085 w 1920158"/>
                <a:gd name="connsiteY6" fmla="*/ -101 h 3123294"/>
                <a:gd name="connsiteX7" fmla="*/ 1920085 w 1920158"/>
                <a:gd name="connsiteY7" fmla="*/ 3123194 h 3123294"/>
                <a:gd name="connsiteX8" fmla="*/ 1304039 w 1920158"/>
                <a:gd name="connsiteY8" fmla="*/ 3123194 h 3123294"/>
                <a:gd name="connsiteX9" fmla="*/ 788725 w 1920158"/>
                <a:gd name="connsiteY9" fmla="*/ 1840062 h 3123294"/>
                <a:gd name="connsiteX10" fmla="*/ 577692 w 1920158"/>
                <a:gd name="connsiteY10" fmla="*/ 1219722 h 3123294"/>
                <a:gd name="connsiteX11" fmla="*/ 560760 w 1920158"/>
                <a:gd name="connsiteY11" fmla="*/ 1219722 h 3123294"/>
                <a:gd name="connsiteX12" fmla="*/ 560760 w 1920158"/>
                <a:gd name="connsiteY12" fmla="*/ 3123194 h 3123294"/>
                <a:gd name="connsiteX13" fmla="*/ -74 w 1920158"/>
                <a:gd name="connsiteY13" fmla="*/ 3123194 h 3123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920158" h="3123294">
                  <a:moveTo>
                    <a:pt x="-74" y="-101"/>
                  </a:moveTo>
                  <a:lnTo>
                    <a:pt x="746764" y="-101"/>
                  </a:lnTo>
                  <a:lnTo>
                    <a:pt x="1143433" y="1080464"/>
                  </a:lnTo>
                  <a:cubicBezTo>
                    <a:pt x="1227846" y="1329410"/>
                    <a:pt x="1290665" y="1510874"/>
                    <a:pt x="1341829" y="1700804"/>
                  </a:cubicBezTo>
                  <a:lnTo>
                    <a:pt x="1358761" y="1700804"/>
                  </a:lnTo>
                  <a:lnTo>
                    <a:pt x="1358761" y="-101"/>
                  </a:lnTo>
                  <a:lnTo>
                    <a:pt x="1920085" y="-101"/>
                  </a:lnTo>
                  <a:lnTo>
                    <a:pt x="1920085" y="3123194"/>
                  </a:lnTo>
                  <a:lnTo>
                    <a:pt x="1304039" y="3123194"/>
                  </a:lnTo>
                  <a:lnTo>
                    <a:pt x="788725" y="1840062"/>
                  </a:lnTo>
                  <a:cubicBezTo>
                    <a:pt x="700017" y="1603753"/>
                    <a:pt x="611432" y="1337876"/>
                    <a:pt x="577692" y="1219722"/>
                  </a:cubicBezTo>
                  <a:lnTo>
                    <a:pt x="560760" y="1219722"/>
                  </a:lnTo>
                  <a:lnTo>
                    <a:pt x="560760" y="3123194"/>
                  </a:lnTo>
                  <a:lnTo>
                    <a:pt x="-74" y="3123194"/>
                  </a:lnTo>
                  <a:close/>
                </a:path>
              </a:pathLst>
            </a:custGeom>
            <a:solidFill>
              <a:srgbClr val="FFFFFF"/>
            </a:solidFill>
            <a:ln w="122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C0769024-4C2E-444B-A66D-A38D7694A8CB}"/>
                </a:ext>
              </a:extLst>
            </p:cNvPr>
            <p:cNvSpPr/>
            <p:nvPr/>
          </p:nvSpPr>
          <p:spPr>
            <a:xfrm>
              <a:off x="5274069" y="2565187"/>
              <a:ext cx="1831696" cy="3123294"/>
            </a:xfrm>
            <a:custGeom>
              <a:avLst/>
              <a:gdLst>
                <a:gd name="connsiteX0" fmla="*/ -74 w 1831696"/>
                <a:gd name="connsiteY0" fmla="*/ -101 h 3123294"/>
                <a:gd name="connsiteX1" fmla="*/ 814491 w 1831696"/>
                <a:gd name="connsiteY1" fmla="*/ -101 h 3123294"/>
                <a:gd name="connsiteX2" fmla="*/ 1831623 w 1831696"/>
                <a:gd name="connsiteY2" fmla="*/ 1071998 h 3123294"/>
                <a:gd name="connsiteX3" fmla="*/ 806025 w 1831696"/>
                <a:gd name="connsiteY3" fmla="*/ 2169372 h 3123294"/>
                <a:gd name="connsiteX4" fmla="*/ 713146 w 1831696"/>
                <a:gd name="connsiteY4" fmla="*/ 2169372 h 3123294"/>
                <a:gd name="connsiteX5" fmla="*/ 713146 w 1831696"/>
                <a:gd name="connsiteY5" fmla="*/ 3123194 h 3123294"/>
                <a:gd name="connsiteX6" fmla="*/ -74 w 1831696"/>
                <a:gd name="connsiteY6" fmla="*/ 3123194 h 3123294"/>
                <a:gd name="connsiteX7" fmla="*/ 839766 w 1831696"/>
                <a:gd name="connsiteY7" fmla="*/ 1582650 h 3123294"/>
                <a:gd name="connsiteX8" fmla="*/ 1122575 w 1831696"/>
                <a:gd name="connsiteY8" fmla="*/ 1084636 h 3123294"/>
                <a:gd name="connsiteX9" fmla="*/ 835594 w 1831696"/>
                <a:gd name="connsiteY9" fmla="*/ 616191 h 3123294"/>
                <a:gd name="connsiteX10" fmla="*/ 712900 w 1831696"/>
                <a:gd name="connsiteY10" fmla="*/ 616191 h 3123294"/>
                <a:gd name="connsiteX11" fmla="*/ 712900 w 1831696"/>
                <a:gd name="connsiteY11" fmla="*/ 1582650 h 3123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831696" h="3123294">
                  <a:moveTo>
                    <a:pt x="-74" y="-101"/>
                  </a:moveTo>
                  <a:lnTo>
                    <a:pt x="814491" y="-101"/>
                  </a:lnTo>
                  <a:cubicBezTo>
                    <a:pt x="1308333" y="-101"/>
                    <a:pt x="1831623" y="194124"/>
                    <a:pt x="1831623" y="1071998"/>
                  </a:cubicBezTo>
                  <a:cubicBezTo>
                    <a:pt x="1831623" y="2021648"/>
                    <a:pt x="1270299" y="2169372"/>
                    <a:pt x="806025" y="2169372"/>
                  </a:cubicBezTo>
                  <a:lnTo>
                    <a:pt x="713146" y="2169372"/>
                  </a:lnTo>
                  <a:lnTo>
                    <a:pt x="713146" y="3123194"/>
                  </a:lnTo>
                  <a:lnTo>
                    <a:pt x="-74" y="3123194"/>
                  </a:lnTo>
                  <a:close/>
                  <a:moveTo>
                    <a:pt x="839766" y="1582650"/>
                  </a:moveTo>
                  <a:cubicBezTo>
                    <a:pt x="1038162" y="1582650"/>
                    <a:pt x="1122575" y="1468667"/>
                    <a:pt x="1122575" y="1084636"/>
                  </a:cubicBezTo>
                  <a:cubicBezTo>
                    <a:pt x="1122575" y="717413"/>
                    <a:pt x="1038162" y="616191"/>
                    <a:pt x="835594" y="616191"/>
                  </a:cubicBezTo>
                  <a:lnTo>
                    <a:pt x="712900" y="616191"/>
                  </a:lnTo>
                  <a:lnTo>
                    <a:pt x="712900" y="1582650"/>
                  </a:lnTo>
                  <a:close/>
                </a:path>
              </a:pathLst>
            </a:custGeom>
            <a:solidFill>
              <a:srgbClr val="FFFFFF"/>
            </a:solidFill>
            <a:ln w="122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41" name="Graphic 40">
            <a:extLst>
              <a:ext uri="{FF2B5EF4-FFF2-40B4-BE49-F238E27FC236}">
                <a16:creationId xmlns:a16="http://schemas.microsoft.com/office/drawing/2014/main" id="{C46132C8-AD5B-4FFB-87DD-1B660D775C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89845" y="156992"/>
            <a:ext cx="1130884" cy="751109"/>
          </a:xfrm>
          <a:prstGeom prst="rect">
            <a:avLst/>
          </a:prstGeom>
        </p:spPr>
      </p:pic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9DA20D6B-7196-4BD1-BB2F-100036436B10}"/>
              </a:ext>
            </a:extLst>
          </p:cNvPr>
          <p:cNvCxnSpPr>
            <a:cxnSpLocks/>
          </p:cNvCxnSpPr>
          <p:nvPr/>
        </p:nvCxnSpPr>
        <p:spPr>
          <a:xfrm>
            <a:off x="3281082" y="0"/>
            <a:ext cx="0" cy="1005840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Rectangle 66">
            <a:extLst>
              <a:ext uri="{FF2B5EF4-FFF2-40B4-BE49-F238E27FC236}">
                <a16:creationId xmlns:a16="http://schemas.microsoft.com/office/drawing/2014/main" id="{8E9A908B-486D-4224-8C4D-0D1F745740EB}"/>
              </a:ext>
            </a:extLst>
          </p:cNvPr>
          <p:cNvSpPr/>
          <p:nvPr/>
        </p:nvSpPr>
        <p:spPr>
          <a:xfrm>
            <a:off x="0" y="9493625"/>
            <a:ext cx="17881600" cy="564776"/>
          </a:xfrm>
          <a:prstGeom prst="rect">
            <a:avLst/>
          </a:prstGeom>
          <a:solidFill>
            <a:srgbClr val="2723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2" name="Graphic 71">
            <a:extLst>
              <a:ext uri="{FF2B5EF4-FFF2-40B4-BE49-F238E27FC236}">
                <a16:creationId xmlns:a16="http://schemas.microsoft.com/office/drawing/2014/main" id="{C38864EC-CE96-420C-98E1-B02DFC940C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399753" y="9653977"/>
            <a:ext cx="3355989" cy="251985"/>
          </a:xfrm>
          <a:prstGeom prst="rect">
            <a:avLst/>
          </a:prstGeom>
        </p:spPr>
      </p:pic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75382C07-4F67-4BC4-9BF3-55633EE2A9E1}"/>
              </a:ext>
            </a:extLst>
          </p:cNvPr>
          <p:cNvCxnSpPr>
            <a:cxnSpLocks/>
          </p:cNvCxnSpPr>
          <p:nvPr/>
        </p:nvCxnSpPr>
        <p:spPr>
          <a:xfrm>
            <a:off x="0" y="9493625"/>
            <a:ext cx="17881600" cy="0"/>
          </a:xfrm>
          <a:prstGeom prst="straightConnector1">
            <a:avLst/>
          </a:prstGeom>
          <a:ln w="28575">
            <a:solidFill>
              <a:srgbClr val="ED4D6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Graphic 4">
            <a:extLst>
              <a:ext uri="{FF2B5EF4-FFF2-40B4-BE49-F238E27FC236}">
                <a16:creationId xmlns:a16="http://schemas.microsoft.com/office/drawing/2014/main" id="{BA9AA473-9753-4F28-ADA9-6B999D5A66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9732" y="9637316"/>
            <a:ext cx="9239250" cy="3429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8976D0A-A3BA-791A-FAC3-8E2CD263FF6F}"/>
              </a:ext>
            </a:extLst>
          </p:cNvPr>
          <p:cNvSpPr txBox="1"/>
          <p:nvPr/>
        </p:nvSpPr>
        <p:spPr>
          <a:xfrm>
            <a:off x="3471739" y="237188"/>
            <a:ext cx="14219072" cy="91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6000"/>
              </a:lnSpc>
              <a:spcAft>
                <a:spcPts val="600"/>
              </a:spcAft>
            </a:pPr>
            <a:r>
              <a:rPr lang="en-US" sz="7200" dirty="0">
                <a:solidFill>
                  <a:srgbClr val="28AEE4"/>
                </a:solidFill>
                <a:latin typeface="BentonSans Comp Book" panose="02000506040000020004" pitchFamily="50" charset="0"/>
              </a:rPr>
              <a:t>OPIOID </a:t>
            </a:r>
            <a:r>
              <a:rPr lang="en-US" sz="7200" dirty="0">
                <a:solidFill>
                  <a:schemeClr val="bg1"/>
                </a:solidFill>
                <a:latin typeface="BentonSans Comp Black" panose="02000506050000020004" pitchFamily="50" charset="0"/>
              </a:rPr>
              <a:t>BASICS</a:t>
            </a:r>
          </a:p>
        </p:txBody>
      </p:sp>
      <p:pic>
        <p:nvPicPr>
          <p:cNvPr id="2" name="Picture 2" descr="photo illustration of 2 milligrams of fentanyl, a lethal dose in most people">
            <a:extLst>
              <a:ext uri="{FF2B5EF4-FFF2-40B4-BE49-F238E27FC236}">
                <a16:creationId xmlns:a16="http://schemas.microsoft.com/office/drawing/2014/main" id="{8C0B64E5-B53F-4B1F-6403-9785C33177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585" y="2274061"/>
            <a:ext cx="6426503" cy="4646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E535EF5-FED4-87CC-24D2-DF66CD65BCC6}"/>
              </a:ext>
            </a:extLst>
          </p:cNvPr>
          <p:cNvSpPr/>
          <p:nvPr/>
        </p:nvSpPr>
        <p:spPr>
          <a:xfrm>
            <a:off x="732585" y="6954347"/>
            <a:ext cx="9638627" cy="9103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en-US" sz="2400" dirty="0">
                <a:latin typeface="BentonSans Comp Black" panose="02000506050000020004"/>
                <a:cs typeface="Arial" panose="020B0604020202020204" pitchFamily="34" charset="0"/>
              </a:rPr>
              <a:t>2 mg of fentanyl</a:t>
            </a:r>
          </a:p>
          <a:p>
            <a:pPr>
              <a:lnSpc>
                <a:spcPct val="114000"/>
              </a:lnSpc>
            </a:pPr>
            <a:r>
              <a:rPr lang="en-US" sz="2400" dirty="0">
                <a:latin typeface="BentonSans Comp Black" panose="02000506050000020004"/>
                <a:cs typeface="Arial" panose="020B0604020202020204" pitchFamily="34" charset="0"/>
              </a:rPr>
              <a:t>Source: U.S Drug Enforcement Administration</a:t>
            </a:r>
          </a:p>
        </p:txBody>
      </p:sp>
      <p:sp>
        <p:nvSpPr>
          <p:cNvPr id="9" name="Content Placeholder 9">
            <a:extLst>
              <a:ext uri="{FF2B5EF4-FFF2-40B4-BE49-F238E27FC236}">
                <a16:creationId xmlns:a16="http://schemas.microsoft.com/office/drawing/2014/main" id="{8F2C43B1-42CF-5BF3-117E-0354F3B1EF5B}"/>
              </a:ext>
            </a:extLst>
          </p:cNvPr>
          <p:cNvSpPr txBox="1">
            <a:spLocks/>
          </p:cNvSpPr>
          <p:nvPr/>
        </p:nvSpPr>
        <p:spPr>
          <a:xfrm>
            <a:off x="6707556" y="1953007"/>
            <a:ext cx="10964027" cy="81053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1341150" rtl="0" eaLnBrk="1" latinLnBrk="0" hangingPunct="1">
              <a:lnSpc>
                <a:spcPct val="90000"/>
              </a:lnSpc>
              <a:spcBef>
                <a:spcPts val="1467"/>
              </a:spcBef>
              <a:buFont typeface="Arial" panose="020B0604020202020204" pitchFamily="34" charset="0"/>
              <a:buNone/>
              <a:defRPr sz="3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70575" indent="0" algn="ctr" defTabSz="1341150" rtl="0" eaLnBrk="1" latinLnBrk="0" hangingPunct="1">
              <a:lnSpc>
                <a:spcPct val="90000"/>
              </a:lnSpc>
              <a:spcBef>
                <a:spcPts val="733"/>
              </a:spcBef>
              <a:buFont typeface="Arial" panose="020B0604020202020204" pitchFamily="34" charset="0"/>
              <a:buNone/>
              <a:defRPr sz="29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41150" indent="0" algn="ctr" defTabSz="1341150" rtl="0" eaLnBrk="1" latinLnBrk="0" hangingPunct="1">
              <a:lnSpc>
                <a:spcPct val="90000"/>
              </a:lnSpc>
              <a:spcBef>
                <a:spcPts val="733"/>
              </a:spcBef>
              <a:buFont typeface="Arial" panose="020B0604020202020204" pitchFamily="34" charset="0"/>
              <a:buNone/>
              <a:defRPr sz="26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11726" indent="0" algn="ctr" defTabSz="1341150" rtl="0" eaLnBrk="1" latinLnBrk="0" hangingPunct="1">
              <a:lnSpc>
                <a:spcPct val="90000"/>
              </a:lnSpc>
              <a:spcBef>
                <a:spcPts val="733"/>
              </a:spcBef>
              <a:buFont typeface="Arial" panose="020B0604020202020204" pitchFamily="34" charset="0"/>
              <a:buNone/>
              <a:defRPr sz="234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82301" indent="0" algn="ctr" defTabSz="1341150" rtl="0" eaLnBrk="1" latinLnBrk="0" hangingPunct="1">
              <a:lnSpc>
                <a:spcPct val="90000"/>
              </a:lnSpc>
              <a:spcBef>
                <a:spcPts val="733"/>
              </a:spcBef>
              <a:buFont typeface="Arial" panose="020B0604020202020204" pitchFamily="34" charset="0"/>
              <a:buNone/>
              <a:defRPr sz="234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876" indent="0" algn="ctr" defTabSz="1341150" rtl="0" eaLnBrk="1" latinLnBrk="0" hangingPunct="1">
              <a:lnSpc>
                <a:spcPct val="90000"/>
              </a:lnSpc>
              <a:spcBef>
                <a:spcPts val="733"/>
              </a:spcBef>
              <a:buFont typeface="Arial" panose="020B0604020202020204" pitchFamily="34" charset="0"/>
              <a:buNone/>
              <a:defRPr sz="234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23451" indent="0" algn="ctr" defTabSz="1341150" rtl="0" eaLnBrk="1" latinLnBrk="0" hangingPunct="1">
              <a:lnSpc>
                <a:spcPct val="90000"/>
              </a:lnSpc>
              <a:spcBef>
                <a:spcPts val="733"/>
              </a:spcBef>
              <a:buFont typeface="Arial" panose="020B0604020202020204" pitchFamily="34" charset="0"/>
              <a:buNone/>
              <a:defRPr sz="234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4027" indent="0" algn="ctr" defTabSz="1341150" rtl="0" eaLnBrk="1" latinLnBrk="0" hangingPunct="1">
              <a:lnSpc>
                <a:spcPct val="90000"/>
              </a:lnSpc>
              <a:spcBef>
                <a:spcPts val="733"/>
              </a:spcBef>
              <a:buFont typeface="Arial" panose="020B0604020202020204" pitchFamily="34" charset="0"/>
              <a:buNone/>
              <a:defRPr sz="234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64602" indent="0" algn="ctr" defTabSz="1341150" rtl="0" eaLnBrk="1" latinLnBrk="0" hangingPunct="1">
              <a:lnSpc>
                <a:spcPct val="90000"/>
              </a:lnSpc>
              <a:spcBef>
                <a:spcPts val="733"/>
              </a:spcBef>
              <a:buFont typeface="Arial" panose="020B0604020202020204" pitchFamily="34" charset="0"/>
              <a:buNone/>
              <a:defRPr sz="234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latin typeface="BentonSans Comp Black" panose="02000506050000020004"/>
              </a:rPr>
              <a:t>Strength of Rx Opioids from </a:t>
            </a:r>
          </a:p>
          <a:p>
            <a:r>
              <a:rPr lang="en-US" b="1" dirty="0">
                <a:latin typeface="BentonSans Comp Black" panose="02000506050000020004"/>
              </a:rPr>
              <a:t>Lowest to Highest</a:t>
            </a:r>
          </a:p>
          <a:p>
            <a:r>
              <a:rPr lang="en-US" sz="3912" b="1" dirty="0">
                <a:latin typeface="BentonSans Comp Black" panose="02000506050000020004"/>
              </a:rPr>
              <a:t>   </a:t>
            </a:r>
          </a:p>
          <a:p>
            <a:endParaRPr lang="en-US" sz="3912" dirty="0">
              <a:latin typeface="BentonSans Comp Black" panose="02000506050000020004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A56B5A3-20A0-A216-95C3-C478A9710F5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77248" y="3063467"/>
            <a:ext cx="8839912" cy="6438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9304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7C0E7C-5862-A8FC-5702-E38FCE53AB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No image&#10;&#10;Description automatically generated with medium confidence">
            <a:extLst>
              <a:ext uri="{FF2B5EF4-FFF2-40B4-BE49-F238E27FC236}">
                <a16:creationId xmlns:a16="http://schemas.microsoft.com/office/drawing/2014/main" id="{4D48EE0D-469E-6C30-85FA-6FB4229347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7881599" cy="100584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B5DAF40-DF11-F493-E8B4-D7582F07084E}"/>
              </a:ext>
            </a:extLst>
          </p:cNvPr>
          <p:cNvSpPr/>
          <p:nvPr/>
        </p:nvSpPr>
        <p:spPr>
          <a:xfrm>
            <a:off x="0" y="0"/>
            <a:ext cx="17881599" cy="10057033"/>
          </a:xfrm>
          <a:prstGeom prst="rect">
            <a:avLst/>
          </a:prstGeom>
          <a:solidFill>
            <a:srgbClr val="2723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4FEF549-D109-5E5D-8B51-FD61FD75916F}"/>
              </a:ext>
            </a:extLst>
          </p:cNvPr>
          <p:cNvSpPr txBox="1"/>
          <p:nvPr/>
        </p:nvSpPr>
        <p:spPr>
          <a:xfrm>
            <a:off x="7427600" y="3505021"/>
            <a:ext cx="962593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9600" b="1" dirty="0">
                <a:solidFill>
                  <a:srgbClr val="28AEE4"/>
                </a:solidFill>
                <a:latin typeface="BentonSans Comp Book" panose="02000506040000020004" pitchFamily="50" charset="0"/>
              </a:rPr>
              <a:t>ADMINSTERING NARCAN</a:t>
            </a:r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id="{6FCC6253-8A3E-D033-556D-0840B18CAC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28068" y="2881689"/>
            <a:ext cx="5123344" cy="4293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7498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18705</TotalTime>
  <Words>1130</Words>
  <Application>Microsoft Office PowerPoint</Application>
  <PresentationFormat>Custom</PresentationFormat>
  <Paragraphs>144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Arial</vt:lpstr>
      <vt:lpstr>BentonSans Comp Black</vt:lpstr>
      <vt:lpstr>BentonSans Comp Bold</vt:lpstr>
      <vt:lpstr>BentonSans Comp Book</vt:lpstr>
      <vt:lpstr>Calibri</vt:lpstr>
      <vt:lpstr>Calibri Light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Tom Rocco</dc:creator>
  <cp:lastModifiedBy>Rabia Mukhtar</cp:lastModifiedBy>
  <cp:revision>249</cp:revision>
  <cp:lastPrinted>2022-08-19T18:39:46Z</cp:lastPrinted>
  <dcterms:created xsi:type="dcterms:W3CDTF">2022-06-17T13:52:38Z</dcterms:created>
  <dcterms:modified xsi:type="dcterms:W3CDTF">2025-09-16T15:58:06Z</dcterms:modified>
</cp:coreProperties>
</file>