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257" r:id="rId3"/>
    <p:sldId id="258" r:id="rId4"/>
    <p:sldId id="260" r:id="rId5"/>
    <p:sldId id="261" r:id="rId6"/>
    <p:sldId id="262" r:id="rId7"/>
    <p:sldId id="701" r:id="rId8"/>
    <p:sldId id="263" r:id="rId9"/>
    <p:sldId id="264" r:id="rId10"/>
    <p:sldId id="265" r:id="rId11"/>
    <p:sldId id="266" r:id="rId12"/>
    <p:sldId id="674" r:id="rId13"/>
    <p:sldId id="268" r:id="rId14"/>
    <p:sldId id="269" r:id="rId15"/>
    <p:sldId id="270" r:id="rId16"/>
    <p:sldId id="271" r:id="rId17"/>
    <p:sldId id="304" r:id="rId18"/>
    <p:sldId id="306" r:id="rId19"/>
    <p:sldId id="307" r:id="rId20"/>
    <p:sldId id="309" r:id="rId21"/>
    <p:sldId id="314" r:id="rId22"/>
    <p:sldId id="669" r:id="rId23"/>
    <p:sldId id="315" r:id="rId24"/>
    <p:sldId id="317" r:id="rId25"/>
    <p:sldId id="318" r:id="rId26"/>
    <p:sldId id="680" r:id="rId27"/>
    <p:sldId id="681" r:id="rId28"/>
    <p:sldId id="682" r:id="rId29"/>
    <p:sldId id="683" r:id="rId30"/>
    <p:sldId id="671" r:id="rId31"/>
    <p:sldId id="673" r:id="rId32"/>
    <p:sldId id="684" r:id="rId33"/>
    <p:sldId id="685" r:id="rId34"/>
    <p:sldId id="686" r:id="rId35"/>
    <p:sldId id="687" r:id="rId36"/>
    <p:sldId id="688" r:id="rId37"/>
    <p:sldId id="690" r:id="rId38"/>
    <p:sldId id="676" r:id="rId39"/>
    <p:sldId id="677" r:id="rId40"/>
    <p:sldId id="679" r:id="rId41"/>
    <p:sldId id="691" r:id="rId42"/>
    <p:sldId id="274" r:id="rId43"/>
    <p:sldId id="692" r:id="rId44"/>
    <p:sldId id="694" r:id="rId45"/>
    <p:sldId id="581" r:id="rId46"/>
    <p:sldId id="580" r:id="rId47"/>
    <p:sldId id="582" r:id="rId48"/>
    <p:sldId id="693" r:id="rId49"/>
    <p:sldId id="695" r:id="rId50"/>
    <p:sldId id="696" r:id="rId51"/>
    <p:sldId id="700" r:id="rId52"/>
    <p:sldId id="697" r:id="rId53"/>
    <p:sldId id="699" r:id="rId54"/>
    <p:sldId id="574" r:id="rId55"/>
    <p:sldId id="67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8368D-F564-4577-8DC7-523F4B082BD6}"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7E678-95C1-42D9-99E0-9B9C88EC928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5AF46A1-1A9E-4AF6-854B-2A6C4BBC023F}" type="slidenum">
              <a:rPr lang="en-US" altLang="en-US" sz="1200" smtClean="0"/>
              <a:t>45</a:t>
            </a:fld>
            <a:endParaRPr lang="en-US" altLang="en-US" sz="1200"/>
          </a:p>
        </p:txBody>
      </p:sp>
      <p:sp>
        <p:nvSpPr>
          <p:cNvPr id="111619" name="Rectangle 2"/>
          <p:cNvSpPr>
            <a:spLocks noGrp="1" noRot="1" noChangeAspect="1" noChangeArrowheads="1" noTextEdit="1"/>
          </p:cNvSpPr>
          <p:nvPr>
            <p:ph type="sldImg"/>
          </p:nvPr>
        </p:nvSpPr>
        <p:spPr/>
      </p:sp>
      <p:sp>
        <p:nvSpPr>
          <p:cNvPr id="111620" name="Rectangle 3"/>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Calibri" panose="020F0502020204030204" charset="0"/>
              </a:rPr>
              <a:t>Dependence</a:t>
            </a:r>
          </a:p>
          <a:p>
            <a:pPr eaLnBrk="1" hangingPunct="1"/>
            <a:endParaRPr lang="en-US" altLang="en-US" sz="1400">
              <a:latin typeface="Calibri" panose="020F0502020204030204" charset="0"/>
            </a:endParaRPr>
          </a:p>
          <a:p>
            <a:pPr eaLnBrk="1" hangingPunct="1"/>
            <a:r>
              <a:rPr lang="en-US" altLang="en-US" sz="1400">
                <a:latin typeface="Calibri" panose="020F0502020204030204" charset="0"/>
              </a:rPr>
              <a:t>Dependence is defined a natural state of adaptation characterized by a drug-class-specific withdrawal syndrome occurring upon cessation of drug intake, rapid dose reduction, decreasing blood level of a drug, or administration of an antagonist.</a:t>
            </a:r>
            <a:r>
              <a:rPr lang="en-US" altLang="en-US" sz="1400" baseline="30000">
                <a:latin typeface="Calibri" panose="020F0502020204030204" charset="0"/>
              </a:rPr>
              <a:t>1,2 </a:t>
            </a:r>
            <a:r>
              <a:rPr lang="en-US" altLang="en-US" sz="1400">
                <a:latin typeface="Calibri" panose="020F0502020204030204" charset="0"/>
              </a:rPr>
              <a:t>Physical dependence alone does not mean that an individual is addicted to a substance.</a:t>
            </a:r>
            <a:r>
              <a:rPr lang="en-US" altLang="en-US" sz="1400" baseline="30000">
                <a:latin typeface="Calibri" panose="020F0502020204030204" charset="0"/>
              </a:rPr>
              <a:t>3</a:t>
            </a:r>
          </a:p>
          <a:p>
            <a:pPr eaLnBrk="1" hangingPunct="1"/>
            <a:endParaRPr lang="en-US" altLang="en-US" b="1">
              <a:latin typeface="Calibri" panose="020F0502020204030204" charset="0"/>
            </a:endParaRPr>
          </a:p>
          <a:p>
            <a:pPr eaLnBrk="1" hangingPunct="1"/>
            <a:r>
              <a:rPr lang="en-US" altLang="en-US" b="1">
                <a:latin typeface="Calibri" panose="020F0502020204030204" charset="0"/>
              </a:rPr>
              <a:t>References: </a:t>
            </a:r>
            <a:r>
              <a:rPr lang="en-US" altLang="en-US" baseline="30000">
                <a:latin typeface="Calibri" panose="020F0502020204030204" charset="0"/>
              </a:rPr>
              <a:t>1</a:t>
            </a:r>
            <a:r>
              <a:rPr lang="en-US" altLang="en-US">
                <a:latin typeface="Calibri" panose="020F0502020204030204" charset="0"/>
              </a:rPr>
              <a:t>The American Academy of Pain Medicine, the American Pain Society, and the American Society of Addiction Medicine. 2001; http://www.ampainsoc.org/advocacy/opioids2.htm. Accessed January 18, 2011; </a:t>
            </a:r>
            <a:r>
              <a:rPr lang="en-US" altLang="en-US" baseline="30000">
                <a:latin typeface="Calibri" panose="020F0502020204030204" charset="0"/>
              </a:rPr>
              <a:t>2</a:t>
            </a:r>
            <a:r>
              <a:rPr lang="en-US" altLang="en-US">
                <a:latin typeface="Calibri" panose="020F0502020204030204" charset="0"/>
              </a:rPr>
              <a:t>Federation of State Medical Boards of the United States. 2004; http://www.fsmb.org/grpol_policydocs.html; </a:t>
            </a:r>
            <a:r>
              <a:rPr lang="en-US" altLang="en-US" baseline="30000">
                <a:latin typeface="Calibri" panose="020F0502020204030204" charset="0"/>
              </a:rPr>
              <a:t>3</a:t>
            </a:r>
            <a:r>
              <a:rPr lang="en-US" altLang="en-US">
                <a:latin typeface="Calibri" panose="020F0502020204030204" charset="0"/>
              </a:rPr>
              <a:t>McCarberg BH, Barkin RL. </a:t>
            </a:r>
            <a:r>
              <a:rPr lang="en-US" altLang="en-US" i="1">
                <a:latin typeface="Calibri" panose="020F0502020204030204" charset="0"/>
              </a:rPr>
              <a:t>Am J Ther</a:t>
            </a:r>
            <a:r>
              <a:rPr lang="en-US" altLang="en-US">
                <a:latin typeface="Calibri" panose="020F0502020204030204" charset="0"/>
              </a:rPr>
              <a:t> 2001;8(3):181-186.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D4C483F-0A3C-4D93-B064-827ED76B77EE}" type="slidenum">
              <a:rPr lang="en-US" altLang="en-US" sz="1200" smtClean="0"/>
              <a:t>46</a:t>
            </a:fld>
            <a:endParaRPr lang="en-US" altLang="en-US" sz="1200"/>
          </a:p>
        </p:txBody>
      </p:sp>
      <p:sp>
        <p:nvSpPr>
          <p:cNvPr id="115715" name="Rectangle 2"/>
          <p:cNvSpPr>
            <a:spLocks noGrp="1" noRot="1" noChangeAspect="1" noChangeArrowheads="1" noTextEdit="1"/>
          </p:cNvSpPr>
          <p:nvPr>
            <p:ph type="sldImg"/>
          </p:nvPr>
        </p:nvSpPr>
        <p:spPr/>
      </p:sp>
      <p:sp>
        <p:nvSpPr>
          <p:cNvPr id="115716" name="Rectangle 3"/>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0830" indent="-290830" eaLnBrk="1" hangingPunct="1">
              <a:lnSpc>
                <a:spcPct val="95000"/>
              </a:lnSpc>
              <a:spcAft>
                <a:spcPct val="30000"/>
              </a:spcAft>
            </a:pPr>
            <a:r>
              <a:rPr lang="en-US" altLang="en-US" b="1">
                <a:latin typeface="Calibri" panose="020F0502020204030204" charset="0"/>
              </a:rPr>
              <a:t>Addiction</a:t>
            </a:r>
          </a:p>
          <a:p>
            <a:pPr marL="290830" indent="-290830" eaLnBrk="1" hangingPunct="1">
              <a:lnSpc>
                <a:spcPct val="95000"/>
              </a:lnSpc>
              <a:spcAft>
                <a:spcPct val="30000"/>
              </a:spcAft>
            </a:pPr>
            <a:endParaRPr lang="en-US" altLang="en-US">
              <a:latin typeface="Calibri" panose="020F0502020204030204" charset="0"/>
            </a:endParaRPr>
          </a:p>
          <a:p>
            <a:pPr marL="290830" indent="-290830" eaLnBrk="1" hangingPunct="1">
              <a:lnSpc>
                <a:spcPct val="95000"/>
              </a:lnSpc>
              <a:spcAft>
                <a:spcPct val="30000"/>
              </a:spcAft>
            </a:pPr>
            <a:r>
              <a:rPr lang="en-US" altLang="en-US">
                <a:latin typeface="Calibri" panose="020F0502020204030204" charset="0"/>
              </a:rPr>
              <a:t>Addiction is a primary, chronic, neurobiologic disease with hereditary, environmental and psychosocial influences on its development</a:t>
            </a:r>
            <a:br>
              <a:rPr lang="en-US" altLang="en-US">
                <a:latin typeface="Calibri" panose="020F0502020204030204" charset="0"/>
              </a:rPr>
            </a:br>
            <a:endParaRPr lang="en-US" altLang="en-US" baseline="30000">
              <a:latin typeface="Calibri" panose="020F0502020204030204" charset="0"/>
            </a:endParaRPr>
          </a:p>
          <a:p>
            <a:pPr marL="290830" indent="-290830" eaLnBrk="1" hangingPunct="1">
              <a:lnSpc>
                <a:spcPct val="95000"/>
              </a:lnSpc>
              <a:spcAft>
                <a:spcPct val="30000"/>
              </a:spcAft>
              <a:buFontTx/>
              <a:buChar char="•"/>
            </a:pPr>
            <a:r>
              <a:rPr lang="en-US" altLang="en-US">
                <a:latin typeface="Calibri" panose="020F0502020204030204" charset="0"/>
              </a:rPr>
              <a:t>Characteristic behaviors include:</a:t>
            </a:r>
          </a:p>
          <a:p>
            <a:pPr marL="755650" lvl="1" indent="-290830" eaLnBrk="1" hangingPunct="1">
              <a:lnSpc>
                <a:spcPct val="95000"/>
              </a:lnSpc>
              <a:spcAft>
                <a:spcPct val="30000"/>
              </a:spcAft>
              <a:buFont typeface="Times New Roman" panose="02020603050405020304" pitchFamily="18" charset="0"/>
              <a:buChar char="−"/>
            </a:pPr>
            <a:r>
              <a:rPr lang="en-US" altLang="en-US">
                <a:latin typeface="Calibri" panose="020F0502020204030204" charset="0"/>
              </a:rPr>
              <a:t>Impaired control over drug use</a:t>
            </a:r>
          </a:p>
          <a:p>
            <a:pPr marL="755650" lvl="1" indent="-290830" eaLnBrk="1" hangingPunct="1">
              <a:lnSpc>
                <a:spcPct val="95000"/>
              </a:lnSpc>
              <a:spcAft>
                <a:spcPct val="30000"/>
              </a:spcAft>
              <a:buFont typeface="Times New Roman" panose="02020603050405020304" pitchFamily="18" charset="0"/>
              <a:buChar char="−"/>
            </a:pPr>
            <a:r>
              <a:rPr lang="en-US" altLang="en-US">
                <a:latin typeface="Calibri" panose="020F0502020204030204" charset="0"/>
              </a:rPr>
              <a:t>Compulsive use of drug</a:t>
            </a:r>
          </a:p>
          <a:p>
            <a:pPr marL="755650" lvl="1" indent="-290830" eaLnBrk="1" hangingPunct="1">
              <a:lnSpc>
                <a:spcPct val="95000"/>
              </a:lnSpc>
              <a:spcAft>
                <a:spcPct val="30000"/>
              </a:spcAft>
              <a:buFont typeface="Times New Roman" panose="02020603050405020304" pitchFamily="18" charset="0"/>
              <a:buChar char="−"/>
            </a:pPr>
            <a:r>
              <a:rPr lang="en-US" altLang="en-US">
                <a:latin typeface="Calibri" panose="020F0502020204030204" charset="0"/>
              </a:rPr>
              <a:t>Continued use despite harm</a:t>
            </a:r>
          </a:p>
          <a:p>
            <a:pPr marL="755650" lvl="1" indent="-290830" eaLnBrk="1" hangingPunct="1">
              <a:lnSpc>
                <a:spcPct val="95000"/>
              </a:lnSpc>
              <a:spcAft>
                <a:spcPct val="30000"/>
              </a:spcAft>
              <a:buFont typeface="Times New Roman" panose="02020603050405020304" pitchFamily="18" charset="0"/>
              <a:buChar char="−"/>
            </a:pPr>
            <a:r>
              <a:rPr lang="en-US" altLang="en-US">
                <a:latin typeface="Calibri" panose="020F0502020204030204" charset="0"/>
              </a:rPr>
              <a:t>Drug craving</a:t>
            </a:r>
          </a:p>
          <a:p>
            <a:pPr marL="290830" indent="-290830" eaLnBrk="1" hangingPunct="1">
              <a:lnSpc>
                <a:spcPct val="80000"/>
              </a:lnSpc>
            </a:pPr>
            <a:r>
              <a:rPr lang="en-US" altLang="en-US">
                <a:latin typeface="Calibri" panose="020F0502020204030204" charset="0"/>
              </a:rPr>
              <a:t>Diagnosis of addiction should be based on a pattern of behavior that is persistent and dysfunctional.</a:t>
            </a:r>
          </a:p>
          <a:p>
            <a:pPr marL="290830" indent="-290830" eaLnBrk="1" hangingPunct="1">
              <a:lnSpc>
                <a:spcPct val="80000"/>
              </a:lnSpc>
            </a:pPr>
            <a:endParaRPr lang="en-US" altLang="en-US" sz="1000" b="1">
              <a:latin typeface="Calibri" panose="020F0502020204030204" charset="0"/>
            </a:endParaRPr>
          </a:p>
          <a:p>
            <a:pPr marL="290830" indent="-290830" eaLnBrk="1" hangingPunct="1">
              <a:lnSpc>
                <a:spcPct val="80000"/>
              </a:lnSpc>
            </a:pPr>
            <a:r>
              <a:rPr lang="en-US" altLang="en-US" sz="1000" b="1">
                <a:latin typeface="Calibri" panose="020F0502020204030204" charset="0"/>
              </a:rPr>
              <a:t>References:</a:t>
            </a:r>
          </a:p>
          <a:p>
            <a:pPr marL="290830" indent="-290830" eaLnBrk="1" hangingPunct="1">
              <a:lnSpc>
                <a:spcPct val="80000"/>
              </a:lnSpc>
              <a:buFont typeface="Calibri" panose="020F0502020204030204" charset="0"/>
              <a:buAutoNum type="arabicPeriod"/>
            </a:pPr>
            <a:r>
              <a:rPr lang="en-US" altLang="en-US" sz="1000">
                <a:latin typeface="Calibri" panose="020F0502020204030204" charset="0"/>
              </a:rPr>
              <a:t>Definitions related to the treatment of opioids for the treatment of pain: a consensus document from the American Academy of Pain Medicine, the American Pain Society, and the American Society of Addiction Medicine. 2001; http://www.ampainsoc.org/advocacy/opioids2.htm. Accessed January 18, 2011.</a:t>
            </a:r>
          </a:p>
          <a:p>
            <a:pPr marL="290830" indent="-290830" eaLnBrk="1" hangingPunct="1">
              <a:lnSpc>
                <a:spcPct val="80000"/>
              </a:lnSpc>
              <a:buFont typeface="Calibri" panose="020F0502020204030204" charset="0"/>
              <a:buAutoNum type="arabicPeriod"/>
            </a:pPr>
            <a:r>
              <a:rPr lang="en-US" altLang="en-US" sz="1000">
                <a:latin typeface="Calibri" panose="020F0502020204030204" charset="0"/>
              </a:rPr>
              <a:t>Federation of State Medical Boards of the United States. Model policy for the use of controlled substances for the treatment of pain. 2004; http://www.fsmb.org/grpol_policydocs.html.</a:t>
            </a:r>
          </a:p>
          <a:p>
            <a:pPr marL="290830" indent="-290830" eaLnBrk="1" hangingPunct="1">
              <a:lnSpc>
                <a:spcPct val="80000"/>
              </a:lnSpc>
            </a:pPr>
            <a:endParaRPr lang="en-US" altLang="en-US" sz="1000" b="1">
              <a:latin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281C536E-7A3F-403D-92F3-2FCDCEE0767C}" type="slidenum">
              <a:rPr lang="en-US" altLang="en-US" sz="1200" smtClean="0"/>
              <a:t>47</a:t>
            </a:fld>
            <a:endParaRPr lang="en-US" altLang="en-US" sz="1200"/>
          </a:p>
        </p:txBody>
      </p:sp>
      <p:sp>
        <p:nvSpPr>
          <p:cNvPr id="113667" name="Rectangle 2"/>
          <p:cNvSpPr>
            <a:spLocks noGrp="1" noRot="1" noChangeAspect="1" noChangeArrowheads="1" noTextEdit="1"/>
          </p:cNvSpPr>
          <p:nvPr>
            <p:ph type="sldImg"/>
          </p:nvPr>
        </p:nvSpPr>
        <p:spPr/>
      </p:sp>
      <p:sp>
        <p:nvSpPr>
          <p:cNvPr id="113668" name="Rectangle 3"/>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Calibri" panose="020F0502020204030204" charset="0"/>
              </a:rPr>
              <a:t>Tolerance</a:t>
            </a:r>
          </a:p>
          <a:p>
            <a:pPr eaLnBrk="1" hangingPunct="1"/>
            <a:endParaRPr lang="en-US" altLang="en-US" b="1">
              <a:latin typeface="Calibri" panose="020F0502020204030204" charset="0"/>
            </a:endParaRPr>
          </a:p>
          <a:p>
            <a:pPr eaLnBrk="1" hangingPunct="1"/>
            <a:r>
              <a:rPr lang="en-US" altLang="en-US">
                <a:latin typeface="Calibri" panose="020F0502020204030204" charset="0"/>
              </a:rPr>
              <a:t>Tolerance also represents a state of adaptation.</a:t>
            </a:r>
          </a:p>
          <a:p>
            <a:pPr eaLnBrk="1" hangingPunct="1">
              <a:lnSpc>
                <a:spcPct val="95000"/>
              </a:lnSpc>
              <a:spcBef>
                <a:spcPts val="615"/>
              </a:spcBef>
              <a:spcAft>
                <a:spcPct val="30000"/>
              </a:spcAft>
              <a:buFontTx/>
              <a:buChar char="•"/>
            </a:pPr>
            <a:r>
              <a:rPr lang="en-US" altLang="en-US">
                <a:latin typeface="Calibri" panose="020F0502020204030204" charset="0"/>
              </a:rPr>
              <a:t>Drug exposure induces changes that result in reduced drug effect over time</a:t>
            </a:r>
            <a:endParaRPr lang="en-US" altLang="en-US" baseline="30000">
              <a:latin typeface="Calibri" panose="020F0502020204030204" charset="0"/>
            </a:endParaRPr>
          </a:p>
          <a:p>
            <a:pPr eaLnBrk="1" hangingPunct="1">
              <a:lnSpc>
                <a:spcPct val="95000"/>
              </a:lnSpc>
              <a:spcBef>
                <a:spcPts val="615"/>
              </a:spcBef>
              <a:spcAft>
                <a:spcPct val="30000"/>
              </a:spcAft>
              <a:buFontTx/>
              <a:buChar char="•"/>
            </a:pPr>
            <a:r>
              <a:rPr lang="en-US" altLang="en-US">
                <a:latin typeface="Calibri" panose="020F0502020204030204" charset="0"/>
              </a:rPr>
              <a:t>Increased dosage is required to produce a specific drug effect</a:t>
            </a:r>
          </a:p>
          <a:p>
            <a:pPr eaLnBrk="1" hangingPunct="1">
              <a:lnSpc>
                <a:spcPct val="95000"/>
              </a:lnSpc>
              <a:spcBef>
                <a:spcPts val="615"/>
              </a:spcBef>
              <a:spcAft>
                <a:spcPct val="30000"/>
              </a:spcAft>
              <a:buFontTx/>
              <a:buChar char="•"/>
            </a:pPr>
            <a:r>
              <a:rPr lang="en-US" altLang="en-US">
                <a:latin typeface="Calibri" panose="020F0502020204030204" charset="0"/>
              </a:rPr>
              <a:t>Tolerance is a normal physiologic response</a:t>
            </a:r>
            <a:endParaRPr lang="en-US" altLang="en-US" b="1">
              <a:latin typeface="Calibri" panose="020F0502020204030204" charset="0"/>
            </a:endParaRPr>
          </a:p>
          <a:p>
            <a:pPr eaLnBrk="1" hangingPunct="1">
              <a:lnSpc>
                <a:spcPct val="95000"/>
              </a:lnSpc>
              <a:spcBef>
                <a:spcPts val="615"/>
              </a:spcBef>
              <a:spcAft>
                <a:spcPct val="30000"/>
              </a:spcAft>
              <a:buFontTx/>
              <a:buChar char="•"/>
            </a:pPr>
            <a:r>
              <a:rPr lang="en-US" altLang="en-US">
                <a:latin typeface="Calibri" panose="020F0502020204030204" charset="0"/>
              </a:rPr>
              <a:t>Opioid tolerance:</a:t>
            </a:r>
          </a:p>
          <a:p>
            <a:pPr marL="755650" lvl="1" indent="-290830" eaLnBrk="1" hangingPunct="1">
              <a:lnSpc>
                <a:spcPct val="95000"/>
              </a:lnSpc>
              <a:spcBef>
                <a:spcPts val="615"/>
              </a:spcBef>
              <a:spcAft>
                <a:spcPct val="30000"/>
              </a:spcAft>
              <a:buFont typeface="Times New Roman" panose="02020603050405020304" pitchFamily="18" charset="0"/>
              <a:buChar char="−"/>
            </a:pPr>
            <a:r>
              <a:rPr lang="en-US" altLang="en-US">
                <a:latin typeface="Calibri" panose="020F0502020204030204" charset="0"/>
              </a:rPr>
              <a:t>Can occur to both pain relief and side effects, at different rates</a:t>
            </a:r>
          </a:p>
          <a:p>
            <a:pPr marL="755650" lvl="1" indent="-290830" eaLnBrk="1" hangingPunct="1">
              <a:lnSpc>
                <a:spcPct val="95000"/>
              </a:lnSpc>
              <a:spcBef>
                <a:spcPts val="615"/>
              </a:spcBef>
              <a:spcAft>
                <a:spcPct val="30000"/>
              </a:spcAft>
              <a:buFont typeface="Times New Roman" panose="02020603050405020304" pitchFamily="18" charset="0"/>
              <a:buChar char="−"/>
            </a:pPr>
            <a:r>
              <a:rPr lang="en-US" altLang="en-US">
                <a:latin typeface="Calibri" panose="020F0502020204030204" charset="0"/>
              </a:rPr>
              <a:t>To pain relief develops more slowly than to respiratory depression</a:t>
            </a:r>
          </a:p>
          <a:p>
            <a:pPr marL="755650" lvl="1" indent="-290830" eaLnBrk="1" hangingPunct="1">
              <a:lnSpc>
                <a:spcPct val="95000"/>
              </a:lnSpc>
              <a:spcBef>
                <a:spcPts val="615"/>
              </a:spcBef>
              <a:spcAft>
                <a:spcPct val="30000"/>
              </a:spcAft>
              <a:buFont typeface="Times New Roman" panose="02020603050405020304" pitchFamily="18" charset="0"/>
              <a:buChar char="−"/>
            </a:pPr>
            <a:r>
              <a:rPr lang="en-US" altLang="en-US">
                <a:latin typeface="Calibri" panose="020F0502020204030204" charset="0"/>
              </a:rPr>
              <a:t>To constipation may never occur</a:t>
            </a:r>
          </a:p>
          <a:p>
            <a:pPr eaLnBrk="1" hangingPunct="1"/>
            <a:r>
              <a:rPr lang="en-US" altLang="en-US" sz="1000">
                <a:latin typeface="Arial" panose="020B0604020202020204" pitchFamily="34" charset="0"/>
              </a:rPr>
              <a:t>Tolerance of a substance does not indicate addiction.</a:t>
            </a:r>
          </a:p>
          <a:p>
            <a:pPr eaLnBrk="1" hangingPunct="1"/>
            <a:endParaRPr lang="en-US" altLang="en-US" sz="1000" b="1">
              <a:latin typeface="Calibri" panose="020F0502020204030204" charset="0"/>
            </a:endParaRPr>
          </a:p>
          <a:p>
            <a:pPr eaLnBrk="1" hangingPunct="1"/>
            <a:r>
              <a:rPr lang="en-US" altLang="en-US" sz="1000" b="1">
                <a:latin typeface="Calibri" panose="020F0502020204030204" charset="0"/>
              </a:rPr>
              <a:t>References</a:t>
            </a:r>
            <a:r>
              <a:rPr lang="en-US" altLang="en-US" sz="1000">
                <a:latin typeface="Calibri" panose="020F0502020204030204" charset="0"/>
              </a:rPr>
              <a:t>: The American Academy of Pain Medicine, the American Pain Society, and the American Society of Addiction Medicine. 2001; http://www.ampainsoc.org/advocacy/opioids2.htm. Accessed January 18, 2011; Federation of State Medical Boards of the United States. 2004. http://www.fsmb.org/grpol_policydocs.html.</a:t>
            </a:r>
          </a:p>
          <a:p>
            <a:pPr eaLnBrk="1" hangingPunct="1"/>
            <a:endParaRPr lang="en-US" altLang="en-US" sz="1000">
              <a:latin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Calibri" panose="020F0502020204030204" charset="0"/>
              </a:rPr>
              <a:t>When to Consider Opioids</a:t>
            </a:r>
          </a:p>
          <a:p>
            <a:endParaRPr lang="en-US" altLang="en-US" b="1">
              <a:latin typeface="Calibri" panose="020F0502020204030204" charset="0"/>
            </a:endParaRPr>
          </a:p>
          <a:p>
            <a:r>
              <a:rPr lang="en-US" altLang="en-US">
                <a:latin typeface="Calibri" panose="020F0502020204030204" charset="0"/>
              </a:rPr>
              <a:t>Consider chronic opioid therapy (COT) when all of these conditions are met:</a:t>
            </a:r>
          </a:p>
          <a:p>
            <a:pPr>
              <a:buFontTx/>
              <a:buChar char="•"/>
            </a:pPr>
            <a:r>
              <a:rPr lang="en-US" altLang="en-US">
                <a:latin typeface="Calibri" panose="020F0502020204030204" charset="0"/>
              </a:rPr>
              <a:t>Failed analgesics</a:t>
            </a:r>
          </a:p>
          <a:p>
            <a:pPr>
              <a:buFontTx/>
              <a:buChar char="•"/>
            </a:pPr>
            <a:r>
              <a:rPr lang="en-US" altLang="en-US">
                <a:latin typeface="Calibri" panose="020F0502020204030204" charset="0"/>
              </a:rPr>
              <a:t>Pain-associated disability</a:t>
            </a:r>
          </a:p>
          <a:p>
            <a:pPr>
              <a:buFontTx/>
              <a:buChar char="•"/>
            </a:pPr>
            <a:r>
              <a:rPr lang="en-US" altLang="en-US">
                <a:latin typeface="Calibri" panose="020F0502020204030204" charset="0"/>
              </a:rPr>
              <a:t>Diagnosis is established</a:t>
            </a:r>
          </a:p>
          <a:p>
            <a:pPr marL="698500" lvl="1" indent="-231775">
              <a:buFont typeface="Calibri" panose="020F0502020204030204" charset="0"/>
              <a:buChar char="−"/>
            </a:pPr>
            <a:r>
              <a:rPr lang="en-US" altLang="en-US">
                <a:latin typeface="Calibri" panose="020F0502020204030204" charset="0"/>
              </a:rPr>
              <a:t>Prescribe only for documented patients, never for non-patients (yourself, relatives, employees, friends)</a:t>
            </a:r>
          </a:p>
          <a:p>
            <a:pPr marL="698500" lvl="1" indent="-231775">
              <a:buFont typeface="Calibri" panose="020F0502020204030204" charset="0"/>
              <a:buChar char="−"/>
            </a:pPr>
            <a:r>
              <a:rPr lang="en-US" altLang="en-US">
                <a:latin typeface="Calibri" panose="020F0502020204030204" charset="0"/>
              </a:rPr>
              <a:t>Prescribe only once the full evaluation is completed</a:t>
            </a:r>
          </a:p>
          <a:p>
            <a:pPr marL="698500" lvl="1" indent="-231775">
              <a:buFont typeface="Calibri" panose="020F0502020204030204" charset="0"/>
              <a:buChar char="−"/>
            </a:pPr>
            <a:r>
              <a:rPr lang="en-US" altLang="en-US">
                <a:latin typeface="Calibri" panose="020F0502020204030204" charset="0"/>
              </a:rPr>
              <a:t>Prescribe opioids only for patients whose diagnosis of chronic pain is clear</a:t>
            </a:r>
          </a:p>
          <a:p>
            <a:pPr>
              <a:buFontTx/>
              <a:buChar char="•"/>
            </a:pPr>
            <a:r>
              <a:rPr lang="en-US" altLang="en-US">
                <a:latin typeface="Calibri" panose="020F0502020204030204" charset="0"/>
              </a:rPr>
              <a:t>Patient complies with rehabilitation therapy</a:t>
            </a:r>
          </a:p>
          <a:p>
            <a:pPr>
              <a:buFontTx/>
              <a:buChar char="•"/>
            </a:pPr>
            <a:endParaRPr lang="en-US" altLang="en-US">
              <a:latin typeface="Calibri" panose="020F0502020204030204" charset="0"/>
            </a:endParaRPr>
          </a:p>
          <a:p>
            <a:r>
              <a:rPr lang="en-US" altLang="en-US" b="1">
                <a:latin typeface="Calibri" panose="020F0502020204030204" charset="0"/>
              </a:rPr>
              <a:t>Source: </a:t>
            </a:r>
            <a:r>
              <a:rPr lang="en-US" altLang="en-US">
                <a:latin typeface="Arial" panose="020B0604020202020204" pitchFamily="34" charset="0"/>
              </a:rPr>
              <a:t>Marcus DA. </a:t>
            </a:r>
            <a:r>
              <a:rPr lang="en-US" altLang="en-US" i="1">
                <a:latin typeface="Arial" panose="020B0604020202020204" pitchFamily="34" charset="0"/>
              </a:rPr>
              <a:t>Chronic pain: a primary care guide to practical management</a:t>
            </a:r>
            <a:r>
              <a:rPr lang="en-US" altLang="en-US">
                <a:latin typeface="Arial" panose="020B0604020202020204" pitchFamily="34" charset="0"/>
              </a:rPr>
              <a:t>. Second ed. New York, NY: Humana Press; 2009.</a:t>
            </a:r>
          </a:p>
          <a:p>
            <a:pPr>
              <a:buFontTx/>
              <a:buChar char="•"/>
            </a:pPr>
            <a:endParaRPr lang="en-US" altLang="en-US">
              <a:latin typeface="Calibri" panose="020F0502020204030204" charset="0"/>
            </a:endParaRPr>
          </a:p>
          <a:p>
            <a:endParaRPr lang="en-US" altLang="en-US">
              <a:latin typeface="Calibri" panose="020F0502020204030204" charset="0"/>
            </a:endParaRPr>
          </a:p>
          <a:p>
            <a:endParaRPr lang="en-US" altLang="en-US">
              <a:latin typeface="Calibri" panose="020F0502020204030204" charset="0"/>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29D53B82-7EB6-4A0F-9E94-5FD7012CCDBF}" type="slidenum">
              <a:rPr lang="en-US" altLang="en-US" sz="1200" smtClean="0"/>
              <a:t>54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t>9/26/2019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t>9/26/2019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panose="020B0604020202020204"/>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panose="020B0604020202020204"/>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panose="020B0604020202020204"/>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panose="020B0604020202020204"/>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panose="020B0604020202020204"/>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panose="020B0604020202020204"/>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mpainsoc.org/advocacy/opioids2.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smb.org/grpol_policydocs.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ampainsoc.org/advocacy/opioids2.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smb.org/grpol_policydocs.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mpainsoc.org/advocacy/opioids2.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smb.org/grpol_policydoc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role of opioids in chronic pain</a:t>
            </a:r>
          </a:p>
        </p:txBody>
      </p:sp>
      <p:sp>
        <p:nvSpPr>
          <p:cNvPr id="3" name="Subtitle 2"/>
          <p:cNvSpPr>
            <a:spLocks noGrp="1"/>
          </p:cNvSpPr>
          <p:nvPr>
            <p:ph type="subTitle" idx="1"/>
          </p:nvPr>
        </p:nvSpPr>
        <p:spPr/>
        <p:txBody>
          <a:bodyPr/>
          <a:lstStyle/>
          <a:p>
            <a:endParaRPr lang="en-US" dirty="0"/>
          </a:p>
          <a:p>
            <a:r>
              <a:rPr lang="en-US" dirty="0"/>
              <a:t>William Campbell, D.O.</a:t>
            </a:r>
          </a:p>
          <a:p>
            <a:r>
              <a:rPr lang="en-US" dirty="0"/>
              <a:t>Board Certified in Family Medicine/Pain Medicine</a:t>
            </a:r>
          </a:p>
          <a:p>
            <a:r>
              <a:rPr lang="en-US" dirty="0"/>
              <a:t>October 9,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p:cNvPicPr>
            <a:picLocks noChangeAspect="1"/>
          </p:cNvPicPr>
          <p:nvPr/>
        </p:nvPicPr>
        <p:blipFill>
          <a:blip r:embed="rId2"/>
          <a:stretch>
            <a:fillRect/>
          </a:stretch>
        </p:blipFill>
        <p:spPr>
          <a:xfrm>
            <a:off x="3037113" y="0"/>
            <a:ext cx="5684968"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8620"/>
            <a:ext cx="9905998" cy="1513114"/>
          </a:xfrm>
        </p:spPr>
        <p:txBody>
          <a:bodyPr>
            <a:noAutofit/>
          </a:bodyPr>
          <a:lstStyle/>
          <a:p>
            <a:pPr algn="ctr"/>
            <a:r>
              <a:rPr lang="en-US" sz="4400" dirty="0"/>
              <a:t>Comprehensive Treatment plan</a:t>
            </a:r>
          </a:p>
        </p:txBody>
      </p:sp>
      <p:sp>
        <p:nvSpPr>
          <p:cNvPr id="3" name="Content Placeholder 2"/>
          <p:cNvSpPr>
            <a:spLocks noGrp="1"/>
          </p:cNvSpPr>
          <p:nvPr>
            <p:ph idx="1"/>
          </p:nvPr>
        </p:nvSpPr>
        <p:spPr>
          <a:xfrm>
            <a:off x="1141413" y="2122715"/>
            <a:ext cx="9905998" cy="4033156"/>
          </a:xfrm>
        </p:spPr>
        <p:txBody>
          <a:bodyPr>
            <a:normAutofit fontScale="92500" lnSpcReduction="20000"/>
          </a:bodyPr>
          <a:lstStyle/>
          <a:p>
            <a:r>
              <a:rPr lang="en-US" sz="2400" dirty="0"/>
              <a:t>Formulate and Confirm the chronic pain diagnosis!!!!</a:t>
            </a:r>
          </a:p>
          <a:p>
            <a:pPr lvl="1"/>
            <a:r>
              <a:rPr lang="en-US" sz="2400" dirty="0"/>
              <a:t>Misdiagnosis may lead to treatment regimens that are not effective.</a:t>
            </a:r>
          </a:p>
          <a:p>
            <a:pPr lvl="1"/>
            <a:r>
              <a:rPr lang="en-US" sz="2400" dirty="0"/>
              <a:t>Be sure to let the patient and their function be the primary guide, with imaging and labs confirming what the symptoms and exam say.</a:t>
            </a:r>
          </a:p>
          <a:p>
            <a:pPr lvl="1"/>
            <a:r>
              <a:rPr lang="en-US" sz="2400" dirty="0">
                <a:effectLst/>
              </a:rPr>
              <a:t>The prevalence of disk degeneration in asymptomatic individuals increased from 37% of 20-year-old individuals to 96% of 80-year-old individuals. Disk bulge prevalence increased from 30% of those 20 years of age to 84% of those 80 years of age. Disk protrusion prevalence increased from 29% of those 20 years of age to 43% of those 80 years of age. The prevalence of annular fissure increased from 19% of those 20 years of age to 29% of those 80 years of age.</a:t>
            </a:r>
          </a:p>
          <a:p>
            <a:pPr marL="457200" lvl="1" indent="0">
              <a:buNone/>
            </a:pPr>
            <a:r>
              <a:rPr lang="en-US" sz="2400" dirty="0">
                <a:effectLst/>
              </a:rPr>
              <a:t>     </a:t>
            </a:r>
            <a:r>
              <a:rPr lang="en-US" sz="2400" u="sng" baseline="30000" dirty="0">
                <a:effectLst/>
              </a:rPr>
              <a:t>AJNR Am J </a:t>
            </a:r>
            <a:r>
              <a:rPr lang="en-US" sz="2400" u="sng" baseline="30000" dirty="0" err="1">
                <a:effectLst/>
              </a:rPr>
              <a:t>Neuroradiol</a:t>
            </a:r>
            <a:r>
              <a:rPr lang="en-US" sz="2400" u="sng" baseline="30000" dirty="0">
                <a:effectLst/>
              </a:rPr>
              <a:t>. 2015 Apr; 36(4):811-816</a:t>
            </a:r>
            <a:endParaRPr lang="en-US" sz="2200" u="sng" baseline="30000" dirty="0">
              <a:effectLst/>
            </a:endParaRPr>
          </a:p>
          <a:p>
            <a:pPr lvl="1"/>
            <a:endParaRPr lang="en-US"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Comprehensive Treatment Plan</a:t>
            </a:r>
          </a:p>
        </p:txBody>
      </p:sp>
      <p:sp>
        <p:nvSpPr>
          <p:cNvPr id="3" name="Content Placeholder 2"/>
          <p:cNvSpPr>
            <a:spLocks noGrp="1"/>
          </p:cNvSpPr>
          <p:nvPr>
            <p:ph idx="1"/>
          </p:nvPr>
        </p:nvSpPr>
        <p:spPr/>
        <p:txBody>
          <a:bodyPr>
            <a:noAutofit/>
          </a:bodyPr>
          <a:lstStyle/>
          <a:p>
            <a:r>
              <a:rPr lang="en-US" sz="2400" dirty="0"/>
              <a:t>Regardless of the cause of the chronic pain, patients can develop chronic pain syndrome. This involves the development of associated symptoms that are beyond pain alone. Symptoms include anxiety/depression, insomnia, irritability, drug or alcohol problems, job loss, suicidal thoughts, and marriage/family problems.</a:t>
            </a:r>
          </a:p>
          <a:p>
            <a:r>
              <a:rPr lang="en-US" sz="2400" dirty="0"/>
              <a:t>It is important to identify and address all of these symptoms, as patients frequently wrap all of their symptoms around their pain, and will make the false assumption that the relief of </a:t>
            </a:r>
            <a:r>
              <a:rPr lang="en-US" sz="2400" dirty="0" err="1"/>
              <a:t>ther</a:t>
            </a:r>
            <a:r>
              <a:rPr lang="en-US" sz="2400" dirty="0"/>
              <a:t> pain will solve the other problems.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682" y="812499"/>
            <a:ext cx="8610600" cy="1293028"/>
          </a:xfrm>
        </p:spPr>
        <p:txBody>
          <a:bodyPr/>
          <a:lstStyle/>
          <a:p>
            <a:pPr algn="ctr"/>
            <a:r>
              <a:rPr lang="en-US" sz="5400" dirty="0"/>
              <a:t>Nociceptive Pain</a:t>
            </a:r>
          </a:p>
        </p:txBody>
      </p:sp>
      <p:sp>
        <p:nvSpPr>
          <p:cNvPr id="3" name="Content Placeholder 2"/>
          <p:cNvSpPr>
            <a:spLocks noGrp="1"/>
          </p:cNvSpPr>
          <p:nvPr>
            <p:ph idx="1"/>
          </p:nvPr>
        </p:nvSpPr>
        <p:spPr/>
        <p:txBody>
          <a:bodyPr/>
          <a:lstStyle/>
          <a:p>
            <a:r>
              <a:rPr lang="en-US" altLang="en-US" sz="2400" dirty="0"/>
              <a:t>A nociceptor is a nerve fiber preferentially sensitive to a noxious stimulus or to a stimulus that would become noxious if prolonged. Nociceptive pain is the perception of nociceptive input, usually due to tissue damage (</a:t>
            </a:r>
            <a:r>
              <a:rPr lang="en-US" altLang="en-US" sz="2400" dirty="0" err="1"/>
              <a:t>eg</a:t>
            </a:r>
            <a:r>
              <a:rPr lang="en-US" altLang="en-US" sz="2400" dirty="0"/>
              <a:t>, postoperative pain). </a:t>
            </a:r>
          </a:p>
          <a:p>
            <a:endParaRPr lang="en-US" altLang="en-US" sz="2400" dirty="0"/>
          </a:p>
          <a:p>
            <a:r>
              <a:rPr lang="en-US" altLang="en-US" sz="2400" dirty="0"/>
              <a:t>Types include: Osteoarthritis (most common), Rheumatoid Arthritis, Psoriatic Arthritis, Hemochromatosis.</a:t>
            </a:r>
            <a:endParaRPr lang="en-US" alt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44" y="901532"/>
            <a:ext cx="8729312" cy="1293028"/>
          </a:xfrm>
        </p:spPr>
        <p:txBody>
          <a:bodyPr/>
          <a:lstStyle/>
          <a:p>
            <a:pPr algn="ctr"/>
            <a:r>
              <a:rPr lang="en-US" sz="4800" dirty="0"/>
              <a:t>Spondylosis (Spinal </a:t>
            </a:r>
            <a:r>
              <a:rPr lang="en-US" sz="4800" dirty="0" err="1"/>
              <a:t>oa</a:t>
            </a:r>
            <a:r>
              <a:rPr lang="en-US" sz="4800" dirty="0"/>
              <a:t>)</a:t>
            </a:r>
          </a:p>
        </p:txBody>
      </p:sp>
      <p:sp>
        <p:nvSpPr>
          <p:cNvPr id="3" name="Content Placeholder 2"/>
          <p:cNvSpPr>
            <a:spLocks noGrp="1"/>
          </p:cNvSpPr>
          <p:nvPr>
            <p:ph idx="1"/>
          </p:nvPr>
        </p:nvSpPr>
        <p:spPr/>
        <p:txBody>
          <a:bodyPr>
            <a:normAutofit lnSpcReduction="10000"/>
          </a:bodyPr>
          <a:lstStyle/>
          <a:p>
            <a:r>
              <a:rPr lang="en-US" altLang="en-US" sz="2400" dirty="0"/>
              <a:t>The primary symptoms of osteoarthritis (OA) are joint pain, stiffness, and locomotor restriction. Pain is worse with activity.</a:t>
            </a:r>
          </a:p>
          <a:p>
            <a:r>
              <a:rPr lang="en-US" altLang="en-US" sz="2400" dirty="0"/>
              <a:t>Clinical diagnosis — Peripheral joint OA may be diagnosed confidently on clinical grounds alone if the following are present:</a:t>
            </a:r>
          </a:p>
          <a:p>
            <a:pPr lvl="1"/>
            <a:r>
              <a:rPr lang="en-US" altLang="en-US" sz="2400" dirty="0"/>
              <a:t>Persistent usage-related joint pain</a:t>
            </a:r>
          </a:p>
          <a:p>
            <a:pPr lvl="1"/>
            <a:r>
              <a:rPr lang="en-US" altLang="en-US" sz="2400" dirty="0"/>
              <a:t>Age ≥45 years</a:t>
            </a:r>
          </a:p>
          <a:p>
            <a:pPr lvl="1"/>
            <a:r>
              <a:rPr lang="en-US" altLang="en-US" sz="2400" dirty="0"/>
              <a:t>Morning stiffness ≤30 minutes</a:t>
            </a:r>
            <a:endParaRPr lang="en-US" alt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901532"/>
            <a:ext cx="8610600" cy="1293028"/>
          </a:xfrm>
        </p:spPr>
        <p:txBody>
          <a:bodyPr/>
          <a:lstStyle/>
          <a:p>
            <a:pPr algn="ctr"/>
            <a:r>
              <a:rPr lang="en-US" sz="4800" dirty="0"/>
              <a:t>Spondylosis (Spinal </a:t>
            </a:r>
            <a:r>
              <a:rPr lang="en-US" sz="4800" dirty="0" err="1"/>
              <a:t>oa</a:t>
            </a:r>
            <a:r>
              <a:rPr lang="en-US" sz="4800" dirty="0"/>
              <a:t>)</a:t>
            </a:r>
          </a:p>
        </p:txBody>
      </p:sp>
      <p:sp>
        <p:nvSpPr>
          <p:cNvPr id="3" name="Content Placeholder 2"/>
          <p:cNvSpPr>
            <a:spLocks noGrp="1"/>
          </p:cNvSpPr>
          <p:nvPr>
            <p:ph idx="1"/>
          </p:nvPr>
        </p:nvSpPr>
        <p:spPr/>
        <p:txBody>
          <a:bodyPr/>
          <a:lstStyle/>
          <a:p>
            <a:pPr marL="0" indent="0">
              <a:buFont typeface="Wingdings 2" panose="05020102010507070707" pitchFamily="18" charset="2"/>
              <a:buNone/>
              <a:defRPr/>
            </a:pPr>
            <a:r>
              <a:rPr lang="en-US" sz="2400" dirty="0"/>
              <a:t>Appropriate imaging and laboratory investigations should be carried out in:</a:t>
            </a:r>
          </a:p>
          <a:p>
            <a:pPr>
              <a:defRPr/>
            </a:pPr>
            <a:r>
              <a:rPr lang="en-US" sz="2400" dirty="0"/>
              <a:t>Younger individuals with joint symptoms/signs of OA</a:t>
            </a:r>
          </a:p>
          <a:p>
            <a:pPr>
              <a:defRPr/>
            </a:pPr>
            <a:r>
              <a:rPr lang="en-US" sz="2400" dirty="0"/>
              <a:t>Presence of atypical symptoms and signs such as an unusual site of involvement, symptoms and signs of joint inflammation, marked rest and/or night pain, and rapidly progressive pain.</a:t>
            </a:r>
            <a:endParaRPr lang="en-US" dirty="0"/>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01532"/>
            <a:ext cx="8610600" cy="1293028"/>
          </a:xfrm>
        </p:spPr>
        <p:txBody>
          <a:bodyPr/>
          <a:lstStyle/>
          <a:p>
            <a:pPr algn="ctr"/>
            <a:r>
              <a:rPr lang="en-US" sz="4800" dirty="0"/>
              <a:t>Spondylosis (Spinal </a:t>
            </a:r>
            <a:r>
              <a:rPr lang="en-US" sz="4800" dirty="0" err="1"/>
              <a:t>oa</a:t>
            </a:r>
            <a:r>
              <a:rPr lang="en-US" sz="4800" dirty="0"/>
              <a:t>)</a:t>
            </a:r>
          </a:p>
        </p:txBody>
      </p:sp>
      <p:sp>
        <p:nvSpPr>
          <p:cNvPr id="3" name="Content Placeholder 2"/>
          <p:cNvSpPr>
            <a:spLocks noGrp="1"/>
          </p:cNvSpPr>
          <p:nvPr>
            <p:ph idx="1"/>
          </p:nvPr>
        </p:nvSpPr>
        <p:spPr/>
        <p:txBody>
          <a:bodyPr/>
          <a:lstStyle/>
          <a:p>
            <a:r>
              <a:rPr lang="en-US" sz="2400" dirty="0"/>
              <a:t>Conventional radiography is the most widely used imaging modality in OA and allows for detection of characteristic features of OA including marginal osteophytes, joint space narrowing, subchondral sclerosis, and cysts </a:t>
            </a:r>
          </a:p>
          <a:p>
            <a:r>
              <a:rPr lang="en-US" sz="2400" dirty="0"/>
              <a:t>Physical exam tests to help diagnosis arthritis include SI compression test, Kemp’s Test, Patrick’s test (FABER), and </a:t>
            </a:r>
            <a:r>
              <a:rPr lang="en-US" sz="2400" dirty="0" err="1"/>
              <a:t>Gaenslen’s</a:t>
            </a:r>
            <a:r>
              <a:rPr lang="en-US" sz="2400" dirty="0"/>
              <a:t> test.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485631" y="557583"/>
            <a:ext cx="8610600" cy="1293028"/>
          </a:xfrm>
        </p:spPr>
        <p:txBody>
          <a:bodyPr/>
          <a:lstStyle/>
          <a:p>
            <a:pPr algn="ctr"/>
            <a:r>
              <a:rPr lang="en-US" altLang="en-US" sz="5400"/>
              <a:t>Neuropathic Pain</a:t>
            </a:r>
          </a:p>
        </p:txBody>
      </p:sp>
      <p:sp>
        <p:nvSpPr>
          <p:cNvPr id="3" name="Content Placeholder 2"/>
          <p:cNvSpPr>
            <a:spLocks noGrp="1"/>
          </p:cNvSpPr>
          <p:nvPr>
            <p:ph idx="1"/>
          </p:nvPr>
        </p:nvSpPr>
        <p:spPr/>
        <p:txBody>
          <a:bodyPr>
            <a:normAutofit fontScale="50000" lnSpcReduction="20000"/>
          </a:bodyPr>
          <a:lstStyle/>
          <a:p>
            <a:pPr>
              <a:defRPr/>
            </a:pPr>
            <a:r>
              <a:rPr lang="en-US" sz="4000" dirty="0"/>
              <a:t>Neuropathic pain arises from abnormal neural activity secondary to disease, injury, or dysfunction of the nervous system. </a:t>
            </a:r>
          </a:p>
          <a:p>
            <a:pPr>
              <a:defRPr/>
            </a:pPr>
            <a:r>
              <a:rPr lang="en-US" sz="4000" b="1" dirty="0"/>
              <a:t>Pain areas: </a:t>
            </a:r>
            <a:r>
              <a:rPr lang="en-US" sz="4000" dirty="0"/>
              <a:t>in the back, face, foot, hands, or thigh</a:t>
            </a:r>
          </a:p>
          <a:p>
            <a:pPr>
              <a:defRPr/>
            </a:pPr>
            <a:r>
              <a:rPr lang="en-US" sz="4000" b="1" dirty="0"/>
              <a:t>Pain types: </a:t>
            </a:r>
            <a:r>
              <a:rPr lang="en-US" sz="4000" dirty="0"/>
              <a:t>can be burning and tingling or sharp</a:t>
            </a:r>
          </a:p>
          <a:p>
            <a:pPr>
              <a:defRPr/>
            </a:pPr>
            <a:r>
              <a:rPr lang="en-US" sz="4000" b="1" dirty="0"/>
              <a:t>Pain circumstances: </a:t>
            </a:r>
            <a:r>
              <a:rPr lang="en-US" sz="4000" dirty="0"/>
              <a:t>can occur at night</a:t>
            </a:r>
          </a:p>
          <a:p>
            <a:pPr>
              <a:defRPr/>
            </a:pPr>
            <a:r>
              <a:rPr lang="en-US" sz="4000" b="1" dirty="0"/>
              <a:t>Sensory: </a:t>
            </a:r>
            <a:r>
              <a:rPr lang="en-US" sz="4000" dirty="0"/>
              <a:t>pins and needles, uncomfortable tingling and burning, over sensitivity, reduced sensation of touch, or sensitivity to pain</a:t>
            </a:r>
          </a:p>
          <a:p>
            <a:pPr>
              <a:defRPr/>
            </a:pPr>
            <a:r>
              <a:rPr lang="en-US" sz="4000" b="1" dirty="0"/>
              <a:t>Muscular: </a:t>
            </a:r>
            <a:r>
              <a:rPr lang="en-US" sz="4000" dirty="0"/>
              <a:t>cramping, muscle weakness, problems with coordination, or loss of muscle</a:t>
            </a:r>
          </a:p>
          <a:p>
            <a:pPr>
              <a:defRPr/>
            </a:pPr>
            <a:r>
              <a:rPr lang="en-US" sz="4000" b="1" dirty="0"/>
              <a:t>Also common: </a:t>
            </a:r>
            <a:r>
              <a:rPr lang="en-US" sz="4000" dirty="0"/>
              <a:t>limping, slow reflexes, tingling feet, or tingling fingers</a:t>
            </a:r>
          </a:p>
          <a:p>
            <a:pPr>
              <a:defRPr/>
            </a:pPr>
            <a:endParaRPr lang="en-US" dirty="0"/>
          </a:p>
          <a:p>
            <a:pPr marL="0" indent="0">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55006" y="836562"/>
            <a:ext cx="8610600" cy="1293028"/>
          </a:xfrm>
        </p:spPr>
        <p:txBody>
          <a:bodyPr/>
          <a:lstStyle/>
          <a:p>
            <a:pPr algn="ctr"/>
            <a:endParaRPr lang="en-US" altLang="en-US" sz="4800" dirty="0"/>
          </a:p>
        </p:txBody>
      </p:sp>
      <p:pic>
        <p:nvPicPr>
          <p:cNvPr id="48131"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57575" y="129540"/>
            <a:ext cx="4319905" cy="670433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735756" y="807686"/>
            <a:ext cx="8610600" cy="1293028"/>
          </a:xfrm>
        </p:spPr>
        <p:txBody>
          <a:bodyPr>
            <a:normAutofit/>
          </a:bodyPr>
          <a:lstStyle/>
          <a:p>
            <a:pPr algn="ctr"/>
            <a:r>
              <a:rPr lang="en-US" altLang="en-US" sz="4800" dirty="0"/>
              <a:t>Lumbar Radiculopathy</a:t>
            </a:r>
          </a:p>
        </p:txBody>
      </p:sp>
      <p:sp>
        <p:nvSpPr>
          <p:cNvPr id="49155" name="Content Placeholder 2"/>
          <p:cNvSpPr>
            <a:spLocks noGrp="1"/>
          </p:cNvSpPr>
          <p:nvPr>
            <p:ph idx="1"/>
          </p:nvPr>
        </p:nvSpPr>
        <p:spPr/>
        <p:txBody>
          <a:bodyPr>
            <a:normAutofit fontScale="50000" lnSpcReduction="20000"/>
          </a:bodyPr>
          <a:lstStyle/>
          <a:p>
            <a:r>
              <a:rPr lang="en-US" altLang="en-US" sz="4000" dirty="0"/>
              <a:t>L1- Uncommon, Inguinal pain possible.</a:t>
            </a:r>
          </a:p>
          <a:p>
            <a:r>
              <a:rPr lang="en-US" altLang="en-US" sz="4000" dirty="0"/>
              <a:t>L2, L3, L4- Radiating pain down anterior thigh, and interior lower leg. weakness of hip flexion, knee extension, and hip adduction. Sensation decreased down anterior thigh, medial lower leg. Reduced knee reflex.</a:t>
            </a:r>
          </a:p>
          <a:p>
            <a:r>
              <a:rPr lang="en-US" altLang="en-US" sz="4000" dirty="0"/>
              <a:t>L5- Most common. Pain down lateral lower leg, heel. Decreased strength in foot dorsiflexion, toe extension, foot inversion, and foot eversion. Weakness of leg abduction may also be present. Sensory loss at lateral aspect of the lower leg and dorsum of the foot. Reflexes are usually normal. </a:t>
            </a:r>
          </a:p>
          <a:p>
            <a:r>
              <a:rPr lang="en-US" altLang="en-US" sz="4000" dirty="0"/>
              <a:t>S1- Pain down the posterior aspect of the leg into the lateral foot. Weakness of plantar flexion is specific. Also weakness of leg extension and knee flexion. Sensation is generally reduced on the posterior leg and the lateral edge of the foot. Achilles reflex loss is typical.</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Learning objectives</a:t>
            </a:r>
          </a:p>
        </p:txBody>
      </p:sp>
      <p:sp>
        <p:nvSpPr>
          <p:cNvPr id="3" name="Content Placeholder 2"/>
          <p:cNvSpPr>
            <a:spLocks noGrp="1"/>
          </p:cNvSpPr>
          <p:nvPr>
            <p:ph idx="1"/>
          </p:nvPr>
        </p:nvSpPr>
        <p:spPr/>
        <p:txBody>
          <a:bodyPr>
            <a:normAutofit lnSpcReduction="20000"/>
          </a:bodyPr>
          <a:lstStyle/>
          <a:p>
            <a:pPr fontAlgn="base"/>
            <a:endParaRPr lang="en-US" dirty="0">
              <a:effectLst/>
            </a:endParaRPr>
          </a:p>
          <a:p>
            <a:pPr fontAlgn="base"/>
            <a:r>
              <a:rPr lang="en-US" sz="2400" dirty="0">
                <a:effectLst/>
              </a:rPr>
              <a:t>To become familiar with the most recent guidelines concerning safe opioid prescribing.</a:t>
            </a:r>
          </a:p>
          <a:p>
            <a:pPr fontAlgn="base"/>
            <a:r>
              <a:rPr lang="en-US" sz="2400" dirty="0">
                <a:effectLst/>
              </a:rPr>
              <a:t>To develop comprehensive treatment plans, including the development of an algorithm that risk stratifies patients in the initiation and maintenance of controlled substances.</a:t>
            </a:r>
          </a:p>
          <a:p>
            <a:pPr fontAlgn="base"/>
            <a:r>
              <a:rPr lang="en-US" sz="2400" dirty="0">
                <a:effectLst/>
              </a:rPr>
              <a:t>To address concerns about the multiple variables that may impact the level of comfort of physicians in prescribing opioids.</a:t>
            </a:r>
            <a:endParaRPr lang="en-US" dirty="0">
              <a:effectLst/>
            </a:endParaRPr>
          </a:p>
          <a:p>
            <a:pPr marL="0" indent="0" fontAlgn="base">
              <a:buNone/>
            </a:pPr>
            <a:endParaRPr 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933073" y="1038693"/>
            <a:ext cx="8610600" cy="1293028"/>
          </a:xfrm>
        </p:spPr>
        <p:txBody>
          <a:bodyPr/>
          <a:lstStyle/>
          <a:p>
            <a:pPr algn="ctr"/>
            <a:r>
              <a:rPr lang="en-US" altLang="en-US" sz="4800"/>
              <a:t>Cervical Radiculopathy</a:t>
            </a:r>
          </a:p>
        </p:txBody>
      </p:sp>
      <p:pic>
        <p:nvPicPr>
          <p:cNvPr id="5120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1975" y="2752090"/>
            <a:ext cx="8979535" cy="340423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38438" y="793249"/>
            <a:ext cx="8610600" cy="1293028"/>
          </a:xfrm>
        </p:spPr>
        <p:txBody>
          <a:bodyPr/>
          <a:lstStyle/>
          <a:p>
            <a:pPr algn="ctr"/>
            <a:r>
              <a:rPr lang="en-US" altLang="en-US" sz="5400" dirty="0"/>
              <a:t>Neuropathic Pain</a:t>
            </a:r>
          </a:p>
        </p:txBody>
      </p:sp>
      <p:sp>
        <p:nvSpPr>
          <p:cNvPr id="54275" name="Content Placeholder 2"/>
          <p:cNvSpPr>
            <a:spLocks noGrp="1"/>
          </p:cNvSpPr>
          <p:nvPr>
            <p:ph idx="1"/>
          </p:nvPr>
        </p:nvSpPr>
        <p:spPr/>
        <p:txBody>
          <a:bodyPr>
            <a:noAutofit/>
          </a:bodyPr>
          <a:lstStyle/>
          <a:p>
            <a:r>
              <a:rPr lang="en-US" altLang="en-US" sz="2400"/>
              <a:t>Post-Laminectomy Syndrome/Failed Back Syndrome</a:t>
            </a:r>
          </a:p>
          <a:p>
            <a:pPr lvl="1"/>
            <a:r>
              <a:rPr lang="en-US" altLang="en-US" sz="2400"/>
              <a:t>Persistent pain that occurs after a spinal surgery. </a:t>
            </a:r>
          </a:p>
          <a:p>
            <a:pPr lvl="1"/>
            <a:r>
              <a:rPr lang="en-US" altLang="en-US" sz="2400"/>
              <a:t>Occurs in 20% of patients who have surgery.</a:t>
            </a:r>
          </a:p>
          <a:p>
            <a:pPr lvl="1"/>
            <a:r>
              <a:rPr lang="en-US" altLang="en-US" sz="2400"/>
              <a:t>Can be the result of nerve scarring, post-op tissue scarring, spinal deconditioning. </a:t>
            </a:r>
          </a:p>
          <a:p>
            <a:pPr lvl="1"/>
            <a:r>
              <a:rPr lang="en-US" altLang="en-US" sz="2400"/>
              <a:t>Due to the irreversible nature of this pain, patients must be carefully selected before having surgery.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901532"/>
            <a:ext cx="8610600" cy="1293028"/>
          </a:xfrm>
        </p:spPr>
        <p:txBody>
          <a:bodyPr/>
          <a:lstStyle/>
          <a:p>
            <a:pPr algn="ctr"/>
            <a:r>
              <a:rPr lang="en-US" sz="5400" dirty="0"/>
              <a:t>Neuropathic Pain</a:t>
            </a:r>
          </a:p>
        </p:txBody>
      </p:sp>
      <p:sp>
        <p:nvSpPr>
          <p:cNvPr id="3" name="Content Placeholder 2"/>
          <p:cNvSpPr>
            <a:spLocks noGrp="1"/>
          </p:cNvSpPr>
          <p:nvPr>
            <p:ph idx="1"/>
          </p:nvPr>
        </p:nvSpPr>
        <p:spPr/>
        <p:txBody>
          <a:bodyPr>
            <a:normAutofit fontScale="92500" lnSpcReduction="20000"/>
          </a:bodyPr>
          <a:lstStyle/>
          <a:p>
            <a:r>
              <a:rPr lang="en-US" dirty="0"/>
              <a:t>CRPS type 1- Chronic nerve disorder caused by tissue injury. (Surgery counts!)</a:t>
            </a:r>
          </a:p>
          <a:p>
            <a:pPr lvl="1"/>
            <a:r>
              <a:rPr lang="en-US" dirty="0"/>
              <a:t>90% of CRPS cases. Can be caused by surgeries, trauma. Symptoms may migrate from the site of injury.</a:t>
            </a:r>
          </a:p>
          <a:p>
            <a:r>
              <a:rPr lang="en-US" dirty="0"/>
              <a:t>CRPS type 2- Chronic nerve disorder caused by overt damage to nerve.</a:t>
            </a:r>
          </a:p>
          <a:p>
            <a:pPr lvl="1"/>
            <a:r>
              <a:rPr lang="en-US" dirty="0"/>
              <a:t>Symptoms mainly stay in the region where nerve injury occurred.</a:t>
            </a:r>
          </a:p>
          <a:p>
            <a:r>
              <a:rPr lang="en-US" dirty="0"/>
              <a:t>Phantom Limb Syndrome</a:t>
            </a:r>
          </a:p>
          <a:p>
            <a:r>
              <a:rPr lang="en-US" dirty="0"/>
              <a:t>Peripheral Neuropathy</a:t>
            </a:r>
          </a:p>
          <a:p>
            <a:pPr lvl="1"/>
            <a:r>
              <a:rPr lang="en-US" dirty="0"/>
              <a:t>Most likely cause is Diabetes Mellitus</a:t>
            </a:r>
          </a:p>
          <a:p>
            <a:pPr lvl="1"/>
            <a:r>
              <a:rPr lang="en-US" dirty="0"/>
              <a:t>Can also be autoimmune.	</a:t>
            </a:r>
          </a:p>
          <a:p>
            <a:pPr marL="457200" lvl="1"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297806" y="901532"/>
            <a:ext cx="8610600" cy="1293028"/>
          </a:xfrm>
        </p:spPr>
        <p:txBody>
          <a:bodyPr/>
          <a:lstStyle/>
          <a:p>
            <a:pPr algn="ctr"/>
            <a:r>
              <a:rPr lang="en-US" altLang="en-US" sz="4800" dirty="0"/>
              <a:t>CNS Processing Pain</a:t>
            </a:r>
          </a:p>
        </p:txBody>
      </p:sp>
      <p:sp>
        <p:nvSpPr>
          <p:cNvPr id="55299" name="Content Placeholder 2"/>
          <p:cNvSpPr>
            <a:spLocks noGrp="1"/>
          </p:cNvSpPr>
          <p:nvPr>
            <p:ph idx="1"/>
          </p:nvPr>
        </p:nvSpPr>
        <p:spPr/>
        <p:txBody>
          <a:bodyPr>
            <a:normAutofit lnSpcReduction="10000"/>
          </a:bodyPr>
          <a:lstStyle/>
          <a:p>
            <a:r>
              <a:rPr lang="en-US" altLang="en-US" sz="2800" b="1" dirty="0"/>
              <a:t>Fibromyalgia</a:t>
            </a:r>
            <a:r>
              <a:rPr lang="en-US" altLang="en-US" dirty="0"/>
              <a:t>- a disorder characterized by widespread musculoskeletal pain accompanied by fatigue, sleep, memory and mood issues. </a:t>
            </a:r>
          </a:p>
          <a:p>
            <a:r>
              <a:rPr lang="en-US" altLang="en-US" dirty="0"/>
              <a:t>Researchers believe that fibromyalgia amplifies painful sensations by affecting the way your brain processes pain signals.</a:t>
            </a:r>
          </a:p>
          <a:p>
            <a:r>
              <a:rPr lang="en-US" altLang="en-US" dirty="0"/>
              <a:t>Diagnosis of exclusion.</a:t>
            </a:r>
          </a:p>
          <a:p>
            <a:r>
              <a:rPr lang="en-US" altLang="en-US" dirty="0"/>
              <a:t>Can be present WITH Nociceptive and Neuropathic pain disorders.</a:t>
            </a:r>
          </a:p>
          <a:p>
            <a:r>
              <a:rPr lang="en-US" altLang="en-US" dirty="0"/>
              <a:t>Before receiving a diagnosis of FM there was an average duration of 2.3 years and patients presenting to 3.7 different physicians.</a:t>
            </a:r>
          </a:p>
          <a:p>
            <a:endParaRPr lang="en-US" altLang="en-US" dirty="0"/>
          </a:p>
          <a:p>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790700" y="172591"/>
            <a:ext cx="8610600" cy="1293028"/>
          </a:xfrm>
        </p:spPr>
        <p:txBody>
          <a:bodyPr/>
          <a:lstStyle/>
          <a:p>
            <a:pPr algn="ctr"/>
            <a:r>
              <a:rPr lang="en-US" altLang="en-US" sz="4400" dirty="0"/>
              <a:t>Fibromyalgia-1990 Criteria</a:t>
            </a:r>
          </a:p>
        </p:txBody>
      </p:sp>
      <p:pic>
        <p:nvPicPr>
          <p:cNvPr id="57347"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96064" y="1355533"/>
            <a:ext cx="4399872" cy="51176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607653" y="842545"/>
            <a:ext cx="8610600" cy="1293028"/>
          </a:xfrm>
        </p:spPr>
        <p:txBody>
          <a:bodyPr/>
          <a:lstStyle/>
          <a:p>
            <a:pPr algn="ctr"/>
            <a:r>
              <a:rPr lang="en-US" altLang="en-US" sz="4400" dirty="0"/>
              <a:t>Fibromyalgia-1990 Criteria</a:t>
            </a:r>
          </a:p>
        </p:txBody>
      </p:sp>
      <p:sp>
        <p:nvSpPr>
          <p:cNvPr id="58371" name="Content Placeholder 2"/>
          <p:cNvSpPr>
            <a:spLocks noGrp="1"/>
          </p:cNvSpPr>
          <p:nvPr>
            <p:ph idx="1"/>
          </p:nvPr>
        </p:nvSpPr>
        <p:spPr/>
        <p:txBody>
          <a:bodyPr>
            <a:noAutofit/>
          </a:bodyPr>
          <a:lstStyle/>
          <a:p>
            <a:r>
              <a:rPr lang="en-US" altLang="en-US" sz="2400"/>
              <a:t>Symptoms of widespread pain, occurring both above and below the waist and affecting both the right and left sides of the body.</a:t>
            </a:r>
          </a:p>
          <a:p>
            <a:endParaRPr lang="en-US" altLang="en-US" sz="2400"/>
          </a:p>
          <a:p>
            <a:r>
              <a:rPr lang="en-US" altLang="en-US" sz="2400"/>
              <a:t>11 out of 18 tender points must be positive. </a:t>
            </a:r>
          </a:p>
          <a:p>
            <a:endParaRPr lang="en-US" altLang="en-US" sz="2400"/>
          </a:p>
          <a:p>
            <a:r>
              <a:rPr lang="en-US" altLang="en-US" sz="2400"/>
              <a:t>Difficult reproducibility based on variations in physician skill in administering the test.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0"/>
            <a:ext cx="92011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638"/>
            <a:ext cx="12192000" cy="605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0"/>
            <a:ext cx="109934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0"/>
            <a:ext cx="107807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#1</a:t>
            </a:r>
            <a:br>
              <a:rPr lang="en-US" sz="5400" dirty="0"/>
            </a:br>
            <a:endParaRPr lang="en-US" sz="5400" dirty="0"/>
          </a:p>
        </p:txBody>
      </p:sp>
      <p:sp>
        <p:nvSpPr>
          <p:cNvPr id="3" name="Content Placeholder 2"/>
          <p:cNvSpPr>
            <a:spLocks noGrp="1"/>
          </p:cNvSpPr>
          <p:nvPr>
            <p:ph idx="1"/>
          </p:nvPr>
        </p:nvSpPr>
        <p:spPr/>
        <p:txBody>
          <a:bodyPr>
            <a:noAutofit/>
          </a:bodyPr>
          <a:lstStyle/>
          <a:p>
            <a:r>
              <a:rPr lang="en-US" sz="2400" dirty="0"/>
              <a:t>P.J. is a 46 </a:t>
            </a:r>
            <a:r>
              <a:rPr lang="en-US" sz="2400" dirty="0" err="1"/>
              <a:t>yo</a:t>
            </a:r>
            <a:r>
              <a:rPr lang="en-US" sz="2400" dirty="0"/>
              <a:t> construction worker complaining of worsening low back pain over the past 6 months.</a:t>
            </a:r>
          </a:p>
          <a:p>
            <a:pPr lvl="1"/>
            <a:r>
              <a:rPr lang="en-US" sz="2400" dirty="0"/>
              <a:t>He states that the pain has been present for over 10 years, is worse with activity, and does not radiate. </a:t>
            </a:r>
          </a:p>
          <a:p>
            <a:pPr lvl="1"/>
            <a:r>
              <a:rPr lang="en-US" sz="2400" dirty="0"/>
              <a:t>States that he also has trouble sleeping for the past few years.</a:t>
            </a:r>
          </a:p>
          <a:p>
            <a:pPr lvl="1"/>
            <a:r>
              <a:rPr lang="en-US" sz="2400" dirty="0"/>
              <a:t>Pain has resulted in him having difficulty going to work and completing tasks at his job.</a:t>
            </a:r>
          </a:p>
          <a:p>
            <a:pPr lvl="1"/>
            <a:r>
              <a:rPr lang="en-US" sz="2400" dirty="0"/>
              <a:t>Did physical therapy for 8 sessions last year, with ‘no improvement in pain.’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403684" y="916605"/>
            <a:ext cx="8229600" cy="939800"/>
          </a:xfrm>
        </p:spPr>
        <p:txBody>
          <a:bodyPr/>
          <a:lstStyle/>
          <a:p>
            <a:pPr algn="ctr"/>
            <a:r>
              <a:rPr lang="en-US" altLang="en-US" sz="5400"/>
              <a:t>Fibromyalgia</a:t>
            </a:r>
          </a:p>
        </p:txBody>
      </p:sp>
      <p:sp>
        <p:nvSpPr>
          <p:cNvPr id="60419" name="Content Placeholder 2"/>
          <p:cNvSpPr>
            <a:spLocks noGrp="1"/>
          </p:cNvSpPr>
          <p:nvPr>
            <p:ph idx="1"/>
          </p:nvPr>
        </p:nvSpPr>
        <p:spPr/>
        <p:txBody>
          <a:bodyPr>
            <a:noAutofit/>
          </a:bodyPr>
          <a:lstStyle/>
          <a:p>
            <a:r>
              <a:rPr lang="en-US" altLang="en-US" sz="2400"/>
              <a:t>It is acceptable to use 1990 criteria or 2010 criteria. </a:t>
            </a:r>
          </a:p>
          <a:p>
            <a:r>
              <a:rPr lang="en-US" altLang="en-US" sz="2400"/>
              <a:t>Once fibromyalgia has been diagnosed, treatment is focused on controlling ALL symptoms of the illness. They include the following:</a:t>
            </a:r>
          </a:p>
          <a:p>
            <a:pPr lvl="1"/>
            <a:r>
              <a:rPr lang="en-US" altLang="en-US" sz="2400"/>
              <a:t>Pain</a:t>
            </a:r>
          </a:p>
          <a:p>
            <a:pPr lvl="1"/>
            <a:r>
              <a:rPr lang="en-US" altLang="en-US" sz="2400"/>
              <a:t>Poor sleep hygiene</a:t>
            </a:r>
          </a:p>
          <a:p>
            <a:pPr lvl="1"/>
            <a:r>
              <a:rPr lang="en-US" altLang="en-US" sz="2400"/>
              <a:t>Depression/Anxiety</a:t>
            </a:r>
          </a:p>
          <a:p>
            <a:pPr lvl="1"/>
            <a:r>
              <a:rPr lang="en-US" altLang="en-US" sz="2400"/>
              <a:t>Fatigue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419802"/>
            <a:ext cx="8610600" cy="1293028"/>
          </a:xfrm>
        </p:spPr>
        <p:txBody>
          <a:bodyPr/>
          <a:lstStyle/>
          <a:p>
            <a:pPr algn="ctr"/>
            <a:r>
              <a:rPr lang="en-US" sz="5400" dirty="0"/>
              <a:t>Goals of treatment</a:t>
            </a:r>
          </a:p>
        </p:txBody>
      </p:sp>
      <p:sp>
        <p:nvSpPr>
          <p:cNvPr id="3" name="Content Placeholder 2"/>
          <p:cNvSpPr>
            <a:spLocks noGrp="1"/>
          </p:cNvSpPr>
          <p:nvPr>
            <p:ph idx="1"/>
          </p:nvPr>
        </p:nvSpPr>
        <p:spPr/>
        <p:txBody>
          <a:bodyPr>
            <a:noAutofit/>
          </a:bodyPr>
          <a:lstStyle/>
          <a:p>
            <a:r>
              <a:rPr lang="en-US" dirty="0"/>
              <a:t>Goals of treatment are formulated around function. It is important to assess functional limitations, and determine together what are reasonable levels of improvement that can be attained with treatment.</a:t>
            </a:r>
          </a:p>
          <a:p>
            <a:pPr lvl="1"/>
            <a:r>
              <a:rPr lang="en-US" sz="2000" dirty="0"/>
              <a:t>In Chronic Pain patients, there will never be a pain level of ‘0’. </a:t>
            </a:r>
          </a:p>
          <a:p>
            <a:pPr lvl="1"/>
            <a:r>
              <a:rPr lang="en-US" sz="2000" dirty="0"/>
              <a:t>There is a big difference between a patient with 10/10 pain who is able to go to work everyday, and a patient with 10/10 pain who can’t get out of bed daily.</a:t>
            </a:r>
          </a:p>
          <a:p>
            <a:pPr lvl="1"/>
            <a:r>
              <a:rPr lang="en-US" sz="2000" dirty="0"/>
              <a:t>How patients ‘feel’ on a daily basis can greatly modulate a patient’s pain levels. It’s important to teach coping mechanisms when dealing with stressful situations. (“I overtook my </a:t>
            </a:r>
            <a:r>
              <a:rPr lang="en-US" sz="2000" dirty="0" err="1"/>
              <a:t>norco</a:t>
            </a:r>
            <a:r>
              <a:rPr lang="en-US" sz="2000" dirty="0"/>
              <a:t> because I’m going through a divorce…”)</a:t>
            </a:r>
          </a:p>
          <a:p>
            <a:pPr lvl="1"/>
            <a:r>
              <a:rPr lang="en-US" sz="2000" dirty="0"/>
              <a:t>Patients on disability may have an increased limitation on functional improvement. Increased emphasis must be placed on medication safety, while controlling pain and improving function when possible.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Opioid Monitoring</a:t>
            </a:r>
          </a:p>
        </p:txBody>
      </p:sp>
      <p:sp>
        <p:nvSpPr>
          <p:cNvPr id="3" name="Content Placeholder 2"/>
          <p:cNvSpPr>
            <a:spLocks noGrp="1"/>
          </p:cNvSpPr>
          <p:nvPr>
            <p:ph idx="1"/>
          </p:nvPr>
        </p:nvSpPr>
        <p:spPr/>
        <p:txBody>
          <a:bodyPr/>
          <a:lstStyle/>
          <a:p>
            <a:r>
              <a:rPr lang="en-US" sz="2400" dirty="0"/>
              <a:t>Prescription Monitoring Program</a:t>
            </a:r>
          </a:p>
          <a:p>
            <a:pPr lvl="1"/>
            <a:r>
              <a:rPr lang="en-US" sz="2400" dirty="0"/>
              <a:t>Patients are not to get controlled substances from other providers without notification and approval.</a:t>
            </a:r>
          </a:p>
          <a:p>
            <a:pPr lvl="1"/>
            <a:r>
              <a:rPr lang="en-US" sz="2400" dirty="0"/>
              <a:t>Patients are to notify provider within 48 hours after an ER visit.</a:t>
            </a:r>
          </a:p>
          <a:p>
            <a:pPr lvl="1"/>
            <a:r>
              <a:rPr lang="en-US" sz="2400" dirty="0"/>
              <a:t>Be aware of patients who are seeing psychiatrists and may be getting Benzodiazepines and/or stimulants from other providers.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Opioid Monitoring</a:t>
            </a:r>
          </a:p>
        </p:txBody>
      </p:sp>
      <p:sp>
        <p:nvSpPr>
          <p:cNvPr id="3" name="Content Placeholder 2"/>
          <p:cNvSpPr>
            <a:spLocks noGrp="1"/>
          </p:cNvSpPr>
          <p:nvPr>
            <p:ph idx="1"/>
          </p:nvPr>
        </p:nvSpPr>
        <p:spPr/>
        <p:txBody>
          <a:bodyPr/>
          <a:lstStyle/>
          <a:p>
            <a:r>
              <a:rPr lang="en-US" sz="2400" dirty="0"/>
              <a:t>Urine Drug Screening</a:t>
            </a:r>
          </a:p>
          <a:p>
            <a:pPr lvl="1"/>
            <a:r>
              <a:rPr lang="en-US" sz="2400" dirty="0"/>
              <a:t>Minimum for patients that are on opioids is annual.</a:t>
            </a:r>
          </a:p>
          <a:p>
            <a:pPr lvl="1"/>
            <a:r>
              <a:rPr lang="en-US" sz="2400" dirty="0"/>
              <a:t>May be as frequent as weekly, depending on the risk stratification, dosage, other co-prescribed controlled substances, and previously failed tests.</a:t>
            </a:r>
          </a:p>
          <a:p>
            <a:pPr lvl="1"/>
            <a:r>
              <a:rPr lang="en-US" sz="2400" dirty="0"/>
              <a:t>If patients are unable to urinate, there is a oral swab option (Quantitative)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Opioid Monitoring</a:t>
            </a:r>
          </a:p>
        </p:txBody>
      </p:sp>
      <p:sp>
        <p:nvSpPr>
          <p:cNvPr id="3" name="Content Placeholder 2"/>
          <p:cNvSpPr>
            <a:spLocks noGrp="1"/>
          </p:cNvSpPr>
          <p:nvPr>
            <p:ph idx="1"/>
          </p:nvPr>
        </p:nvSpPr>
        <p:spPr/>
        <p:txBody>
          <a:bodyPr/>
          <a:lstStyle/>
          <a:p>
            <a:r>
              <a:rPr lang="en-US" sz="2400" dirty="0"/>
              <a:t>Urine Drug Screening</a:t>
            </a:r>
          </a:p>
          <a:p>
            <a:pPr lvl="1"/>
            <a:r>
              <a:rPr lang="en-US" sz="2400" dirty="0"/>
              <a:t>Qualitative (screening) vs </a:t>
            </a:r>
            <a:r>
              <a:rPr lang="en-US" sz="2400" dirty="0" err="1"/>
              <a:t>Quantative</a:t>
            </a:r>
            <a:r>
              <a:rPr lang="en-US" sz="2400" dirty="0"/>
              <a:t> (confirmation)</a:t>
            </a:r>
          </a:p>
          <a:p>
            <a:pPr lvl="1"/>
            <a:r>
              <a:rPr lang="en-US" sz="2400" dirty="0"/>
              <a:t>Screening detects presence of a substance, while confirmation detects the concentration of a substance.</a:t>
            </a:r>
          </a:p>
          <a:p>
            <a:pPr lvl="1"/>
            <a:r>
              <a:rPr lang="en-US" sz="2400" dirty="0"/>
              <a:t>Screening can be done by Point of Care cups or strips (CLIA waived), or urine analyzer (Moderate CLIA lab certification required)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905000"/>
          </a:xfrm>
        </p:spPr>
        <p:txBody>
          <a:bodyPr/>
          <a:lstStyle/>
          <a:p>
            <a:pPr algn="ctr"/>
            <a:r>
              <a:rPr lang="en-US" sz="5400" dirty="0"/>
              <a:t>Opioid Monitoring</a:t>
            </a:r>
          </a:p>
        </p:txBody>
      </p:sp>
      <p:sp>
        <p:nvSpPr>
          <p:cNvPr id="3" name="Content Placeholder 2"/>
          <p:cNvSpPr>
            <a:spLocks noGrp="1"/>
          </p:cNvSpPr>
          <p:nvPr>
            <p:ph idx="1"/>
          </p:nvPr>
        </p:nvSpPr>
        <p:spPr/>
        <p:txBody>
          <a:bodyPr>
            <a:noAutofit/>
          </a:bodyPr>
          <a:lstStyle/>
          <a:p>
            <a:r>
              <a:rPr lang="en-US" sz="2000" dirty="0"/>
              <a:t>Urine Drug Screening</a:t>
            </a:r>
          </a:p>
          <a:p>
            <a:pPr lvl="1"/>
            <a:r>
              <a:rPr lang="en-US" sz="2000" dirty="0"/>
              <a:t>There are drug labs that will visit clinician offices to obtain the opportunity to run urine testing on patients. </a:t>
            </a:r>
          </a:p>
          <a:p>
            <a:pPr lvl="1"/>
            <a:r>
              <a:rPr lang="en-US" sz="2000" dirty="0"/>
              <a:t>Usually, these companies will run confirmatory tests on most, if not all tests that they receive. (Confirmatory tests were run to detect lower risk drugs, like Duloxetine and cyclobenzaprine)</a:t>
            </a:r>
          </a:p>
          <a:p>
            <a:pPr lvl="1"/>
            <a:r>
              <a:rPr lang="en-US" sz="2000" dirty="0"/>
              <a:t>Reimbursement for Urine Screening Test is $15-$60. Confirmation testing ranges from $250-$600.</a:t>
            </a:r>
          </a:p>
          <a:p>
            <a:pPr lvl="1"/>
            <a:r>
              <a:rPr lang="en-US" sz="2000" dirty="0"/>
              <a:t>Millennium Laboratories settled Medicare lawsuit for $256 million in 2015.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683" y="156845"/>
            <a:ext cx="9905998" cy="1905000"/>
          </a:xfrm>
        </p:spPr>
        <p:txBody>
          <a:bodyPr/>
          <a:lstStyle/>
          <a:p>
            <a:pPr algn="ctr"/>
            <a:r>
              <a:rPr lang="en-US" sz="5400" dirty="0"/>
              <a:t>Opioid Monitoring</a:t>
            </a:r>
          </a:p>
        </p:txBody>
      </p:sp>
      <p:sp>
        <p:nvSpPr>
          <p:cNvPr id="3" name="Content Placeholder 2"/>
          <p:cNvSpPr>
            <a:spLocks noGrp="1"/>
          </p:cNvSpPr>
          <p:nvPr>
            <p:ph idx="1"/>
          </p:nvPr>
        </p:nvSpPr>
        <p:spPr/>
        <p:txBody>
          <a:bodyPr>
            <a:noAutofit/>
          </a:bodyPr>
          <a:lstStyle/>
          <a:p>
            <a:r>
              <a:rPr lang="en-US" sz="2400" dirty="0"/>
              <a:t>Urine Drug Screening (Health Solutions protocol) </a:t>
            </a:r>
          </a:p>
          <a:p>
            <a:pPr lvl="1"/>
            <a:r>
              <a:rPr lang="en-US" sz="2400" dirty="0"/>
              <a:t>Urine screening is done every 3 months for patients with a SOAPP score below 4, are on 40 MME or less, and are not simultaneously on other controlled substances.</a:t>
            </a:r>
          </a:p>
          <a:p>
            <a:pPr lvl="1"/>
            <a:r>
              <a:rPr lang="en-US" sz="2400" dirty="0"/>
              <a:t>Urine screens are done monthly when a patient has a SOAPP score at 4 or more, are on more than 40 MME, are on buprenorphine, or are also on other controlled substances. (benzodiazepines, stimulants, carisoprodol)</a:t>
            </a:r>
          </a:p>
          <a:p>
            <a:pPr lvl="1"/>
            <a:r>
              <a:rPr lang="en-US" sz="2400" dirty="0"/>
              <a:t>Testing frequency is increased or decreased as needed, depending on changes in status.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7" y="398254"/>
            <a:ext cx="8610600" cy="1293028"/>
          </a:xfrm>
        </p:spPr>
        <p:txBody>
          <a:bodyPr/>
          <a:lstStyle/>
          <a:p>
            <a:pPr algn="ctr"/>
            <a:r>
              <a:rPr lang="en-US" sz="5400" dirty="0"/>
              <a:t>Opioid Monitoring</a:t>
            </a:r>
          </a:p>
        </p:txBody>
      </p:sp>
      <p:sp>
        <p:nvSpPr>
          <p:cNvPr id="3" name="Content Placeholder 2"/>
          <p:cNvSpPr>
            <a:spLocks noGrp="1"/>
          </p:cNvSpPr>
          <p:nvPr>
            <p:ph idx="1"/>
          </p:nvPr>
        </p:nvSpPr>
        <p:spPr/>
        <p:txBody>
          <a:bodyPr>
            <a:noAutofit/>
          </a:bodyPr>
          <a:lstStyle/>
          <a:p>
            <a:endParaRPr lang="en-US" sz="1800" dirty="0"/>
          </a:p>
          <a:p>
            <a:r>
              <a:rPr lang="en-US" sz="2200" dirty="0"/>
              <a:t>Pain Contract</a:t>
            </a:r>
          </a:p>
          <a:p>
            <a:pPr lvl="1"/>
            <a:r>
              <a:rPr lang="en-US" sz="2200" dirty="0"/>
              <a:t>Patient may not get controlled substances from other providers. If there is a situation where the ER gives the patient controlled substances, the patient MUST notify the office of the prescription.</a:t>
            </a:r>
          </a:p>
          <a:p>
            <a:pPr lvl="1"/>
            <a:r>
              <a:rPr lang="en-US" sz="2200" dirty="0"/>
              <a:t>Patient must agree to a COMPREHENSIVE treatment plan.</a:t>
            </a:r>
          </a:p>
          <a:p>
            <a:pPr lvl="1"/>
            <a:r>
              <a:rPr lang="en-US" sz="2200" dirty="0"/>
              <a:t>Patient must agree to Urine Drug Screening, at the discretion of the Physician. </a:t>
            </a:r>
          </a:p>
          <a:p>
            <a:pPr lvl="2"/>
            <a:r>
              <a:rPr lang="en-US" sz="2200" dirty="0"/>
              <a:t>Make patients aware of cost of screening and confirmation testing.</a:t>
            </a:r>
          </a:p>
          <a:p>
            <a:pPr lvl="1"/>
            <a:r>
              <a:rPr lang="en-US" sz="2200" b="1" u="sng" dirty="0"/>
              <a:t>Reserve the right </a:t>
            </a:r>
            <a:r>
              <a:rPr lang="en-US" sz="2200" dirty="0"/>
              <a:t>to dismiss a patient if they do not comply with the pain contract.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#2</a:t>
            </a:r>
            <a:br>
              <a:rPr lang="en-US" dirty="0"/>
            </a:br>
            <a:endParaRPr lang="en-US" dirty="0"/>
          </a:p>
        </p:txBody>
      </p:sp>
      <p:sp>
        <p:nvSpPr>
          <p:cNvPr id="3" name="Content Placeholder 2"/>
          <p:cNvSpPr>
            <a:spLocks noGrp="1"/>
          </p:cNvSpPr>
          <p:nvPr>
            <p:ph idx="1"/>
          </p:nvPr>
        </p:nvSpPr>
        <p:spPr/>
        <p:txBody>
          <a:bodyPr>
            <a:noAutofit/>
          </a:bodyPr>
          <a:lstStyle/>
          <a:p>
            <a:r>
              <a:rPr lang="en-US" sz="2400" dirty="0"/>
              <a:t>K.D. is a 42 </a:t>
            </a:r>
            <a:r>
              <a:rPr lang="en-US" sz="2400" dirty="0" err="1"/>
              <a:t>yo</a:t>
            </a:r>
            <a:r>
              <a:rPr lang="en-US" sz="2400" dirty="0"/>
              <a:t> salesman complaining of low back pain for the past 12 years. He is looking to establish care after moving here 1 month ago.</a:t>
            </a:r>
          </a:p>
          <a:p>
            <a:pPr lvl="1"/>
            <a:r>
              <a:rPr lang="en-US" sz="2400" dirty="0"/>
              <a:t>He states that the pain started when he had a MVA 12 years ago, while living in Ohio. He was sent to multiple specialists, without any resolution in his symptoms. </a:t>
            </a:r>
          </a:p>
          <a:p>
            <a:pPr lvl="1"/>
            <a:r>
              <a:rPr lang="en-US" sz="2400" dirty="0"/>
              <a:t>His pain is worse with activity, and does not radiate. </a:t>
            </a:r>
          </a:p>
          <a:p>
            <a:pPr lvl="1"/>
            <a:r>
              <a:rPr lang="en-US" sz="2400" dirty="0"/>
              <a:t>Pt </a:t>
            </a:r>
            <a:r>
              <a:rPr lang="en-US" sz="2400" dirty="0" err="1"/>
              <a:t>sts</a:t>
            </a:r>
            <a:r>
              <a:rPr lang="en-US" sz="2400" dirty="0"/>
              <a:t> that he was diagnosed with a herniated L5-S1 disk per MRI.</a:t>
            </a:r>
          </a:p>
          <a:p>
            <a:pPr lvl="1"/>
            <a:r>
              <a:rPr lang="en-US" sz="2400" dirty="0"/>
              <a:t>Did physical therapy, and Epidural injections, which ‘didn’t do anything.’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#2</a:t>
            </a:r>
            <a:br>
              <a:rPr lang="en-US" dirty="0"/>
            </a:br>
            <a:endParaRPr lang="en-US" dirty="0"/>
          </a:p>
        </p:txBody>
      </p:sp>
      <p:sp>
        <p:nvSpPr>
          <p:cNvPr id="3" name="Content Placeholder 2"/>
          <p:cNvSpPr>
            <a:spLocks noGrp="1"/>
          </p:cNvSpPr>
          <p:nvPr>
            <p:ph idx="1"/>
          </p:nvPr>
        </p:nvSpPr>
        <p:spPr/>
        <p:txBody>
          <a:bodyPr>
            <a:noAutofit/>
          </a:bodyPr>
          <a:lstStyle/>
          <a:p>
            <a:r>
              <a:rPr lang="en-US" sz="2200" dirty="0"/>
              <a:t>K.D. is a 42 </a:t>
            </a:r>
            <a:r>
              <a:rPr lang="en-US" sz="2200" dirty="0" err="1"/>
              <a:t>yo</a:t>
            </a:r>
            <a:r>
              <a:rPr lang="en-US" sz="2200" dirty="0"/>
              <a:t> salesman complaining of low back pain for the past 12 years. He is looking to establish care after moving here 1 month ago.</a:t>
            </a:r>
          </a:p>
          <a:p>
            <a:pPr lvl="1"/>
            <a:r>
              <a:rPr lang="en-US" sz="2200" dirty="0"/>
              <a:t>He has previously tried gabapentin and Flexeril, with no benefit. </a:t>
            </a:r>
          </a:p>
          <a:p>
            <a:pPr lvl="1"/>
            <a:r>
              <a:rPr lang="en-US" sz="2200" dirty="0"/>
              <a:t>He is currently being prescribed a </a:t>
            </a:r>
            <a:r>
              <a:rPr lang="en-US" sz="2400" dirty="0"/>
              <a:t>fentanyl 100ug patch q 3 days, and Oxycodone 30mg 2 tablets 4 times per day.</a:t>
            </a:r>
            <a:endParaRPr lang="en-US" sz="2200" dirty="0"/>
          </a:p>
          <a:p>
            <a:pPr lvl="1"/>
            <a:r>
              <a:rPr lang="en-US" sz="2200" dirty="0"/>
              <a:t>Pt </a:t>
            </a:r>
            <a:r>
              <a:rPr lang="en-US" sz="2200" dirty="0" err="1"/>
              <a:t>sts</a:t>
            </a:r>
            <a:r>
              <a:rPr lang="en-US" sz="2200" dirty="0"/>
              <a:t> that he has been looking for another doctor to take over his care, but nobody would accept him.</a:t>
            </a:r>
          </a:p>
          <a:p>
            <a:pPr lvl="1"/>
            <a:r>
              <a:rPr lang="en-US" sz="2200" dirty="0"/>
              <a:t>Pt does have copies of his medical records, which state his medication dosages, and the MRI report does show a L5-S1 disc </a:t>
            </a:r>
            <a:r>
              <a:rPr lang="en-US" sz="2200" dirty="0" err="1"/>
              <a:t>hernication</a:t>
            </a:r>
            <a:r>
              <a:rPr lang="en-US" sz="2200" dirty="0"/>
              <a:t> with no neural foraminal narrowing or central canal stenosis. X-rays show mild-moderate lumbar facet arthritis.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#1</a:t>
            </a:r>
            <a:br>
              <a:rPr lang="en-US" dirty="0"/>
            </a:br>
            <a:endParaRPr lang="en-US" dirty="0"/>
          </a:p>
        </p:txBody>
      </p:sp>
      <p:sp>
        <p:nvSpPr>
          <p:cNvPr id="3" name="Content Placeholder 2"/>
          <p:cNvSpPr>
            <a:spLocks noGrp="1"/>
          </p:cNvSpPr>
          <p:nvPr>
            <p:ph idx="1"/>
          </p:nvPr>
        </p:nvSpPr>
        <p:spPr/>
        <p:txBody>
          <a:bodyPr>
            <a:noAutofit/>
          </a:bodyPr>
          <a:lstStyle/>
          <a:p>
            <a:r>
              <a:rPr lang="en-US" sz="2400" dirty="0"/>
              <a:t>P.J. is a 46 </a:t>
            </a:r>
            <a:r>
              <a:rPr lang="en-US" sz="2400" dirty="0" err="1"/>
              <a:t>yo</a:t>
            </a:r>
            <a:r>
              <a:rPr lang="en-US" sz="2400" dirty="0"/>
              <a:t> construction worker complaining of low back pain for the past 6 months.</a:t>
            </a:r>
          </a:p>
          <a:p>
            <a:pPr lvl="1"/>
            <a:r>
              <a:rPr lang="en-US" sz="2400" dirty="0"/>
              <a:t>PMHx-DM2 (controlled), HTN, Lumbar DJD (confirmed by x-ray), Stage 2 CKD (GFR-72 at baseline)</a:t>
            </a:r>
          </a:p>
          <a:p>
            <a:pPr lvl="1"/>
            <a:r>
              <a:rPr lang="en-US" sz="2400" dirty="0" err="1"/>
              <a:t>PSHx</a:t>
            </a:r>
            <a:r>
              <a:rPr lang="en-US" sz="2400" dirty="0"/>
              <a:t>- Tonsillectomy at age 6.</a:t>
            </a:r>
          </a:p>
          <a:p>
            <a:pPr lvl="1"/>
            <a:r>
              <a:rPr lang="en-US" sz="2400" dirty="0"/>
              <a:t>Social Hx- 1 </a:t>
            </a:r>
            <a:r>
              <a:rPr lang="en-US" sz="2400" dirty="0" err="1"/>
              <a:t>ppd</a:t>
            </a:r>
            <a:r>
              <a:rPr lang="en-US" sz="2400" dirty="0"/>
              <a:t> smoker, Negative x 2</a:t>
            </a:r>
          </a:p>
          <a:p>
            <a:pPr lvl="1"/>
            <a:r>
              <a:rPr lang="en-US" sz="2400" dirty="0"/>
              <a:t>Meds- </a:t>
            </a:r>
            <a:r>
              <a:rPr lang="en-US" sz="2400" dirty="0" err="1"/>
              <a:t>Stagliptin</a:t>
            </a:r>
            <a:r>
              <a:rPr lang="en-US" sz="2400" dirty="0"/>
              <a:t> 100mg QD, Atorvastatin 20mg QD, Lisinopril 5mg QD, Meloxicam 7.5mg QD</a:t>
            </a:r>
          </a:p>
          <a:p>
            <a:pPr lvl="1"/>
            <a:r>
              <a:rPr lang="en-US" sz="2400" dirty="0"/>
              <a:t>Physical Exam- Vitals WNL, Neuro exam negative, Kemp’s test positive </a:t>
            </a:r>
            <a:r>
              <a:rPr lang="en-US" sz="2400" dirty="0" err="1"/>
              <a:t>b/l</a:t>
            </a:r>
            <a:r>
              <a:rPr lang="en-US" sz="2400" dirty="0"/>
              <a:t> LS spine.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#2</a:t>
            </a:r>
            <a:br>
              <a:rPr lang="en-US" dirty="0"/>
            </a:br>
            <a:endParaRPr lang="en-US" dirty="0"/>
          </a:p>
        </p:txBody>
      </p:sp>
      <p:sp>
        <p:nvSpPr>
          <p:cNvPr id="3" name="Content Placeholder 2"/>
          <p:cNvSpPr>
            <a:spLocks noGrp="1"/>
          </p:cNvSpPr>
          <p:nvPr>
            <p:ph idx="1"/>
          </p:nvPr>
        </p:nvSpPr>
        <p:spPr/>
        <p:txBody>
          <a:bodyPr>
            <a:normAutofit fontScale="70000"/>
          </a:bodyPr>
          <a:lstStyle/>
          <a:p>
            <a:r>
              <a:rPr lang="en-US" sz="2900" dirty="0"/>
              <a:t>K.D. is a 42 </a:t>
            </a:r>
            <a:r>
              <a:rPr lang="en-US" sz="2900" dirty="0" err="1"/>
              <a:t>yo</a:t>
            </a:r>
            <a:r>
              <a:rPr lang="en-US" sz="2900" dirty="0"/>
              <a:t> salesman complaining of low back pain for the past 12 years. He is looking to establish care after moving here 1 month ago.</a:t>
            </a:r>
          </a:p>
          <a:p>
            <a:pPr lvl="1"/>
            <a:r>
              <a:rPr lang="en-US" sz="2900" dirty="0"/>
              <a:t>PMHx-Lumbar Disc Herniation (??)</a:t>
            </a:r>
          </a:p>
          <a:p>
            <a:pPr lvl="1"/>
            <a:r>
              <a:rPr lang="en-US" sz="2900" dirty="0" err="1"/>
              <a:t>PSHx</a:t>
            </a:r>
            <a:r>
              <a:rPr lang="en-US" sz="2900" dirty="0"/>
              <a:t>- Negative</a:t>
            </a:r>
          </a:p>
          <a:p>
            <a:pPr lvl="1"/>
            <a:r>
              <a:rPr lang="en-US" sz="2900" dirty="0"/>
              <a:t>Social Hx- Negative x 3</a:t>
            </a:r>
          </a:p>
          <a:p>
            <a:pPr lvl="1"/>
            <a:r>
              <a:rPr lang="en-US" sz="2900" dirty="0"/>
              <a:t>Meds- fentanyl 100ug patch q 3 days, and Oxycodone 30mg 2 tablets 4 times per day.</a:t>
            </a:r>
          </a:p>
          <a:p>
            <a:pPr lvl="1"/>
            <a:r>
              <a:rPr lang="en-US" sz="2900" dirty="0"/>
              <a:t>Physical Exam- Vitals WNL, Neuro exam negative, Positive FABER, Positive Kemp’s test b/l.</a:t>
            </a:r>
          </a:p>
          <a:p>
            <a:pPr lv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#2</a:t>
            </a:r>
            <a:br>
              <a:rPr lang="en-US" dirty="0"/>
            </a:br>
            <a:endParaRPr lang="en-US" dirty="0"/>
          </a:p>
        </p:txBody>
      </p:sp>
      <p:sp>
        <p:nvSpPr>
          <p:cNvPr id="3" name="Content Placeholder 2"/>
          <p:cNvSpPr>
            <a:spLocks noGrp="1"/>
          </p:cNvSpPr>
          <p:nvPr>
            <p:ph idx="1"/>
          </p:nvPr>
        </p:nvSpPr>
        <p:spPr/>
        <p:txBody>
          <a:bodyPr>
            <a:normAutofit fontScale="70000"/>
          </a:bodyPr>
          <a:lstStyle/>
          <a:p>
            <a:r>
              <a:rPr lang="en-US" sz="2900" dirty="0">
                <a:solidFill>
                  <a:schemeClr val="tx1"/>
                </a:solidFill>
                <a:uFillTx/>
              </a:rPr>
              <a:t>What reasonable conclusions can be drawn at this time?</a:t>
            </a:r>
          </a:p>
          <a:p>
            <a:pPr lvl="1"/>
            <a:r>
              <a:rPr lang="en-US" sz="2900" dirty="0">
                <a:solidFill>
                  <a:schemeClr val="tx1"/>
                </a:solidFill>
                <a:uFillTx/>
              </a:rPr>
              <a:t>This patient has a herniated disc, with associated neuropathy. Medications are appropriate for this condition.</a:t>
            </a:r>
          </a:p>
          <a:p>
            <a:pPr lvl="1"/>
            <a:r>
              <a:rPr lang="en-US" sz="2900" dirty="0">
                <a:solidFill>
                  <a:schemeClr val="tx1"/>
                </a:solidFill>
                <a:uFillTx/>
              </a:rPr>
              <a:t>This patient is clearly an addict, refer to addiction treatment</a:t>
            </a:r>
          </a:p>
          <a:p>
            <a:pPr lvl="1"/>
            <a:r>
              <a:rPr lang="en-US" sz="2900" dirty="0">
                <a:solidFill>
                  <a:schemeClr val="tx1"/>
                </a:solidFill>
                <a:uFillTx/>
              </a:rPr>
              <a:t>This patient has an arthritic picture. Medications are appropriate for this condition.</a:t>
            </a:r>
          </a:p>
          <a:p>
            <a:pPr lvl="1"/>
            <a:r>
              <a:rPr lang="en-US" sz="2900" dirty="0">
                <a:solidFill>
                  <a:schemeClr val="tx1"/>
                </a:solidFill>
                <a:uFillTx/>
              </a:rPr>
              <a:t>This patient’s previous doctor practiced based on outdated guidelines.</a:t>
            </a:r>
          </a:p>
          <a:p>
            <a:pPr lvl="1"/>
            <a:r>
              <a:rPr lang="en-US" sz="2900" dirty="0">
                <a:solidFill>
                  <a:schemeClr val="tx1"/>
                </a:solidFill>
                <a:uFillTx/>
              </a:rPr>
              <a:t>I don’t know what to think about this situation, but I don’t want anything to do with it. Refer this patient to anybody I can find.</a:t>
            </a:r>
            <a:endParaRPr lang="en-US" sz="2900" dirty="0"/>
          </a:p>
          <a:p>
            <a:pPr lvl="1"/>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fillRect/>
          </a:stretch>
        </a:blipFill>
        <a:effectLst/>
      </p:bgPr>
    </p:bg>
    <p:spTree>
      <p:nvGrpSpPr>
        <p:cNvPr id="1" name=""/>
        <p:cNvGrpSpPr/>
        <p:nvPr/>
      </p:nvGrpSpPr>
      <p:grpSpPr>
        <a:xfrm>
          <a:off x="0" y="0"/>
          <a:ext cx="0" cy="0"/>
          <a:chOff x="0" y="0"/>
          <a:chExt cx="0" cy="0"/>
        </a:xfrm>
      </p:grpSpPr>
      <p:sp>
        <p:nvSpPr>
          <p:cNvPr id="98306" name="Title 1"/>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altLang="en-US" sz="3600" b="1" dirty="0">
                <a:effectLst>
                  <a:glow rad="38100">
                    <a:schemeClr val="bg1">
                      <a:lumMod val="65000"/>
                      <a:lumOff val="35000"/>
                      <a:alpha val="50000"/>
                    </a:schemeClr>
                  </a:glow>
                  <a:outerShdw blurRad="28575" dist="31750" dir="13200000" algn="tl" rotWithShape="0">
                    <a:srgbClr val="000000">
                      <a:alpha val="25000"/>
                    </a:srgbClr>
                  </a:outerShdw>
                </a:effectLst>
              </a:rPr>
              <a:t>The numbers in the CDC guidelines are NOT arbitrary!!!</a:t>
            </a:r>
          </a:p>
        </p:txBody>
      </p:sp>
      <p:pic>
        <p:nvPicPr>
          <p:cNvPr id="98307"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36915" y="837470"/>
            <a:ext cx="6915663" cy="5186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20465" y="609600"/>
            <a:ext cx="5122606" cy="1905000"/>
          </a:xfrm>
        </p:spPr>
        <p:txBody>
          <a:bodyPr vert="horz" lIns="91440" tIns="45720" rIns="91440" bIns="45720" rtlCol="0" anchor="ctr">
            <a:noAutofit/>
          </a:bodyPr>
          <a:lstStyle/>
          <a:p>
            <a:pPr algn="ctr"/>
            <a:r>
              <a:rPr lang="en-US" sz="4000" dirty="0"/>
              <a:t>Morphine Equivalent calculation</a:t>
            </a:r>
          </a:p>
        </p:txBody>
      </p:sp>
      <p:sp>
        <p:nvSpPr>
          <p:cNvPr id="6" name="Text Placeholder 5"/>
          <p:cNvSpPr>
            <a:spLocks noGrp="1"/>
          </p:cNvSpPr>
          <p:nvPr>
            <p:ph type="body" sz="half" idx="2"/>
          </p:nvPr>
        </p:nvSpPr>
        <p:spPr>
          <a:xfrm>
            <a:off x="6420465" y="2666999"/>
            <a:ext cx="5122606" cy="3216276"/>
          </a:xfrm>
        </p:spPr>
        <p:txBody>
          <a:bodyPr vert="horz" lIns="91440" tIns="45720" rIns="91440" bIns="45720" rtlCol="0" anchor="ctr">
            <a:normAutofit/>
          </a:bodyPr>
          <a:lstStyle/>
          <a:p>
            <a:pPr>
              <a:buFont typeface="Arial" panose="020B0604020202020204"/>
              <a:buChar char="•"/>
            </a:pPr>
            <a:r>
              <a:rPr lang="en-US" sz="2000" dirty="0"/>
              <a:t>Tramadol 50mg- 5 MME</a:t>
            </a:r>
          </a:p>
          <a:p>
            <a:pPr>
              <a:buFont typeface="Arial" panose="020B0604020202020204"/>
              <a:buChar char="•"/>
            </a:pPr>
            <a:r>
              <a:rPr lang="en-US" sz="2000" dirty="0"/>
              <a:t>Tylenol #3- 5 MME</a:t>
            </a:r>
          </a:p>
          <a:p>
            <a:pPr>
              <a:buFont typeface="Arial" panose="020B0604020202020204"/>
              <a:buChar char="•"/>
            </a:pPr>
            <a:r>
              <a:rPr lang="en-US" sz="2000" dirty="0"/>
              <a:t>Hydrocodone/APAP 5/325- 5 MME</a:t>
            </a:r>
          </a:p>
          <a:p>
            <a:pPr>
              <a:buFont typeface="Arial" panose="020B0604020202020204"/>
              <a:buChar char="•"/>
            </a:pPr>
            <a:r>
              <a:rPr lang="en-US" sz="2000" dirty="0"/>
              <a:t>Oxycodone/APAP 10/325- 15 MME</a:t>
            </a:r>
          </a:p>
          <a:p>
            <a:pPr>
              <a:buFont typeface="Arial" panose="020B0604020202020204"/>
              <a:buChar char="•"/>
            </a:pPr>
            <a:r>
              <a:rPr lang="en-US" sz="2000" dirty="0"/>
              <a:t>Fentanyl 12.5 </a:t>
            </a:r>
            <a:r>
              <a:rPr lang="en-US" sz="2000" dirty="0" err="1"/>
              <a:t>uG</a:t>
            </a:r>
            <a:r>
              <a:rPr lang="en-US" sz="2000" dirty="0"/>
              <a:t>- 30 MME</a:t>
            </a:r>
          </a:p>
        </p:txBody>
      </p:sp>
      <p:pic>
        <p:nvPicPr>
          <p:cNvPr id="5122" name="Picture 2" descr="Image result for morphine MME oral drug conversio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192" y="720344"/>
            <a:ext cx="5451627" cy="509727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Patient Case #2</a:t>
            </a:r>
          </a:p>
        </p:txBody>
      </p:sp>
      <p:sp>
        <p:nvSpPr>
          <p:cNvPr id="3" name="Content Placeholder 2"/>
          <p:cNvSpPr>
            <a:spLocks noGrp="1"/>
          </p:cNvSpPr>
          <p:nvPr>
            <p:ph idx="1"/>
          </p:nvPr>
        </p:nvSpPr>
        <p:spPr/>
        <p:txBody>
          <a:bodyPr>
            <a:normAutofit/>
          </a:bodyPr>
          <a:lstStyle/>
          <a:p>
            <a:r>
              <a:rPr lang="en-US" sz="2400" dirty="0"/>
              <a:t>Calculated daily MME comes to 600.</a:t>
            </a:r>
          </a:p>
          <a:p>
            <a:r>
              <a:rPr lang="en-US" sz="2400" dirty="0"/>
              <a:t>This patient is on no other meds for his chronic condition.</a:t>
            </a:r>
          </a:p>
          <a:p>
            <a:r>
              <a:rPr lang="en-US" sz="2400" dirty="0"/>
              <a:t>If a clinician takes this patient’s case, how does one proceed?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bwMode="auto">
          <a:xfrm>
            <a:off x="1414944" y="470696"/>
            <a:ext cx="8559800" cy="876300"/>
          </a:xfrm>
          <a:prstGeom prst="rect">
            <a:avLst/>
          </a:prstGeom>
          <a:noFill/>
          <a:ln w="9525">
            <a:noFill/>
            <a:miter lim="800000"/>
          </a:ln>
        </p:spPr>
        <p:txBody>
          <a:bodyPr anchor="b"/>
          <a:lstStyle/>
          <a:p>
            <a:pPr algn="ctr" eaLnBrk="1" hangingPunct="1">
              <a:lnSpc>
                <a:spcPct val="85000"/>
              </a:lnSpc>
              <a:defRPr/>
            </a:pPr>
            <a:r>
              <a:rPr lang="en-US" sz="5000" dirty="0">
                <a:solidFill>
                  <a:schemeClr val="accent1"/>
                </a:solidFill>
                <a:latin typeface="Century Gothic" panose="020B0502020202020204" pitchFamily="34" charset="0"/>
                <a:ea typeface="+mj-ea"/>
                <a:cs typeface="+mj-cs"/>
              </a:rPr>
              <a:t>Dependence</a:t>
            </a:r>
          </a:p>
        </p:txBody>
      </p:sp>
      <p:sp>
        <p:nvSpPr>
          <p:cNvPr id="110595" name="Rectangle 7"/>
          <p:cNvSpPr txBox="1">
            <a:spLocks noChangeArrowheads="1"/>
          </p:cNvSpPr>
          <p:nvPr/>
        </p:nvSpPr>
        <p:spPr bwMode="auto">
          <a:xfrm>
            <a:off x="1849438" y="1633539"/>
            <a:ext cx="82042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ヒラギノ角ゴ Pro W3" charset="-128"/>
              </a:defRPr>
            </a:lvl1pPr>
            <a:lvl2pPr marL="800100" indent="-34290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buFont typeface="Arial" panose="020B0604020202020204" pitchFamily="34" charset="0"/>
              <a:buChar char="•"/>
            </a:pPr>
            <a:r>
              <a:rPr lang="en-US" altLang="en-US" dirty="0">
                <a:latin typeface="+mn-lt"/>
              </a:rPr>
              <a:t>A physical dependence to opioids means that the body relies on a external source of opioids to prevent withdrawal. </a:t>
            </a:r>
          </a:p>
          <a:p>
            <a:pPr lvl="1">
              <a:buFont typeface="Arial" panose="020B0604020202020204" pitchFamily="34" charset="0"/>
              <a:buChar char="•"/>
            </a:pPr>
            <a:r>
              <a:rPr lang="en-US" altLang="en-US" dirty="0">
                <a:latin typeface="+mn-lt"/>
              </a:rPr>
              <a:t>Very predictable, results from chronic opioid usage.</a:t>
            </a:r>
          </a:p>
          <a:p>
            <a:pPr lvl="1">
              <a:buFont typeface="Arial" panose="020B0604020202020204" pitchFamily="34" charset="0"/>
              <a:buChar char="•"/>
            </a:pPr>
            <a:r>
              <a:rPr lang="en-US" altLang="en-US" dirty="0">
                <a:latin typeface="+mn-lt"/>
              </a:rPr>
              <a:t>Can be treated by tapering off opioids.</a:t>
            </a:r>
          </a:p>
          <a:p>
            <a:pPr lvl="1">
              <a:buFont typeface="Arial" panose="020B0604020202020204" pitchFamily="34" charset="0"/>
              <a:buChar char="•"/>
            </a:pPr>
            <a:r>
              <a:rPr lang="en-US" altLang="en-US" dirty="0">
                <a:latin typeface="+mn-lt"/>
              </a:rPr>
              <a:t>Clinicians must do patient risk/reward analysis to determine whether the benefits of increased function is worth the added symptoms of dependence. </a:t>
            </a:r>
          </a:p>
        </p:txBody>
      </p:sp>
      <p:sp>
        <p:nvSpPr>
          <p:cNvPr id="7" name="TextBox 6"/>
          <p:cNvSpPr txBox="1"/>
          <p:nvPr/>
        </p:nvSpPr>
        <p:spPr>
          <a:xfrm>
            <a:off x="2476501" y="5345113"/>
            <a:ext cx="6950075" cy="457200"/>
          </a:xfrm>
          <a:prstGeom prst="rect">
            <a:avLst/>
          </a:prstGeom>
          <a:solidFill>
            <a:schemeClr val="accent2">
              <a:lumMod val="20000"/>
              <a:lumOff val="80000"/>
            </a:schemeClr>
          </a:solidFill>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r>
              <a:rPr lang="en-US" altLang="en-US" b="1" i="1" dirty="0">
                <a:solidFill>
                  <a:srgbClr val="339966"/>
                </a:solidFill>
                <a:latin typeface="Calibri" panose="020F0502020204030204" charset="0"/>
              </a:rPr>
              <a:t>Physical dependence does not indicate addiction!!!</a:t>
            </a:r>
            <a:r>
              <a:rPr lang="en-US" altLang="en-US" b="1" i="1" baseline="30000" dirty="0">
                <a:solidFill>
                  <a:srgbClr val="339966"/>
                </a:solidFill>
                <a:latin typeface="Calibri" panose="020F0502020204030204" charset="0"/>
              </a:rPr>
              <a:t>3</a:t>
            </a:r>
          </a:p>
        </p:txBody>
      </p:sp>
      <p:sp>
        <p:nvSpPr>
          <p:cNvPr id="110597" name="TextBox 5"/>
          <p:cNvSpPr txBox="1">
            <a:spLocks noChangeArrowheads="1"/>
          </p:cNvSpPr>
          <p:nvPr/>
        </p:nvSpPr>
        <p:spPr bwMode="auto">
          <a:xfrm>
            <a:off x="1820864" y="6375400"/>
            <a:ext cx="826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buFont typeface="Times New Roman" panose="02020603050405020304" pitchFamily="18" charset="0"/>
              <a:buNone/>
            </a:pPr>
            <a:r>
              <a:rPr lang="en-US" altLang="en-US" sz="1200" baseline="30000">
                <a:latin typeface="Calibri" panose="020F0502020204030204" charset="0"/>
              </a:rPr>
              <a:t>1</a:t>
            </a:r>
            <a:r>
              <a:rPr lang="en-US" altLang="en-US" sz="1200">
                <a:latin typeface="Calibri" panose="020F0502020204030204" charset="0"/>
              </a:rPr>
              <a:t>AAPM, APS, ASAM. 2001; </a:t>
            </a:r>
            <a:r>
              <a:rPr lang="en-US" altLang="en-US" sz="1200">
                <a:latin typeface="Calibri" panose="020F0502020204030204" charset="0"/>
                <a:hlinkClick r:id="rId3"/>
              </a:rPr>
              <a:t>http://www.ampainsoc.org/advocacy/opioids2.htm</a:t>
            </a:r>
            <a:r>
              <a:rPr lang="en-US" altLang="en-US" sz="1200">
                <a:latin typeface="Calibri" panose="020F0502020204030204" charset="0"/>
              </a:rPr>
              <a:t>; </a:t>
            </a:r>
            <a:r>
              <a:rPr lang="en-US" altLang="en-US" sz="1200" baseline="30000">
                <a:latin typeface="Calibri" panose="020F0502020204030204" charset="0"/>
              </a:rPr>
              <a:t>2</a:t>
            </a:r>
            <a:r>
              <a:rPr lang="en-US" altLang="en-US" sz="1200">
                <a:latin typeface="Calibri" panose="020F0502020204030204" charset="0"/>
              </a:rPr>
              <a:t>Federation of State Medical Boards of the United States. </a:t>
            </a:r>
            <a:r>
              <a:rPr lang="en-US" altLang="en-US" sz="1200">
                <a:latin typeface="Calibri" panose="020F0502020204030204" charset="0"/>
                <a:hlinkClick r:id="rId4"/>
              </a:rPr>
              <a:t>http://www.fsmb.org/grpol_policydocs.html</a:t>
            </a:r>
            <a:r>
              <a:rPr lang="en-US" altLang="en-US" sz="1200">
                <a:latin typeface="Calibri" panose="020F0502020204030204" charset="0"/>
              </a:rPr>
              <a:t>; 3McCarberg BH, Barkin RL. </a:t>
            </a:r>
            <a:r>
              <a:rPr lang="en-US" altLang="en-US" sz="1200" i="1">
                <a:latin typeface="Calibri" panose="020F0502020204030204" charset="0"/>
              </a:rPr>
              <a:t>Am J Ther</a:t>
            </a:r>
            <a:r>
              <a:rPr lang="en-US" altLang="en-US" sz="1200">
                <a:latin typeface="Calibri" panose="020F0502020204030204" charset="0"/>
              </a:rPr>
              <a:t> 2001;8(3):181-186.</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bwMode="auto">
          <a:xfrm>
            <a:off x="1672432" y="394866"/>
            <a:ext cx="8559800" cy="876300"/>
          </a:xfrm>
          <a:prstGeom prst="rect">
            <a:avLst/>
          </a:prstGeom>
          <a:noFill/>
          <a:ln w="9525">
            <a:noFill/>
            <a:miter lim="800000"/>
          </a:ln>
        </p:spPr>
        <p:txBody>
          <a:bodyPr anchor="b"/>
          <a:lstStyle/>
          <a:p>
            <a:pPr algn="ctr" eaLnBrk="1" hangingPunct="1">
              <a:lnSpc>
                <a:spcPct val="85000"/>
              </a:lnSpc>
              <a:defRPr/>
            </a:pPr>
            <a:r>
              <a:rPr lang="en-US" sz="5000" dirty="0">
                <a:solidFill>
                  <a:schemeClr val="accent1"/>
                </a:solidFill>
                <a:latin typeface="+mj-lt"/>
                <a:ea typeface="+mj-ea"/>
                <a:cs typeface="+mj-cs"/>
              </a:rPr>
              <a:t>Addiction</a:t>
            </a:r>
          </a:p>
        </p:txBody>
      </p:sp>
      <p:sp>
        <p:nvSpPr>
          <p:cNvPr id="114691" name="Rectangle 7"/>
          <p:cNvSpPr txBox="1">
            <a:spLocks noChangeArrowheads="1"/>
          </p:cNvSpPr>
          <p:nvPr/>
        </p:nvSpPr>
        <p:spPr bwMode="auto">
          <a:xfrm>
            <a:off x="1850232" y="1397000"/>
            <a:ext cx="82042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lnSpc>
                <a:spcPct val="95000"/>
              </a:lnSpc>
              <a:spcAft>
                <a:spcPct val="30000"/>
              </a:spcAft>
              <a:buFontTx/>
              <a:buChar char="•"/>
            </a:pPr>
            <a:r>
              <a:rPr lang="en-US" altLang="en-US" dirty="0">
                <a:latin typeface="Calibri" panose="020F0502020204030204" charset="0"/>
              </a:rPr>
              <a:t>A psychological ailment where functional impairment is present due to use continued use of the drug.</a:t>
            </a:r>
            <a:br>
              <a:rPr lang="en-US" altLang="en-US" dirty="0">
                <a:latin typeface="Calibri" panose="020F0502020204030204" charset="0"/>
              </a:rPr>
            </a:br>
            <a:endParaRPr lang="en-US" altLang="en-US" baseline="30000" dirty="0">
              <a:latin typeface="Calibri" panose="020F0502020204030204" charset="0"/>
            </a:endParaRPr>
          </a:p>
          <a:p>
            <a:pPr eaLnBrk="1" hangingPunct="1">
              <a:lnSpc>
                <a:spcPct val="95000"/>
              </a:lnSpc>
              <a:spcAft>
                <a:spcPct val="30000"/>
              </a:spcAft>
              <a:buFontTx/>
              <a:buChar char="•"/>
            </a:pPr>
            <a:r>
              <a:rPr lang="en-US" altLang="en-US" dirty="0">
                <a:latin typeface="Calibri" panose="020F0502020204030204" charset="0"/>
              </a:rPr>
              <a:t>Characteristic behaviors include:</a:t>
            </a:r>
          </a:p>
          <a:p>
            <a:pPr lvl="1" eaLnBrk="1" hangingPunct="1">
              <a:lnSpc>
                <a:spcPct val="95000"/>
              </a:lnSpc>
              <a:spcAft>
                <a:spcPct val="30000"/>
              </a:spcAft>
              <a:buFont typeface="Times New Roman" panose="02020603050405020304" pitchFamily="18" charset="0"/>
              <a:buChar char="−"/>
            </a:pPr>
            <a:r>
              <a:rPr lang="en-US" altLang="en-US" dirty="0">
                <a:latin typeface="Calibri" panose="020F0502020204030204" charset="0"/>
              </a:rPr>
              <a:t>Impaired control over drug use</a:t>
            </a:r>
          </a:p>
          <a:p>
            <a:pPr lvl="1" eaLnBrk="1" hangingPunct="1">
              <a:lnSpc>
                <a:spcPct val="95000"/>
              </a:lnSpc>
              <a:spcAft>
                <a:spcPct val="30000"/>
              </a:spcAft>
              <a:buFont typeface="Times New Roman" panose="02020603050405020304" pitchFamily="18" charset="0"/>
              <a:buChar char="−"/>
            </a:pPr>
            <a:r>
              <a:rPr lang="en-US" altLang="en-US" dirty="0">
                <a:latin typeface="Calibri" panose="020F0502020204030204" charset="0"/>
              </a:rPr>
              <a:t>Compulsive use of drug, despite negative consequences of drug use.</a:t>
            </a:r>
          </a:p>
          <a:p>
            <a:pPr lvl="1" eaLnBrk="1" hangingPunct="1">
              <a:lnSpc>
                <a:spcPct val="95000"/>
              </a:lnSpc>
              <a:spcAft>
                <a:spcPct val="30000"/>
              </a:spcAft>
              <a:buFont typeface="Times New Roman" panose="02020603050405020304" pitchFamily="18" charset="0"/>
              <a:buChar char="−"/>
            </a:pPr>
            <a:r>
              <a:rPr lang="en-US" altLang="en-US" dirty="0">
                <a:latin typeface="Calibri" panose="020F0502020204030204" charset="0"/>
              </a:rPr>
              <a:t>Continued use even when it is physically hazardous.</a:t>
            </a:r>
          </a:p>
          <a:p>
            <a:pPr lvl="1" eaLnBrk="1" hangingPunct="1">
              <a:lnSpc>
                <a:spcPct val="95000"/>
              </a:lnSpc>
              <a:spcAft>
                <a:spcPct val="30000"/>
              </a:spcAft>
              <a:buFont typeface="Times New Roman" panose="02020603050405020304" pitchFamily="18" charset="0"/>
              <a:buChar char="−"/>
            </a:pPr>
            <a:r>
              <a:rPr lang="en-US" altLang="en-US" dirty="0">
                <a:latin typeface="Calibri" panose="020F0502020204030204" charset="0"/>
              </a:rPr>
              <a:t>Drug craving</a:t>
            </a:r>
          </a:p>
        </p:txBody>
      </p:sp>
      <p:sp>
        <p:nvSpPr>
          <p:cNvPr id="6" name="TextBox 5"/>
          <p:cNvSpPr txBox="1"/>
          <p:nvPr/>
        </p:nvSpPr>
        <p:spPr>
          <a:xfrm>
            <a:off x="3030537" y="5256555"/>
            <a:ext cx="6130925" cy="646331"/>
          </a:xfrm>
          <a:prstGeom prst="rect">
            <a:avLst/>
          </a:prstGeom>
          <a:solidFill>
            <a:schemeClr val="accent2">
              <a:lumMod val="20000"/>
              <a:lumOff val="80000"/>
            </a:schemeClr>
          </a:solidFill>
        </p:spPr>
        <p:txBody>
          <a:bodyPr>
            <a:spAutoFit/>
          </a:bodyPr>
          <a:lstStyle/>
          <a:p>
            <a:pPr>
              <a:defRPr/>
            </a:pPr>
            <a:r>
              <a:rPr lang="en-US" b="1" i="1" kern="0" dirty="0">
                <a:solidFill>
                  <a:srgbClr val="339966"/>
                </a:solidFill>
                <a:latin typeface="Calibri" panose="020F0502020204030204" charset="0"/>
              </a:rPr>
              <a:t>Diagnosis of addiction should be based on a persistent, dysfunctional pattern of behavior.</a:t>
            </a:r>
            <a:endParaRPr lang="en-US" b="1" i="1" kern="0" baseline="30000" dirty="0">
              <a:solidFill>
                <a:srgbClr val="339966"/>
              </a:solidFill>
              <a:latin typeface="Calibri" panose="020F0502020204030204" charset="0"/>
            </a:endParaRPr>
          </a:p>
        </p:txBody>
      </p:sp>
      <p:sp>
        <p:nvSpPr>
          <p:cNvPr id="114693" name="TextBox 5"/>
          <p:cNvSpPr txBox="1">
            <a:spLocks noChangeArrowheads="1"/>
          </p:cNvSpPr>
          <p:nvPr/>
        </p:nvSpPr>
        <p:spPr bwMode="auto">
          <a:xfrm>
            <a:off x="1820864" y="6343650"/>
            <a:ext cx="826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200" dirty="0">
                <a:latin typeface="Calibri" panose="020F0502020204030204" charset="0"/>
              </a:rPr>
              <a:t>AAPM, APS, ASAM. 2001; h</a:t>
            </a:r>
            <a:r>
              <a:rPr lang="en-US" altLang="en-US" sz="1200" dirty="0">
                <a:latin typeface="Calibri" panose="020F0502020204030204" charset="0"/>
                <a:hlinkClick r:id="rId3"/>
              </a:rPr>
              <a:t>ttp://www.ampainsoc.org/advocacy/opioids2.htm</a:t>
            </a:r>
            <a:r>
              <a:rPr lang="en-US" altLang="en-US" sz="1200" dirty="0">
                <a:latin typeface="Calibri" panose="020F0502020204030204" charset="0"/>
              </a:rPr>
              <a:t>;Federation of State Medical Boards of the United States. </a:t>
            </a:r>
            <a:r>
              <a:rPr lang="en-US" altLang="en-US" sz="1200" dirty="0">
                <a:latin typeface="Calibri" panose="020F0502020204030204" charset="0"/>
                <a:hlinkClick r:id="rId4"/>
              </a:rPr>
              <a:t>http://www.fsmb.org/grpol_policydocs.html</a:t>
            </a:r>
            <a:r>
              <a:rPr lang="en-US" altLang="en-US" sz="1200" dirty="0">
                <a:latin typeface="Calibri" panose="020F0502020204030204" charset="0"/>
              </a:rPr>
              <a:t>. </a:t>
            </a: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bwMode="auto">
          <a:xfrm>
            <a:off x="1816100" y="180975"/>
            <a:ext cx="8559800" cy="876300"/>
          </a:xfrm>
          <a:prstGeom prst="rect">
            <a:avLst/>
          </a:prstGeom>
          <a:noFill/>
          <a:ln w="9525">
            <a:noFill/>
            <a:miter lim="800000"/>
          </a:ln>
        </p:spPr>
        <p:txBody>
          <a:bodyPr anchor="b"/>
          <a:lstStyle/>
          <a:p>
            <a:pPr algn="ctr" eaLnBrk="1" hangingPunct="1">
              <a:lnSpc>
                <a:spcPct val="85000"/>
              </a:lnSpc>
              <a:defRPr/>
            </a:pPr>
            <a:r>
              <a:rPr lang="en-US" sz="5000" dirty="0">
                <a:solidFill>
                  <a:schemeClr val="accent1"/>
                </a:solidFill>
                <a:latin typeface="+mj-lt"/>
                <a:ea typeface="+mj-ea"/>
                <a:cs typeface="+mj-cs"/>
              </a:rPr>
              <a:t>Tolerance</a:t>
            </a:r>
          </a:p>
        </p:txBody>
      </p:sp>
      <p:sp>
        <p:nvSpPr>
          <p:cNvPr id="112643" name="Rectangle 7"/>
          <p:cNvSpPr txBox="1">
            <a:spLocks noChangeArrowheads="1"/>
          </p:cNvSpPr>
          <p:nvPr/>
        </p:nvSpPr>
        <p:spPr bwMode="auto">
          <a:xfrm>
            <a:off x="1889125" y="1217614"/>
            <a:ext cx="82042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nSpc>
                <a:spcPct val="95000"/>
              </a:lnSpc>
              <a:spcBef>
                <a:spcPts val="600"/>
              </a:spcBef>
              <a:spcAft>
                <a:spcPct val="30000"/>
              </a:spcAft>
            </a:pPr>
            <a:r>
              <a:rPr lang="en-US" altLang="en-US" b="1" dirty="0">
                <a:latin typeface="Calibri" panose="020F0502020204030204" charset="0"/>
              </a:rPr>
              <a:t>Tolerance</a:t>
            </a:r>
            <a:r>
              <a:rPr lang="en-US" altLang="en-US" dirty="0">
                <a:latin typeface="Calibri" panose="020F0502020204030204" charset="0"/>
              </a:rPr>
              <a:t> is also a state of adaptation</a:t>
            </a:r>
          </a:p>
          <a:p>
            <a:pPr>
              <a:lnSpc>
                <a:spcPct val="95000"/>
              </a:lnSpc>
              <a:spcBef>
                <a:spcPts val="600"/>
              </a:spcBef>
              <a:spcAft>
                <a:spcPct val="30000"/>
              </a:spcAft>
              <a:buFontTx/>
              <a:buChar char="•"/>
            </a:pPr>
            <a:r>
              <a:rPr lang="en-US" altLang="en-US" dirty="0">
                <a:latin typeface="Calibri" panose="020F0502020204030204" charset="0"/>
              </a:rPr>
              <a:t>Drug exposure induces changes that reduce effect over time.</a:t>
            </a:r>
            <a:endParaRPr lang="en-US" altLang="en-US" baseline="30000" dirty="0">
              <a:latin typeface="Calibri" panose="020F0502020204030204" charset="0"/>
            </a:endParaRPr>
          </a:p>
          <a:p>
            <a:pPr>
              <a:lnSpc>
                <a:spcPct val="95000"/>
              </a:lnSpc>
              <a:spcBef>
                <a:spcPts val="600"/>
              </a:spcBef>
              <a:spcAft>
                <a:spcPct val="30000"/>
              </a:spcAft>
              <a:buFontTx/>
              <a:buChar char="•"/>
            </a:pPr>
            <a:r>
              <a:rPr lang="en-US" altLang="en-US" dirty="0">
                <a:latin typeface="Calibri" panose="020F0502020204030204" charset="0"/>
              </a:rPr>
              <a:t>Increased dosage is required to produce a specific drug effect.</a:t>
            </a:r>
          </a:p>
          <a:p>
            <a:pPr>
              <a:lnSpc>
                <a:spcPct val="95000"/>
              </a:lnSpc>
              <a:spcBef>
                <a:spcPts val="600"/>
              </a:spcBef>
              <a:spcAft>
                <a:spcPct val="30000"/>
              </a:spcAft>
              <a:buFontTx/>
              <a:buChar char="•"/>
            </a:pPr>
            <a:r>
              <a:rPr lang="en-US" altLang="en-US" dirty="0">
                <a:latin typeface="Calibri" panose="020F0502020204030204" charset="0"/>
              </a:rPr>
              <a:t>Tolerance is a normal physiologic response.</a:t>
            </a:r>
          </a:p>
          <a:p>
            <a:pPr>
              <a:lnSpc>
                <a:spcPct val="95000"/>
              </a:lnSpc>
              <a:spcBef>
                <a:spcPts val="600"/>
              </a:spcBef>
              <a:spcAft>
                <a:spcPct val="30000"/>
              </a:spcAft>
              <a:buFontTx/>
              <a:buChar char="•"/>
            </a:pPr>
            <a:r>
              <a:rPr lang="en-US" altLang="en-US" dirty="0">
                <a:latin typeface="Calibri" panose="020F0502020204030204" charset="0"/>
              </a:rPr>
              <a:t>Opioid tolerance:</a:t>
            </a:r>
          </a:p>
          <a:p>
            <a:pPr lvl="1">
              <a:lnSpc>
                <a:spcPct val="95000"/>
              </a:lnSpc>
              <a:spcBef>
                <a:spcPts val="600"/>
              </a:spcBef>
              <a:spcAft>
                <a:spcPct val="30000"/>
              </a:spcAft>
              <a:buFont typeface="Times New Roman" panose="02020603050405020304" pitchFamily="18" charset="0"/>
              <a:buChar char="−"/>
            </a:pPr>
            <a:r>
              <a:rPr lang="en-US" altLang="en-US" sz="2000" dirty="0">
                <a:latin typeface="Calibri" panose="020F0502020204030204" charset="0"/>
              </a:rPr>
              <a:t>Can occur to both pain relief and side effects, at different rates</a:t>
            </a:r>
          </a:p>
          <a:p>
            <a:pPr lvl="1">
              <a:lnSpc>
                <a:spcPct val="95000"/>
              </a:lnSpc>
              <a:spcBef>
                <a:spcPts val="600"/>
              </a:spcBef>
              <a:spcAft>
                <a:spcPct val="30000"/>
              </a:spcAft>
              <a:buFont typeface="Times New Roman" panose="02020603050405020304" pitchFamily="18" charset="0"/>
              <a:buChar char="−"/>
            </a:pPr>
            <a:r>
              <a:rPr lang="en-US" altLang="en-US" sz="2000" dirty="0">
                <a:latin typeface="Calibri" panose="020F0502020204030204" charset="0"/>
              </a:rPr>
              <a:t>To pain relief, develops more slowly than to respiratory depression</a:t>
            </a:r>
          </a:p>
          <a:p>
            <a:pPr lvl="1">
              <a:lnSpc>
                <a:spcPct val="95000"/>
              </a:lnSpc>
              <a:spcBef>
                <a:spcPts val="600"/>
              </a:spcBef>
              <a:spcAft>
                <a:spcPct val="30000"/>
              </a:spcAft>
              <a:buFont typeface="Times New Roman" panose="02020603050405020304" pitchFamily="18" charset="0"/>
              <a:buChar char="−"/>
            </a:pPr>
            <a:r>
              <a:rPr lang="en-US" altLang="en-US" sz="2000" dirty="0">
                <a:latin typeface="Calibri" panose="020F0502020204030204" charset="0"/>
              </a:rPr>
              <a:t>To constipation may never occur</a:t>
            </a:r>
            <a:endParaRPr lang="en-US" altLang="en-US" dirty="0">
              <a:latin typeface="Calibri" panose="020F0502020204030204" charset="0"/>
            </a:endParaRPr>
          </a:p>
        </p:txBody>
      </p:sp>
      <p:sp>
        <p:nvSpPr>
          <p:cNvPr id="112644" name="TextBox 5"/>
          <p:cNvSpPr txBox="1">
            <a:spLocks noChangeArrowheads="1"/>
          </p:cNvSpPr>
          <p:nvPr/>
        </p:nvSpPr>
        <p:spPr bwMode="auto">
          <a:xfrm>
            <a:off x="1820864" y="6343650"/>
            <a:ext cx="826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200">
                <a:latin typeface="Calibri" panose="020F0502020204030204" charset="0"/>
              </a:rPr>
              <a:t>AAPM, APS, ASAM. 2001; </a:t>
            </a:r>
            <a:r>
              <a:rPr lang="en-US" altLang="en-US" sz="1200">
                <a:latin typeface="Calibri" panose="020F0502020204030204" charset="0"/>
                <a:hlinkClick r:id="rId3"/>
              </a:rPr>
              <a:t>http://www.ampainsoc.org/advocacy/opioids2.htm</a:t>
            </a:r>
            <a:r>
              <a:rPr lang="en-US" altLang="en-US" sz="1200">
                <a:latin typeface="Calibri" panose="020F0502020204030204" charset="0"/>
              </a:rPr>
              <a:t>;</a:t>
            </a:r>
          </a:p>
          <a:p>
            <a:pPr eaLnBrk="1" hangingPunct="1"/>
            <a:r>
              <a:rPr lang="en-US" altLang="en-US" sz="1200">
                <a:latin typeface="Calibri" panose="020F0502020204030204" charset="0"/>
              </a:rPr>
              <a:t>Federation of State Medical Boards of the United States. </a:t>
            </a:r>
            <a:r>
              <a:rPr lang="en-US" altLang="en-US" sz="1200">
                <a:latin typeface="Calibri" panose="020F0502020204030204" charset="0"/>
                <a:hlinkClick r:id="rId4"/>
              </a:rPr>
              <a:t>http://www.fsmb.org/grpol_policydocs.html</a:t>
            </a:r>
            <a:r>
              <a:rPr lang="en-US" altLang="en-US" sz="1200">
                <a:latin typeface="Calibri" panose="020F0502020204030204" charset="0"/>
              </a:rPr>
              <a:t>. </a:t>
            </a:r>
          </a:p>
        </p:txBody>
      </p:sp>
      <p:sp>
        <p:nvSpPr>
          <p:cNvPr id="6" name="TextBox 5"/>
          <p:cNvSpPr txBox="1"/>
          <p:nvPr/>
        </p:nvSpPr>
        <p:spPr>
          <a:xfrm>
            <a:off x="2519364" y="5486400"/>
            <a:ext cx="6950075" cy="457200"/>
          </a:xfrm>
          <a:prstGeom prst="rect">
            <a:avLst/>
          </a:prstGeom>
          <a:solidFill>
            <a:schemeClr val="accent2">
              <a:lumMod val="20000"/>
              <a:lumOff val="80000"/>
            </a:schemeClr>
          </a:solidFill>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r>
              <a:rPr lang="en-US" altLang="en-US" b="1" i="1">
                <a:solidFill>
                  <a:srgbClr val="339966"/>
                </a:solidFill>
                <a:latin typeface="Calibri" panose="020F0502020204030204" charset="0"/>
              </a:rPr>
              <a:t>Tolerance does not indicate addiction.</a:t>
            </a:r>
            <a:endParaRPr lang="en-US" altLang="en-US" b="1" i="1" baseline="30000">
              <a:solidFill>
                <a:srgbClr val="339966"/>
              </a:solidFill>
              <a:latin typeface="Calibri" panose="020F0502020204030204" charset="0"/>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Harm Prevention</a:t>
            </a:r>
          </a:p>
        </p:txBody>
      </p:sp>
      <p:sp>
        <p:nvSpPr>
          <p:cNvPr id="3" name="Content Placeholder 2"/>
          <p:cNvSpPr>
            <a:spLocks noGrp="1"/>
          </p:cNvSpPr>
          <p:nvPr>
            <p:ph idx="1"/>
          </p:nvPr>
        </p:nvSpPr>
        <p:spPr/>
        <p:txBody>
          <a:bodyPr>
            <a:noAutofit/>
          </a:bodyPr>
          <a:lstStyle/>
          <a:p>
            <a:r>
              <a:rPr lang="en-US" sz="2400" dirty="0"/>
              <a:t>Increased follow up frequency</a:t>
            </a:r>
          </a:p>
          <a:p>
            <a:pPr lvl="1"/>
            <a:r>
              <a:rPr lang="en-US" sz="2400" dirty="0"/>
              <a:t>Can schedule weekly or bi-weekly visits with prescriptions, until a level of clinician comfort is achieved.</a:t>
            </a:r>
          </a:p>
          <a:p>
            <a:pPr lvl="1"/>
            <a:r>
              <a:rPr lang="en-US" sz="2400" dirty="0"/>
              <a:t>Can also do serial Urine Drug Screens during those visits.</a:t>
            </a:r>
          </a:p>
          <a:p>
            <a:r>
              <a:rPr lang="en-US" sz="2400" dirty="0"/>
              <a:t>Naltrexone prescription</a:t>
            </a:r>
          </a:p>
          <a:p>
            <a:pPr lvl="1"/>
            <a:r>
              <a:rPr lang="en-US" sz="2400" dirty="0"/>
              <a:t>Intranasal administration.</a:t>
            </a:r>
          </a:p>
          <a:p>
            <a:pPr lvl="1"/>
            <a:r>
              <a:rPr lang="en-US" sz="2400" dirty="0"/>
              <a:t>Given when patients are on dosages above 50 MME, and/or if on concomitant benzodiazepines.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fillRect/>
          </a:stretch>
        </a:blipFill>
        <a:effectLst/>
      </p:bgPr>
    </p:bg>
    <p:spTree>
      <p:nvGrpSpPr>
        <p:cNvPr id="1" name=""/>
        <p:cNvGrpSpPr/>
        <p:nvPr/>
      </p:nvGrpSpPr>
      <p:grpSpPr>
        <a:xfrm>
          <a:off x="0" y="0"/>
          <a:ext cx="0" cy="0"/>
          <a:chOff x="0" y="0"/>
          <a:chExt cx="0" cy="0"/>
        </a:xfrm>
      </p:grpSpPr>
      <p:sp>
        <p:nvSpPr>
          <p:cNvPr id="71" name="Rounded Rectangle 7"/>
          <p:cNvSpPr>
            <a:spLocks noGrp="1" noRot="1" noChangeAspect="1" noMove="1" noResize="1" noEditPoints="1" noAdjustHandles="1" noChangeArrowheads="1" noChangeShapeType="1" noTextEdit="1"/>
          </p:cNvSpPr>
          <p:nvPr/>
        </p:nvSpPr>
        <p:spPr>
          <a:xfrm>
            <a:off x="643467" y="620720"/>
            <a:ext cx="10928687"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opioid use disorder criteri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7832" y="1103321"/>
            <a:ext cx="9259956" cy="4629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Patient Case #1</a:t>
            </a:r>
            <a:br>
              <a:rPr lang="en-US" dirty="0"/>
            </a:br>
            <a:endParaRPr lang="en-US" dirty="0"/>
          </a:p>
        </p:txBody>
      </p:sp>
      <p:sp>
        <p:nvSpPr>
          <p:cNvPr id="3" name="Content Placeholder 2"/>
          <p:cNvSpPr>
            <a:spLocks noGrp="1"/>
          </p:cNvSpPr>
          <p:nvPr>
            <p:ph idx="1"/>
          </p:nvPr>
        </p:nvSpPr>
        <p:spPr/>
        <p:txBody>
          <a:bodyPr/>
          <a:lstStyle/>
          <a:p>
            <a:r>
              <a:rPr lang="en-US" sz="2400" dirty="0"/>
              <a:t>What is a reasonable next step in treatment?</a:t>
            </a:r>
          </a:p>
          <a:p>
            <a:pPr lvl="1"/>
            <a:r>
              <a:rPr lang="en-US" sz="2400" dirty="0"/>
              <a:t>Duloxetine 30mg daily</a:t>
            </a:r>
          </a:p>
          <a:p>
            <a:pPr lvl="1"/>
            <a:r>
              <a:rPr lang="en-US" sz="2400" dirty="0"/>
              <a:t>Hydrocodone/APAP 5/325mg 1-2 times per day PRN</a:t>
            </a:r>
          </a:p>
          <a:p>
            <a:pPr lvl="1"/>
            <a:r>
              <a:rPr lang="en-US" sz="2400" dirty="0"/>
              <a:t>Increase Meloxicam to 15mg daily</a:t>
            </a:r>
          </a:p>
          <a:p>
            <a:pPr lvl="1"/>
            <a:r>
              <a:rPr lang="en-US" sz="2400" dirty="0"/>
              <a:t>Tramadol 50mg PO 1-2 times per day PRN</a:t>
            </a:r>
          </a:p>
          <a:p>
            <a:pPr lvl="1"/>
            <a:r>
              <a:rPr lang="en-US" sz="2400" dirty="0"/>
              <a:t>Tylenol #3 PO 1-2 times per day PRN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General Considerations</a:t>
            </a:r>
          </a:p>
        </p:txBody>
      </p:sp>
      <p:sp>
        <p:nvSpPr>
          <p:cNvPr id="3" name="Content Placeholder 2"/>
          <p:cNvSpPr>
            <a:spLocks noGrp="1"/>
          </p:cNvSpPr>
          <p:nvPr>
            <p:ph idx="1"/>
          </p:nvPr>
        </p:nvSpPr>
        <p:spPr/>
        <p:txBody>
          <a:bodyPr/>
          <a:lstStyle/>
          <a:p>
            <a:r>
              <a:rPr lang="en-US" sz="2400" dirty="0"/>
              <a:t>Benzodiazepine use with opioids</a:t>
            </a:r>
          </a:p>
          <a:p>
            <a:pPr lvl="1"/>
            <a:r>
              <a:rPr lang="en-US" sz="2400" dirty="0"/>
              <a:t>5 fold increase in overdose risk when given together during the first 90 days. Overdose risk steadily decreases after, likely due to tolerance.</a:t>
            </a:r>
          </a:p>
          <a:p>
            <a:pPr lvl="1"/>
            <a:r>
              <a:rPr lang="en-US" sz="2400" dirty="0"/>
              <a:t>Limited options for benzodiazepine dependence treatment. Limited evidence for pregabalin, flumazenil effectiveness. </a:t>
            </a:r>
          </a:p>
          <a:p>
            <a:pPr lvl="1"/>
            <a:r>
              <a:rPr lang="en-US" sz="2400" dirty="0"/>
              <a:t>There is no clear cut option for the safest benzodiazepine to use, but Alprazolam does appear to have the most abuse potential. </a:t>
            </a:r>
          </a:p>
          <a:p>
            <a:pPr lvl="1"/>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General considerations</a:t>
            </a:r>
          </a:p>
        </p:txBody>
      </p:sp>
      <p:sp>
        <p:nvSpPr>
          <p:cNvPr id="3" name="Content Placeholder 2"/>
          <p:cNvSpPr>
            <a:spLocks noGrp="1"/>
          </p:cNvSpPr>
          <p:nvPr>
            <p:ph idx="1"/>
          </p:nvPr>
        </p:nvSpPr>
        <p:spPr/>
        <p:txBody>
          <a:bodyPr>
            <a:noAutofit/>
          </a:bodyPr>
          <a:lstStyle/>
          <a:p>
            <a:r>
              <a:rPr lang="en-US" sz="2400" dirty="0"/>
              <a:t>Opioid tapering</a:t>
            </a:r>
          </a:p>
          <a:p>
            <a:pPr lvl="1"/>
            <a:r>
              <a:rPr lang="en-US" sz="2400" dirty="0"/>
              <a:t>Pre-2019, literature stated that one could safely taper opioids by 10% per week.</a:t>
            </a:r>
          </a:p>
          <a:p>
            <a:pPr lvl="1"/>
            <a:r>
              <a:rPr lang="en-US" sz="2400" dirty="0"/>
              <a:t>As of April 2019, FDA released a statement saying that rapid tapering may be harmful, and slower tapers should be initiated at a rate of 10-25% every 2-4 weeks. (??????)</a:t>
            </a:r>
          </a:p>
          <a:p>
            <a:pPr lvl="1"/>
            <a:r>
              <a:rPr lang="en-US" sz="2400" dirty="0"/>
              <a:t>If the decision to taper is made, clinicians must ask themselves if the tapering is for the patient’s comfort, or their own?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General Considerations</a:t>
            </a:r>
          </a:p>
        </p:txBody>
      </p:sp>
      <p:sp>
        <p:nvSpPr>
          <p:cNvPr id="3" name="Content Placeholder 2"/>
          <p:cNvSpPr>
            <a:spLocks noGrp="1"/>
          </p:cNvSpPr>
          <p:nvPr>
            <p:ph idx="1"/>
          </p:nvPr>
        </p:nvSpPr>
        <p:spPr/>
        <p:txBody>
          <a:bodyPr>
            <a:noAutofit/>
          </a:bodyPr>
          <a:lstStyle/>
          <a:p>
            <a:r>
              <a:rPr lang="en-US" sz="2400" dirty="0"/>
              <a:t>Obstacles to treatment</a:t>
            </a:r>
          </a:p>
          <a:p>
            <a:pPr lvl="1"/>
            <a:r>
              <a:rPr lang="en-US" sz="2400" dirty="0"/>
              <a:t>IDPR- Through prescription tracking, clinicians are being monitored for abnormal prescribing habits. Variables monitored include average daily MME per prescription, number of opioid prescribed, and number of patients with opioid and benzodiazepine prescriptions.</a:t>
            </a:r>
          </a:p>
          <a:p>
            <a:pPr lvl="1"/>
            <a:r>
              <a:rPr lang="en-US" sz="2400" dirty="0"/>
              <a:t>DEA- There is a database that monitors where every prescribed pain pill goes. There are anecdotal stories about DEA involvement in physician offices.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General Considerations</a:t>
            </a:r>
          </a:p>
        </p:txBody>
      </p:sp>
      <p:sp>
        <p:nvSpPr>
          <p:cNvPr id="3" name="Content Placeholder 2"/>
          <p:cNvSpPr>
            <a:spLocks noGrp="1"/>
          </p:cNvSpPr>
          <p:nvPr>
            <p:ph idx="1"/>
          </p:nvPr>
        </p:nvSpPr>
        <p:spPr/>
        <p:txBody>
          <a:bodyPr>
            <a:noAutofit/>
          </a:bodyPr>
          <a:lstStyle/>
          <a:p>
            <a:r>
              <a:rPr lang="en-US" sz="2400" dirty="0"/>
              <a:t>Obstacles to treatment</a:t>
            </a:r>
          </a:p>
          <a:p>
            <a:pPr lvl="1"/>
            <a:r>
              <a:rPr lang="en-US" sz="2400" dirty="0"/>
              <a:t>Health Systems- Due to the nebulous nature of the guidelines that we have, as well as the difficulty in streamlining any specific treatment </a:t>
            </a:r>
            <a:r>
              <a:rPr lang="en-US" sz="2400" dirty="0" err="1"/>
              <a:t>algorhythm</a:t>
            </a:r>
            <a:r>
              <a:rPr lang="en-US" sz="2400" dirty="0"/>
              <a:t>, health systems are refusing to allow the prescribing of opioids by their physicians. This has resulted in systemwide tapering efforts.</a:t>
            </a:r>
          </a:p>
          <a:p>
            <a:pPr lvl="1"/>
            <a:r>
              <a:rPr lang="en-US" sz="2400" dirty="0"/>
              <a:t>Patients- Physician perceptions that patients are taking advantage of them, lying to them about various issues.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352425"/>
            <a:ext cx="8305800" cy="1143000"/>
          </a:xfrm>
        </p:spPr>
        <p:txBody>
          <a:bodyPr>
            <a:normAutofit/>
          </a:bodyPr>
          <a:lstStyle/>
          <a:p>
            <a:pPr algn="ctr" eaLnBrk="1" hangingPunct="1">
              <a:defRPr/>
            </a:pPr>
            <a:r>
              <a:rPr lang="en-US" sz="4400" dirty="0"/>
              <a:t>When to Consider Opioids</a:t>
            </a:r>
          </a:p>
        </p:txBody>
      </p:sp>
      <p:sp>
        <p:nvSpPr>
          <p:cNvPr id="3" name="Rectangle 7"/>
          <p:cNvSpPr txBox="1">
            <a:spLocks noChangeArrowheads="1"/>
          </p:cNvSpPr>
          <p:nvPr/>
        </p:nvSpPr>
        <p:spPr>
          <a:xfrm>
            <a:off x="1785938" y="1463675"/>
            <a:ext cx="8464550" cy="922338"/>
          </a:xfrm>
          <a:prstGeom prst="rect">
            <a:avLst/>
          </a:prstGeom>
        </p:spPr>
        <p:txBody>
          <a:bodyPr/>
          <a:lstStyle/>
          <a:p>
            <a:pPr algn="ctr" eaLnBrk="1" hangingPunct="1">
              <a:lnSpc>
                <a:spcPct val="95000"/>
              </a:lnSpc>
              <a:spcAft>
                <a:spcPct val="30000"/>
              </a:spcAft>
              <a:defRPr/>
            </a:pPr>
            <a:r>
              <a:rPr lang="en-US" sz="2400" kern="0" dirty="0">
                <a:latin typeface="Calibri" panose="020F0502020204030204" charset="0"/>
              </a:rPr>
              <a:t>Consider chronic opioid therapy (COT) once ALL of these conditions are met:</a:t>
            </a:r>
          </a:p>
        </p:txBody>
      </p:sp>
      <p:sp>
        <p:nvSpPr>
          <p:cNvPr id="88068" name="TextBox 5"/>
          <p:cNvSpPr txBox="1">
            <a:spLocks noChangeArrowheads="1"/>
          </p:cNvSpPr>
          <p:nvPr/>
        </p:nvSpPr>
        <p:spPr bwMode="auto">
          <a:xfrm>
            <a:off x="1820863" y="6451601"/>
            <a:ext cx="872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r>
              <a:rPr lang="en-US" altLang="en-US" sz="1200">
                <a:latin typeface="Calibri" panose="020F0502020204030204" charset="0"/>
              </a:rPr>
              <a:t>Marcus DA. </a:t>
            </a:r>
            <a:r>
              <a:rPr lang="en-US" altLang="en-US" sz="1200" i="1">
                <a:latin typeface="Calibri" panose="020F0502020204030204" charset="0"/>
              </a:rPr>
              <a:t>Chronic pain: a primary care guide to practical management</a:t>
            </a:r>
            <a:r>
              <a:rPr lang="en-US" altLang="en-US" sz="1200">
                <a:latin typeface="Calibri" panose="020F0502020204030204" charset="0"/>
              </a:rPr>
              <a:t>. Second ed. New York, NY: Humana Press; 2009.</a:t>
            </a:r>
          </a:p>
        </p:txBody>
      </p:sp>
      <p:sp>
        <p:nvSpPr>
          <p:cNvPr id="5" name="Rectangle 4"/>
          <p:cNvSpPr/>
          <p:nvPr/>
        </p:nvSpPr>
        <p:spPr bwMode="auto">
          <a:xfrm>
            <a:off x="1985964" y="2743201"/>
            <a:ext cx="1933575" cy="54927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wrap="none" anchor="ctr"/>
          <a:lstStyle/>
          <a:p>
            <a:pPr algn="ctr">
              <a:defRPr/>
            </a:pPr>
            <a:r>
              <a:rPr lang="en-US" sz="1600" b="1" dirty="0">
                <a:solidFill>
                  <a:schemeClr val="accent2">
                    <a:lumMod val="75000"/>
                  </a:schemeClr>
                </a:solidFill>
                <a:latin typeface="Calibri" panose="020F0502020204030204" charset="0"/>
              </a:rPr>
              <a:t>Failed analgesics</a:t>
            </a:r>
          </a:p>
        </p:txBody>
      </p:sp>
      <p:sp>
        <p:nvSpPr>
          <p:cNvPr id="6" name="Rectangle 5"/>
          <p:cNvSpPr/>
          <p:nvPr/>
        </p:nvSpPr>
        <p:spPr bwMode="auto">
          <a:xfrm>
            <a:off x="4083051" y="2743201"/>
            <a:ext cx="1933575" cy="54927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wrap="none" anchor="ctr"/>
          <a:lstStyle/>
          <a:p>
            <a:pPr algn="ctr">
              <a:defRPr/>
            </a:pPr>
            <a:r>
              <a:rPr lang="en-US" sz="1600" b="1" dirty="0">
                <a:solidFill>
                  <a:schemeClr val="accent2">
                    <a:lumMod val="75000"/>
                  </a:schemeClr>
                </a:solidFill>
                <a:latin typeface="Calibri" panose="020F0502020204030204" charset="0"/>
              </a:rPr>
              <a:t>Pain-associated</a:t>
            </a:r>
            <a:br>
              <a:rPr lang="en-US" sz="1600" b="1" dirty="0">
                <a:solidFill>
                  <a:schemeClr val="accent2">
                    <a:lumMod val="75000"/>
                  </a:schemeClr>
                </a:solidFill>
                <a:latin typeface="Calibri" panose="020F0502020204030204" charset="0"/>
              </a:rPr>
            </a:br>
            <a:r>
              <a:rPr lang="en-US" sz="1600" b="1" dirty="0">
                <a:solidFill>
                  <a:schemeClr val="accent2">
                    <a:lumMod val="75000"/>
                  </a:schemeClr>
                </a:solidFill>
                <a:latin typeface="Calibri" panose="020F0502020204030204" charset="0"/>
              </a:rPr>
              <a:t>disability</a:t>
            </a:r>
          </a:p>
        </p:txBody>
      </p:sp>
      <p:sp>
        <p:nvSpPr>
          <p:cNvPr id="7" name="Rectangle 6"/>
          <p:cNvSpPr/>
          <p:nvPr/>
        </p:nvSpPr>
        <p:spPr bwMode="auto">
          <a:xfrm>
            <a:off x="6180139" y="2743201"/>
            <a:ext cx="1933575" cy="54927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wrap="none" anchor="ctr"/>
          <a:lstStyle/>
          <a:p>
            <a:pPr algn="ctr">
              <a:defRPr/>
            </a:pPr>
            <a:r>
              <a:rPr lang="en-US" sz="1600" b="1" dirty="0">
                <a:solidFill>
                  <a:schemeClr val="accent2">
                    <a:lumMod val="75000"/>
                  </a:schemeClr>
                </a:solidFill>
                <a:latin typeface="Calibri" panose="020F0502020204030204" charset="0"/>
              </a:rPr>
              <a:t>Diagnosis </a:t>
            </a:r>
            <a:br>
              <a:rPr lang="en-US" sz="1600" b="1" dirty="0">
                <a:solidFill>
                  <a:schemeClr val="accent2">
                    <a:lumMod val="75000"/>
                  </a:schemeClr>
                </a:solidFill>
                <a:latin typeface="Calibri" panose="020F0502020204030204" charset="0"/>
              </a:rPr>
            </a:br>
            <a:r>
              <a:rPr lang="en-US" sz="1600" b="1" dirty="0">
                <a:solidFill>
                  <a:schemeClr val="accent2">
                    <a:lumMod val="75000"/>
                  </a:schemeClr>
                </a:solidFill>
                <a:latin typeface="Calibri" panose="020F0502020204030204" charset="0"/>
              </a:rPr>
              <a:t>is established</a:t>
            </a:r>
          </a:p>
        </p:txBody>
      </p:sp>
      <p:sp>
        <p:nvSpPr>
          <p:cNvPr id="8" name="Rectangle 7"/>
          <p:cNvSpPr/>
          <p:nvPr/>
        </p:nvSpPr>
        <p:spPr bwMode="auto">
          <a:xfrm>
            <a:off x="8277226" y="2743201"/>
            <a:ext cx="1933575" cy="54927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wrap="none" anchor="ctr"/>
          <a:lstStyle/>
          <a:p>
            <a:pPr algn="ctr">
              <a:defRPr/>
            </a:pPr>
            <a:r>
              <a:rPr lang="en-US" sz="1600" b="1" dirty="0">
                <a:solidFill>
                  <a:schemeClr val="accent2">
                    <a:lumMod val="75000"/>
                  </a:schemeClr>
                </a:solidFill>
                <a:latin typeface="Calibri" panose="020F0502020204030204" charset="0"/>
              </a:rPr>
              <a:t>Patient complies </a:t>
            </a:r>
            <a:br>
              <a:rPr lang="en-US" sz="1600" b="1" dirty="0">
                <a:solidFill>
                  <a:schemeClr val="accent2">
                    <a:lumMod val="75000"/>
                  </a:schemeClr>
                </a:solidFill>
                <a:latin typeface="Calibri" panose="020F0502020204030204" charset="0"/>
              </a:rPr>
            </a:br>
            <a:r>
              <a:rPr lang="en-US" sz="1600" b="1" dirty="0">
                <a:solidFill>
                  <a:schemeClr val="accent2">
                    <a:lumMod val="75000"/>
                  </a:schemeClr>
                </a:solidFill>
                <a:latin typeface="Calibri" panose="020F0502020204030204" charset="0"/>
              </a:rPr>
              <a:t>with rehab therapy</a:t>
            </a:r>
          </a:p>
        </p:txBody>
      </p:sp>
      <p:sp>
        <p:nvSpPr>
          <p:cNvPr id="9" name="Rectangle 7"/>
          <p:cNvSpPr txBox="1">
            <a:spLocks noChangeArrowheads="1"/>
          </p:cNvSpPr>
          <p:nvPr/>
        </p:nvSpPr>
        <p:spPr>
          <a:xfrm>
            <a:off x="1971676" y="3448050"/>
            <a:ext cx="1947863" cy="1651000"/>
          </a:xfrm>
          <a:prstGeom prst="rect">
            <a:avLst/>
          </a:prstGeom>
        </p:spPr>
        <p:txBody>
          <a:bodyPr/>
          <a:lstStyle/>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Side effects</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Excessive doses needed for response</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Inadequate reduction of pain</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Contraindication to NSAIDs</a:t>
            </a:r>
          </a:p>
        </p:txBody>
      </p:sp>
      <p:sp>
        <p:nvSpPr>
          <p:cNvPr id="10" name="Rectangle 7"/>
          <p:cNvSpPr txBox="1">
            <a:spLocks noChangeArrowheads="1"/>
          </p:cNvSpPr>
          <p:nvPr/>
        </p:nvSpPr>
        <p:spPr>
          <a:xfrm>
            <a:off x="8237538" y="3448050"/>
            <a:ext cx="1947862" cy="1651000"/>
          </a:xfrm>
          <a:prstGeom prst="rect">
            <a:avLst/>
          </a:prstGeom>
        </p:spPr>
        <p:txBody>
          <a:bodyPr/>
          <a:lstStyle/>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Non-opioid medication trials</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Psychological treatment</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PT/OT</a:t>
            </a:r>
          </a:p>
        </p:txBody>
      </p:sp>
      <p:sp>
        <p:nvSpPr>
          <p:cNvPr id="11" name="Rectangle 7"/>
          <p:cNvSpPr txBox="1">
            <a:spLocks noChangeArrowheads="1"/>
          </p:cNvSpPr>
          <p:nvPr/>
        </p:nvSpPr>
        <p:spPr>
          <a:xfrm>
            <a:off x="4060826" y="3448050"/>
            <a:ext cx="1947863" cy="1651000"/>
          </a:xfrm>
          <a:prstGeom prst="rect">
            <a:avLst/>
          </a:prstGeom>
        </p:spPr>
        <p:txBody>
          <a:bodyPr/>
          <a:lstStyle/>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ADL</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Social/family role</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Work</a:t>
            </a:r>
          </a:p>
        </p:txBody>
      </p:sp>
      <p:sp>
        <p:nvSpPr>
          <p:cNvPr id="12" name="Rectangle 7"/>
          <p:cNvSpPr txBox="1">
            <a:spLocks noChangeArrowheads="1"/>
          </p:cNvSpPr>
          <p:nvPr/>
        </p:nvSpPr>
        <p:spPr>
          <a:xfrm>
            <a:off x="6148388" y="3448050"/>
            <a:ext cx="1947862" cy="1651000"/>
          </a:xfrm>
          <a:prstGeom prst="rect">
            <a:avLst/>
          </a:prstGeom>
        </p:spPr>
        <p:txBody>
          <a:bodyPr/>
          <a:lstStyle/>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Documented patients</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Full evaluation completed</a:t>
            </a:r>
          </a:p>
          <a:p>
            <a:pPr marL="113030" indent="-113030">
              <a:lnSpc>
                <a:spcPct val="95000"/>
              </a:lnSpc>
              <a:spcAft>
                <a:spcPct val="30000"/>
              </a:spcAft>
              <a:buFont typeface="Arial" panose="020B0604020202020204" pitchFamily="34" charset="0"/>
              <a:buChar char="•"/>
              <a:defRPr/>
            </a:pPr>
            <a:r>
              <a:rPr lang="en-US" sz="1600" kern="0" dirty="0">
                <a:latin typeface="Calibri" panose="020F0502020204030204" charset="0"/>
              </a:rPr>
              <a:t>Clear pain diagnosis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1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Summary</a:t>
            </a:r>
            <a:br>
              <a:rPr lang="en-US" dirty="0"/>
            </a:br>
            <a:endParaRPr lang="en-US" dirty="0"/>
          </a:p>
        </p:txBody>
      </p:sp>
      <p:sp>
        <p:nvSpPr>
          <p:cNvPr id="3" name="Content Placeholder 2"/>
          <p:cNvSpPr>
            <a:spLocks noGrp="1"/>
          </p:cNvSpPr>
          <p:nvPr>
            <p:ph idx="1"/>
          </p:nvPr>
        </p:nvSpPr>
        <p:spPr/>
        <p:txBody>
          <a:bodyPr>
            <a:normAutofit/>
          </a:bodyPr>
          <a:lstStyle/>
          <a:p>
            <a:r>
              <a:rPr lang="en-US" sz="2400" dirty="0"/>
              <a:t>Know your comfort level.</a:t>
            </a:r>
          </a:p>
          <a:p>
            <a:r>
              <a:rPr lang="en-US" sz="2400" dirty="0"/>
              <a:t>You can’t treat an asymptomatic patient. </a:t>
            </a:r>
          </a:p>
          <a:p>
            <a:r>
              <a:rPr lang="en-US" sz="2400" dirty="0"/>
              <a:t>Consistency is Key</a:t>
            </a:r>
          </a:p>
          <a:p>
            <a:r>
              <a:rPr lang="en-US" sz="2400" dirty="0"/>
              <a:t>Patients want validation, Doctors want solutions.</a:t>
            </a:r>
          </a:p>
          <a:p>
            <a:r>
              <a:rPr lang="en-US" sz="2400" dirty="0"/>
              <a:t>“Test questions are easier than people.”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screenshot of a cell phone&#10;&#10;Description automatically generated"/>
          <p:cNvPicPr>
            <a:picLocks noGrp="1" noChangeAspect="1"/>
          </p:cNvPicPr>
          <p:nvPr>
            <p:ph sz="half" idx="4294967295"/>
          </p:nvPr>
        </p:nvPicPr>
        <p:blipFill>
          <a:blip r:embed="rId2"/>
          <a:stretch>
            <a:fillRect/>
          </a:stretch>
        </p:blipFill>
        <p:spPr>
          <a:xfrm>
            <a:off x="6164037" y="0"/>
            <a:ext cx="5742214" cy="6858000"/>
          </a:xfrm>
        </p:spPr>
      </p:pic>
      <p:pic>
        <p:nvPicPr>
          <p:cNvPr id="18" name="Picture 17" descr="A screenshot of a social media post&#10;&#10;Description automatically generated"/>
          <p:cNvPicPr>
            <a:picLocks noChangeAspect="1"/>
          </p:cNvPicPr>
          <p:nvPr/>
        </p:nvPicPr>
        <p:blipFill>
          <a:blip r:embed="rId3"/>
          <a:stretch>
            <a:fillRect/>
          </a:stretch>
        </p:blipFill>
        <p:spPr>
          <a:xfrm>
            <a:off x="82632" y="0"/>
            <a:ext cx="5811982"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Treatment Algorithm</a:t>
            </a:r>
          </a:p>
        </p:txBody>
      </p:sp>
      <p:sp>
        <p:nvSpPr>
          <p:cNvPr id="3" name="Content Placeholder 2"/>
          <p:cNvSpPr>
            <a:spLocks noGrp="1"/>
          </p:cNvSpPr>
          <p:nvPr>
            <p:ph idx="1"/>
          </p:nvPr>
        </p:nvSpPr>
        <p:spPr/>
        <p:txBody>
          <a:bodyPr/>
          <a:lstStyle/>
          <a:p>
            <a:r>
              <a:rPr lang="en-US" sz="2400" dirty="0"/>
              <a:t>Risk Stratification</a:t>
            </a:r>
          </a:p>
          <a:p>
            <a:r>
              <a:rPr lang="en-US" sz="2400" dirty="0"/>
              <a:t>Comprehensive Treatment Plan</a:t>
            </a:r>
          </a:p>
          <a:p>
            <a:r>
              <a:rPr lang="en-US" sz="2400" dirty="0"/>
              <a:t>Opioid Monitoring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err="1"/>
              <a:t>RIsk</a:t>
            </a:r>
            <a:r>
              <a:rPr lang="en-US" sz="5400" dirty="0"/>
              <a:t> stratification</a:t>
            </a:r>
          </a:p>
        </p:txBody>
      </p:sp>
      <p:sp>
        <p:nvSpPr>
          <p:cNvPr id="3" name="Content Placeholder 2"/>
          <p:cNvSpPr>
            <a:spLocks noGrp="1"/>
          </p:cNvSpPr>
          <p:nvPr>
            <p:ph idx="1"/>
          </p:nvPr>
        </p:nvSpPr>
        <p:spPr>
          <a:xfrm>
            <a:off x="1141413" y="2607129"/>
            <a:ext cx="9905998" cy="3472543"/>
          </a:xfrm>
        </p:spPr>
        <p:txBody>
          <a:bodyPr/>
          <a:lstStyle/>
          <a:p>
            <a:r>
              <a:rPr lang="en-US" sz="2400" dirty="0"/>
              <a:t>Opioid Risk Tool (ORT)</a:t>
            </a:r>
          </a:p>
          <a:p>
            <a:r>
              <a:rPr lang="en-US" sz="2400" dirty="0">
                <a:effectLst/>
              </a:rPr>
              <a:t>Screener and Opioid Assessment for Patients with Pain (SOAPP)</a:t>
            </a:r>
          </a:p>
          <a:p>
            <a:r>
              <a:rPr lang="en-US" sz="2400" dirty="0">
                <a:effectLst/>
              </a:rPr>
              <a:t>Prescription Monitoring Program</a:t>
            </a:r>
          </a:p>
          <a:p>
            <a:r>
              <a:rPr lang="en-US" sz="2400" dirty="0">
                <a:effectLst/>
              </a:rPr>
              <a:t>Medical Records</a:t>
            </a:r>
          </a:p>
          <a:p>
            <a:pPr lvl="1"/>
            <a:r>
              <a:rPr lang="en-US" sz="2400" dirty="0">
                <a:effectLst/>
              </a:rPr>
              <a:t>variable benefit</a:t>
            </a:r>
            <a:r>
              <a:rPr lang="en-US" dirty="0">
                <a:effectLst/>
              </a:rPr>
              <a:t>	</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p:cNvPicPr>
            <a:picLocks noChangeAspect="1"/>
          </p:cNvPicPr>
          <p:nvPr/>
        </p:nvPicPr>
        <p:blipFill>
          <a:blip r:embed="rId2"/>
          <a:stretch>
            <a:fillRect/>
          </a:stretch>
        </p:blipFill>
        <p:spPr>
          <a:xfrm>
            <a:off x="2784021" y="59160"/>
            <a:ext cx="7163781" cy="679884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15708</TotalTime>
  <Words>3741</Words>
  <Application>Microsoft Office PowerPoint</Application>
  <PresentationFormat>Widescreen</PresentationFormat>
  <Paragraphs>319</Paragraphs>
  <Slides>55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Century Gothic</vt:lpstr>
      <vt:lpstr>Times New Roman</vt:lpstr>
      <vt:lpstr>Wingdings 2</vt:lpstr>
      <vt:lpstr>Mesh</vt:lpstr>
      <vt:lpstr>The role of opioids in chronic pain</vt:lpstr>
      <vt:lpstr>Learning objectives</vt:lpstr>
      <vt:lpstr>Patient Case #1 </vt:lpstr>
      <vt:lpstr>Patient Case #1 </vt:lpstr>
      <vt:lpstr>Patient Case #1 </vt:lpstr>
      <vt:lpstr>PowerPoint Presentation</vt:lpstr>
      <vt:lpstr>Treatment Algorithm</vt:lpstr>
      <vt:lpstr>RIsk stratification</vt:lpstr>
      <vt:lpstr>PowerPoint Presentation</vt:lpstr>
      <vt:lpstr>PowerPoint Presentation</vt:lpstr>
      <vt:lpstr>Comprehensive Treatment plan</vt:lpstr>
      <vt:lpstr>Comprehensive Treatment Plan</vt:lpstr>
      <vt:lpstr>Nociceptive Pain</vt:lpstr>
      <vt:lpstr>Spondylosis (Spinal oa)</vt:lpstr>
      <vt:lpstr>Spondylosis (Spinal oa)</vt:lpstr>
      <vt:lpstr>Spondylosis (Spinal oa)</vt:lpstr>
      <vt:lpstr>Neuropathic Pain</vt:lpstr>
      <vt:lpstr>PowerPoint Presentation</vt:lpstr>
      <vt:lpstr>Lumbar Radiculopathy</vt:lpstr>
      <vt:lpstr>Cervical Radiculopathy</vt:lpstr>
      <vt:lpstr>Neuropathic Pain</vt:lpstr>
      <vt:lpstr>Neuropathic Pain</vt:lpstr>
      <vt:lpstr>CNS Processing Pain</vt:lpstr>
      <vt:lpstr>Fibromyalgia-1990 Criteria</vt:lpstr>
      <vt:lpstr>Fibromyalgia-1990 Criteria</vt:lpstr>
      <vt:lpstr>PowerPoint Presentation</vt:lpstr>
      <vt:lpstr>PowerPoint Presentation</vt:lpstr>
      <vt:lpstr>PowerPoint Presentation</vt:lpstr>
      <vt:lpstr>PowerPoint Presentation</vt:lpstr>
      <vt:lpstr>Fibromyalgia</vt:lpstr>
      <vt:lpstr>Goals of treatment</vt:lpstr>
      <vt:lpstr>Opioid Monitoring</vt:lpstr>
      <vt:lpstr>Opioid Monitoring</vt:lpstr>
      <vt:lpstr>Opioid Monitoring</vt:lpstr>
      <vt:lpstr>Opioid Monitoring</vt:lpstr>
      <vt:lpstr>Opioid Monitoring</vt:lpstr>
      <vt:lpstr>Opioid Monitoring</vt:lpstr>
      <vt:lpstr>Patient Case #2 </vt:lpstr>
      <vt:lpstr>Patient Case #2 </vt:lpstr>
      <vt:lpstr>Patient Case #2 </vt:lpstr>
      <vt:lpstr>Patient Case #2 </vt:lpstr>
      <vt:lpstr>The numbers in the CDC guidelines are NOT arbitrary!!!</vt:lpstr>
      <vt:lpstr>Morphine Equivalent calculation</vt:lpstr>
      <vt:lpstr>Patient Case #2</vt:lpstr>
      <vt:lpstr>PowerPoint Presentation</vt:lpstr>
      <vt:lpstr>PowerPoint Presentation</vt:lpstr>
      <vt:lpstr>PowerPoint Presentation</vt:lpstr>
      <vt:lpstr>Harm Prevention</vt:lpstr>
      <vt:lpstr>PowerPoint Presentation</vt:lpstr>
      <vt:lpstr>General Considerations</vt:lpstr>
      <vt:lpstr>General considerations</vt:lpstr>
      <vt:lpstr>General Considerations</vt:lpstr>
      <vt:lpstr>General Considerations</vt:lpstr>
      <vt:lpstr>When to Consider Opioids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opioids in chronic pain</dc:title>
  <dc:creator>William Campbell</dc:creator>
  <cp:lastModifiedBy>will campbell</cp:lastModifiedBy>
  <cp:revision>19</cp:revision>
  <dcterms:created xsi:type="dcterms:W3CDTF">2019-09-23T03:04:00Z</dcterms:created>
  <dcterms:modified xsi:type="dcterms:W3CDTF">2019-10-07T16:09:54Z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1033-11.2.0.8970</vt:lpwstr>
  </property>
</Properties>
</file>