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8" r:id="rId1"/>
    <p:sldMasterId id="2147483684" r:id="rId2"/>
    <p:sldMasterId id="2147483700" r:id="rId3"/>
    <p:sldMasterId id="2147483717" r:id="rId4"/>
    <p:sldMasterId id="2147483733" r:id="rId5"/>
    <p:sldMasterId id="2147483749" r:id="rId6"/>
    <p:sldMasterId id="2147483765" r:id="rId7"/>
    <p:sldMasterId id="2147483781" r:id="rId8"/>
  </p:sldMasterIdLst>
  <p:notesMasterIdLst>
    <p:notesMasterId r:id="rId35"/>
  </p:notesMasterIdLst>
  <p:handoutMasterIdLst>
    <p:handoutMasterId r:id="rId36"/>
  </p:handoutMasterIdLst>
  <p:sldIdLst>
    <p:sldId id="388" r:id="rId9"/>
    <p:sldId id="414" r:id="rId10"/>
    <p:sldId id="433" r:id="rId11"/>
    <p:sldId id="434" r:id="rId12"/>
    <p:sldId id="435" r:id="rId13"/>
    <p:sldId id="436" r:id="rId14"/>
    <p:sldId id="437" r:id="rId15"/>
    <p:sldId id="438" r:id="rId16"/>
    <p:sldId id="439" r:id="rId17"/>
    <p:sldId id="440" r:id="rId18"/>
    <p:sldId id="441" r:id="rId19"/>
    <p:sldId id="442" r:id="rId20"/>
    <p:sldId id="443" r:id="rId21"/>
    <p:sldId id="401" r:id="rId22"/>
    <p:sldId id="407" r:id="rId23"/>
    <p:sldId id="444" r:id="rId24"/>
    <p:sldId id="413" r:id="rId25"/>
    <p:sldId id="405" r:id="rId26"/>
    <p:sldId id="406" r:id="rId27"/>
    <p:sldId id="445" r:id="rId28"/>
    <p:sldId id="446" r:id="rId29"/>
    <p:sldId id="447" r:id="rId30"/>
    <p:sldId id="448" r:id="rId31"/>
    <p:sldId id="449" r:id="rId32"/>
    <p:sldId id="450" r:id="rId33"/>
    <p:sldId id="451" r:id="rId34"/>
  </p:sldIdLst>
  <p:sldSz cx="9144000" cy="6858000" type="screen4x3"/>
  <p:notesSz cx="7010400" cy="9296400"/>
  <p:embeddedFontLst>
    <p:embeddedFont>
      <p:font typeface="Calibri" panose="020F0502020204030204" pitchFamily="34" charset="0"/>
      <p:regular r:id="rId37"/>
      <p:bold r:id="rId38"/>
      <p:italic r:id="rId39"/>
      <p:boldItalic r:id="rId40"/>
    </p:embeddedFont>
    <p:embeddedFont>
      <p:font typeface="Lato" panose="020B0604020202020204" charset="0"/>
      <p:regular r:id="rId41"/>
      <p:bold r:id="rId42"/>
      <p:italic r:id="rId43"/>
      <p:boldItalic r:id="rId44"/>
    </p:embeddedFont>
    <p:embeddedFont>
      <p:font typeface="Arial Black" panose="020B0A04020102020204" pitchFamily="34" charset="0"/>
      <p:bold r:id="rId45"/>
    </p:embeddedFont>
    <p:embeddedFont>
      <p:font typeface="Lato Black" panose="020B0604020202020204" charset="0"/>
      <p:bold r:id="rId46"/>
      <p:boldItalic r:id="rId47"/>
    </p:embeddedFont>
    <p:embeddedFont>
      <p:font typeface="Lato Regular" panose="020B0604020202020204" charset="0"/>
      <p:regular r:id="rId48"/>
    </p:embeddedFont>
    <p:embeddedFont>
      <p:font typeface="Lato Bold" panose="020B0604020202020204" charset="0"/>
      <p:bold r:id="rId49"/>
    </p:embeddedFont>
    <p:embeddedFont>
      <p:font typeface="ＭＳ Ｐゴシック" panose="020B0600070205080204" pitchFamily="34" charset="-128"/>
      <p:regular r:id="rId50"/>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44">
          <p15:clr>
            <a:srgbClr val="A4A3A4"/>
          </p15:clr>
        </p15:guide>
        <p15:guide id="4" orient="horz" pos="4198">
          <p15:clr>
            <a:srgbClr val="A4A3A4"/>
          </p15:clr>
        </p15:guide>
        <p15:guide id="5" orient="horz" pos="3573">
          <p15:clr>
            <a:srgbClr val="A4A3A4"/>
          </p15:clr>
        </p15:guide>
        <p15:guide id="6" orient="horz" pos="1446">
          <p15:clr>
            <a:srgbClr val="A4A3A4"/>
          </p15:clr>
        </p15:guide>
        <p15:guide id="7" orient="horz" pos="857">
          <p15:clr>
            <a:srgbClr val="A4A3A4"/>
          </p15:clr>
        </p15:guide>
        <p15:guide id="8" pos="5424">
          <p15:clr>
            <a:srgbClr val="A4A3A4"/>
          </p15:clr>
        </p15:guide>
        <p15:guide id="9" pos="3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474"/>
    <a:srgbClr val="294161"/>
    <a:srgbClr val="95979B"/>
    <a:srgbClr val="505150"/>
    <a:srgbClr val="284160"/>
    <a:srgbClr val="FFF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87612" autoAdjust="0"/>
  </p:normalViewPr>
  <p:slideViewPr>
    <p:cSldViewPr snapToGrid="0" snapToObjects="1">
      <p:cViewPr varScale="1">
        <p:scale>
          <a:sx n="71" d="100"/>
          <a:sy n="71" d="100"/>
        </p:scale>
        <p:origin x="1192" y="56"/>
      </p:cViewPr>
      <p:guideLst>
        <p:guide orient="horz" pos="2160"/>
        <p:guide pos="2880"/>
        <p:guide orient="horz" pos="144"/>
        <p:guide orient="horz" pos="4198"/>
        <p:guide orient="horz" pos="3573"/>
        <p:guide orient="horz" pos="1446"/>
        <p:guide orient="horz" pos="857"/>
        <p:guide pos="5424"/>
        <p:guide pos="344"/>
      </p:guideLst>
    </p:cSldViewPr>
  </p:slideViewPr>
  <p:notesTextViewPr>
    <p:cViewPr>
      <p:scale>
        <a:sx n="100" d="100"/>
        <a:sy n="100" d="100"/>
      </p:scale>
      <p:origin x="0" y="0"/>
    </p:cViewPr>
  </p:notesTextViewPr>
  <p:sorterViewPr>
    <p:cViewPr>
      <p:scale>
        <a:sx n="118" d="100"/>
        <a:sy n="118" d="100"/>
      </p:scale>
      <p:origin x="0" y="-10908"/>
    </p:cViewPr>
  </p:sorterViewPr>
  <p:notesViewPr>
    <p:cSldViewPr snapToGrid="0" snapToObjects="1">
      <p:cViewPr varScale="1">
        <p:scale>
          <a:sx n="81" d="100"/>
          <a:sy n="81" d="100"/>
        </p:scale>
        <p:origin x="20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3.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20AA5A1-EC85-4BBD-9371-3B259D9825C2}" type="slidenum">
              <a:rPr lang="en-US"/>
              <a:pPr>
                <a:defRPr/>
              </a:pPr>
              <a:t>‹#›</a:t>
            </a:fld>
            <a:endParaRPr lang="en-US" dirty="0"/>
          </a:p>
        </p:txBody>
      </p:sp>
    </p:spTree>
    <p:extLst>
      <p:ext uri="{BB962C8B-B14F-4D97-AF65-F5344CB8AC3E}">
        <p14:creationId xmlns:p14="http://schemas.microsoft.com/office/powerpoint/2010/main" val="25105811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FA569BED-ADF0-4F4A-A77D-29FB999CC7CE}" type="slidenum">
              <a:rPr lang="en-US"/>
              <a:pPr>
                <a:defRPr/>
              </a:pPr>
              <a:t>‹#›</a:t>
            </a:fld>
            <a:endParaRPr lang="en-US" dirty="0"/>
          </a:p>
        </p:txBody>
      </p:sp>
    </p:spTree>
    <p:extLst>
      <p:ext uri="{BB962C8B-B14F-4D97-AF65-F5344CB8AC3E}">
        <p14:creationId xmlns:p14="http://schemas.microsoft.com/office/powerpoint/2010/main" val="20878687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r>
              <a:rPr lang="en-US" dirty="0" smtClean="0"/>
              <a:t>Over the years we have learned that the justice system has iatrogenic effects—a term borrowed from medicine that means the cure is worse than the disease.  In criminal justice, we call it “collateral consequences.”</a:t>
            </a:r>
          </a:p>
          <a:p>
            <a:pPr marL="232943" indent="-232943"/>
            <a:endParaRPr lang="en-US" dirty="0"/>
          </a:p>
          <a:p>
            <a:pPr marL="232943" indent="-232943"/>
            <a:r>
              <a:rPr lang="en-US" dirty="0" smtClean="0"/>
              <a:t>Years of success in problem solving courts and reentry has enabled us to learn this and look “upstream” for earlier points of interventions, to diversion or deflection, to achieve our goals of increasing public safety and improving public health.</a:t>
            </a:r>
          </a:p>
          <a:p>
            <a:pPr marL="232943" indent="-232943"/>
            <a:endParaRPr lang="en-US" dirty="0"/>
          </a:p>
          <a:p>
            <a:pPr marL="232943" indent="-232943"/>
            <a:r>
              <a:rPr lang="en-US" dirty="0" smtClean="0"/>
              <a:t>Intervening earlier, before the extreme collateral consequences have stacked up, is often also less costly than waiting to serve people until they have moved deeper into the system.  </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BC3CA211-0966-41FA-8616-2BA155BED82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0640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eaLnBrk="1" hangingPunct="1">
              <a:spcBef>
                <a:spcPct val="50000"/>
              </a:spcBef>
              <a:buFontTx/>
              <a:buNone/>
            </a:pPr>
            <a:endParaRPr lang="en-US" sz="1000" dirty="0"/>
          </a:p>
          <a:p>
            <a:pPr eaLnBrk="1" hangingPunct="1">
              <a:spcBef>
                <a:spcPct val="50000"/>
              </a:spcBef>
              <a:buFontTx/>
              <a:buNone/>
            </a:pPr>
            <a:r>
              <a:rPr lang="en-US" sz="1000" b="1" dirty="0"/>
              <a:t>We help criminal justice systems </a:t>
            </a:r>
            <a:r>
              <a:rPr lang="en-US" sz="1000" dirty="0"/>
              <a:t>address the underlying needs of people who end up in them so they don’t keep cycling through.</a:t>
            </a:r>
          </a:p>
          <a:p>
            <a:pPr eaLnBrk="1" hangingPunct="1">
              <a:spcBef>
                <a:spcPct val="50000"/>
              </a:spcBef>
            </a:pPr>
            <a:r>
              <a:rPr lang="en-US" sz="1000" dirty="0"/>
              <a:t>Benefits to the system:  </a:t>
            </a:r>
          </a:p>
          <a:p>
            <a:pPr eaLnBrk="1" hangingPunct="1">
              <a:spcBef>
                <a:spcPct val="50000"/>
              </a:spcBef>
            </a:pPr>
            <a:r>
              <a:rPr lang="en-US" sz="1000" dirty="0"/>
              <a:t>Standardized means of accessing treatment and other services for clients</a:t>
            </a:r>
          </a:p>
          <a:p>
            <a:pPr eaLnBrk="1" hangingPunct="1">
              <a:spcBef>
                <a:spcPct val="50000"/>
              </a:spcBef>
            </a:pPr>
            <a:r>
              <a:rPr lang="en-US" sz="1000" dirty="0"/>
              <a:t>Clearly defined client eligibility criteria</a:t>
            </a:r>
          </a:p>
          <a:p>
            <a:pPr eaLnBrk="1" hangingPunct="1">
              <a:spcBef>
                <a:spcPct val="50000"/>
              </a:spcBef>
            </a:pPr>
            <a:r>
              <a:rPr lang="en-US" sz="1000" dirty="0"/>
              <a:t>Screening procedures for client identification</a:t>
            </a:r>
          </a:p>
          <a:p>
            <a:pPr eaLnBrk="1" hangingPunct="1">
              <a:spcBef>
                <a:spcPct val="50000"/>
              </a:spcBef>
            </a:pPr>
            <a:r>
              <a:rPr lang="en-US" sz="1000" dirty="0"/>
              <a:t>Documented procedures for assessment and referral</a:t>
            </a:r>
          </a:p>
          <a:p>
            <a:pPr eaLnBrk="1" hangingPunct="1">
              <a:spcBef>
                <a:spcPct val="50000"/>
              </a:spcBef>
            </a:pPr>
            <a:r>
              <a:rPr lang="en-US" sz="1000" dirty="0"/>
              <a:t>Monitoring and reporting of client progress</a:t>
            </a:r>
          </a:p>
          <a:p>
            <a:pPr eaLnBrk="1" hangingPunct="1">
              <a:spcBef>
                <a:spcPct val="50000"/>
              </a:spcBef>
            </a:pPr>
            <a:endParaRPr lang="en-US" sz="1000" dirty="0"/>
          </a:p>
          <a:p>
            <a:pPr defTabSz="914240" eaLnBrk="0" hangingPunct="0">
              <a:spcBef>
                <a:spcPct val="50000"/>
              </a:spcBef>
              <a:defRPr/>
            </a:pPr>
            <a:r>
              <a:rPr lang="en-US" sz="1000" b="1" dirty="0"/>
              <a:t>We help individuals</a:t>
            </a:r>
            <a:r>
              <a:rPr lang="en-US" sz="1000" dirty="0"/>
              <a:t> get access to services and stay in the services they need.</a:t>
            </a:r>
          </a:p>
          <a:p>
            <a:pPr eaLnBrk="0" hangingPunct="0">
              <a:spcBef>
                <a:spcPct val="50000"/>
              </a:spcBef>
              <a:defRPr/>
            </a:pPr>
            <a:r>
              <a:rPr lang="en-US" sz="1000" dirty="0">
                <a:solidFill>
                  <a:schemeClr val="accent6">
                    <a:lumMod val="20000"/>
                    <a:lumOff val="80000"/>
                  </a:schemeClr>
                </a:solidFill>
              </a:rPr>
              <a:t>Benefits to the individual, family, and community:</a:t>
            </a:r>
          </a:p>
          <a:p>
            <a:pPr eaLnBrk="0" hangingPunct="0">
              <a:spcBef>
                <a:spcPct val="50000"/>
              </a:spcBef>
              <a:defRPr/>
            </a:pPr>
            <a:r>
              <a:rPr lang="en-US" sz="1000" dirty="0"/>
              <a:t>Client strengthens personal capacity &amp; community supports to help maintain recovery beyond supervision</a:t>
            </a:r>
          </a:p>
          <a:p>
            <a:pPr eaLnBrk="1" hangingPunct="1">
              <a:spcBef>
                <a:spcPct val="50000"/>
              </a:spcBef>
            </a:pPr>
            <a:endParaRPr lang="en-US" dirty="0"/>
          </a:p>
          <a:p>
            <a:pPr eaLnBrk="1" hangingPunct="1">
              <a:spcBef>
                <a:spcPct val="50000"/>
              </a:spcBef>
            </a:pPr>
            <a:endParaRPr lang="en-US" dirty="0"/>
          </a:p>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BC3CA211-0966-41FA-8616-2BA155BED82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92332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eaLnBrk="1" hangingPunct="1">
              <a:spcBef>
                <a:spcPct val="50000"/>
              </a:spcBef>
              <a:buFontTx/>
              <a:buNone/>
            </a:pPr>
            <a:endParaRPr lang="en-US" sz="1000" dirty="0"/>
          </a:p>
          <a:p>
            <a:pPr eaLnBrk="1" hangingPunct="1">
              <a:spcBef>
                <a:spcPct val="50000"/>
              </a:spcBef>
              <a:buFontTx/>
              <a:buNone/>
            </a:pPr>
            <a:r>
              <a:rPr lang="en-US" sz="1000" b="1" dirty="0"/>
              <a:t>We help criminal justice systems </a:t>
            </a:r>
            <a:r>
              <a:rPr lang="en-US" sz="1000" dirty="0"/>
              <a:t>address the underlying needs of people who end up in them so they don’t keep cycling through.</a:t>
            </a:r>
          </a:p>
          <a:p>
            <a:pPr eaLnBrk="1" hangingPunct="1">
              <a:spcBef>
                <a:spcPct val="50000"/>
              </a:spcBef>
            </a:pPr>
            <a:r>
              <a:rPr lang="en-US" sz="1000" dirty="0"/>
              <a:t>Benefits to the system:  </a:t>
            </a:r>
          </a:p>
          <a:p>
            <a:pPr eaLnBrk="1" hangingPunct="1">
              <a:spcBef>
                <a:spcPct val="50000"/>
              </a:spcBef>
            </a:pPr>
            <a:r>
              <a:rPr lang="en-US" sz="1000" dirty="0"/>
              <a:t>Standardized means of accessing treatment and other services for clients</a:t>
            </a:r>
          </a:p>
          <a:p>
            <a:pPr eaLnBrk="1" hangingPunct="1">
              <a:spcBef>
                <a:spcPct val="50000"/>
              </a:spcBef>
            </a:pPr>
            <a:r>
              <a:rPr lang="en-US" sz="1000" dirty="0"/>
              <a:t>Clearly defined client eligibility criteria</a:t>
            </a:r>
          </a:p>
          <a:p>
            <a:pPr eaLnBrk="1" hangingPunct="1">
              <a:spcBef>
                <a:spcPct val="50000"/>
              </a:spcBef>
            </a:pPr>
            <a:r>
              <a:rPr lang="en-US" sz="1000" dirty="0"/>
              <a:t>Screening procedures for client identification</a:t>
            </a:r>
          </a:p>
          <a:p>
            <a:pPr eaLnBrk="1" hangingPunct="1">
              <a:spcBef>
                <a:spcPct val="50000"/>
              </a:spcBef>
            </a:pPr>
            <a:r>
              <a:rPr lang="en-US" sz="1000" dirty="0"/>
              <a:t>Documented procedures for assessment and referral</a:t>
            </a:r>
          </a:p>
          <a:p>
            <a:pPr eaLnBrk="1" hangingPunct="1">
              <a:spcBef>
                <a:spcPct val="50000"/>
              </a:spcBef>
            </a:pPr>
            <a:r>
              <a:rPr lang="en-US" sz="1000" dirty="0"/>
              <a:t>Monitoring and reporting of client progress</a:t>
            </a:r>
          </a:p>
          <a:p>
            <a:pPr eaLnBrk="1" hangingPunct="1">
              <a:spcBef>
                <a:spcPct val="50000"/>
              </a:spcBef>
            </a:pPr>
            <a:endParaRPr lang="en-US" sz="1000" dirty="0"/>
          </a:p>
          <a:p>
            <a:pPr defTabSz="914240" eaLnBrk="0" hangingPunct="0">
              <a:spcBef>
                <a:spcPct val="50000"/>
              </a:spcBef>
              <a:defRPr/>
            </a:pPr>
            <a:r>
              <a:rPr lang="en-US" sz="1000" b="1" dirty="0"/>
              <a:t>We help individuals</a:t>
            </a:r>
            <a:r>
              <a:rPr lang="en-US" sz="1000" dirty="0"/>
              <a:t> get access to services and stay in the services they need.</a:t>
            </a:r>
          </a:p>
          <a:p>
            <a:pPr eaLnBrk="0" hangingPunct="0">
              <a:spcBef>
                <a:spcPct val="50000"/>
              </a:spcBef>
              <a:defRPr/>
            </a:pPr>
            <a:r>
              <a:rPr lang="en-US" sz="1000" dirty="0">
                <a:solidFill>
                  <a:schemeClr val="accent6">
                    <a:lumMod val="20000"/>
                    <a:lumOff val="80000"/>
                  </a:schemeClr>
                </a:solidFill>
              </a:rPr>
              <a:t>Benefits to the individual, family, and community:</a:t>
            </a:r>
          </a:p>
          <a:p>
            <a:pPr eaLnBrk="0" hangingPunct="0">
              <a:spcBef>
                <a:spcPct val="50000"/>
              </a:spcBef>
              <a:defRPr/>
            </a:pPr>
            <a:r>
              <a:rPr lang="en-US" sz="1000" dirty="0"/>
              <a:t>Client strengthens personal capacity &amp; community supports to help maintain recovery beyond supervision</a:t>
            </a:r>
          </a:p>
          <a:p>
            <a:pPr eaLnBrk="1" hangingPunct="1">
              <a:spcBef>
                <a:spcPct val="50000"/>
              </a:spcBef>
            </a:pPr>
            <a:endParaRPr lang="en-US" dirty="0"/>
          </a:p>
          <a:p>
            <a:pPr eaLnBrk="1" hangingPunct="1">
              <a:spcBef>
                <a:spcPct val="50000"/>
              </a:spcBef>
            </a:pPr>
            <a:endParaRPr lang="en-US" dirty="0"/>
          </a:p>
          <a:p>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BC3CA211-0966-41FA-8616-2BA155BED82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6721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503420"/>
            <a:ext cx="5608320" cy="4183380"/>
          </a:xfrm>
        </p:spPr>
        <p:txBody>
          <a:bodyPr>
            <a:normAutofit/>
          </a:bodyPr>
          <a:lstStyle/>
          <a:p>
            <a:r>
              <a:rPr lang="en-US" dirty="0" smtClean="0"/>
              <a:t>People come</a:t>
            </a:r>
            <a:r>
              <a:rPr lang="en-US" baseline="0" dirty="0" smtClean="0"/>
              <a:t> into the system with a complexity of needs</a:t>
            </a:r>
            <a:endParaRPr lang="en-US" dirty="0"/>
          </a:p>
          <a:p>
            <a:endParaRPr lang="en-US" dirty="0" smtClean="0"/>
          </a:p>
          <a:p>
            <a:r>
              <a:rPr lang="en-US" dirty="0" smtClean="0"/>
              <a:t>Where do we start?  The role of case management is to identify client needs and assets, to educate and empower clients, to address social determinants of health, and to coordinate care.</a:t>
            </a:r>
          </a:p>
          <a:p>
            <a:endParaRPr lang="en-US" dirty="0"/>
          </a:p>
          <a:p>
            <a:r>
              <a:rPr lang="en-US" dirty="0" smtClean="0"/>
              <a:t>Additionally, case managers are advocates for clients:  advocates for access, advocates for reasonable expectations and timelines, advocates for services promised by community providers.</a:t>
            </a:r>
          </a:p>
          <a:p>
            <a:endParaRPr lang="en-US" dirty="0"/>
          </a:p>
          <a:p>
            <a:r>
              <a:rPr lang="en-US" dirty="0" smtClean="0"/>
              <a:t>And case managers ensure communication between all partners in the care of this client—service providers, court, probation, client and family.</a:t>
            </a:r>
            <a:endParaRPr lang="en-US" dirty="0"/>
          </a:p>
        </p:txBody>
      </p:sp>
      <p:sp>
        <p:nvSpPr>
          <p:cNvPr id="4" name="Date Placeholder 3"/>
          <p:cNvSpPr>
            <a:spLocks noGrp="1"/>
          </p:cNvSpPr>
          <p:nvPr>
            <p:ph type="dt"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BC3CA211-0966-41FA-8616-2BA155BED82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05668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4EC32AC-62F8-4F42-8416-3B3DB2A61579}" type="slidenum">
              <a:rPr lang="en-US" smtClean="0">
                <a:solidFill>
                  <a:srgbClr val="000000"/>
                </a:solidFill>
                <a:latin typeface="Arial" pitchFamily="34" charset="0"/>
              </a:rPr>
              <a:pPr/>
              <a:t>18</a:t>
            </a:fld>
            <a:endParaRPr lang="en-US" dirty="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a:xfrm>
            <a:off x="1104900" y="696913"/>
            <a:ext cx="4648200" cy="3486150"/>
          </a:xfrm>
          <a:ln/>
        </p:spPr>
      </p:sp>
      <p:sp>
        <p:nvSpPr>
          <p:cNvPr id="107524" name="Rectangle 3"/>
          <p:cNvSpPr>
            <a:spLocks noGrp="1" noChangeArrowheads="1"/>
          </p:cNvSpPr>
          <p:nvPr>
            <p:ph type="body" idx="1"/>
          </p:nvPr>
        </p:nvSpPr>
        <p:spPr>
          <a:noFill/>
          <a:ln/>
        </p:spPr>
        <p:txBody>
          <a:bodyPr/>
          <a:lstStyle/>
          <a:p>
            <a:endParaRPr lang="en-US" dirty="0">
              <a:latin typeface="Arial" pitchFamily="34" charset="0"/>
            </a:endParaRPr>
          </a:p>
        </p:txBody>
      </p:sp>
    </p:spTree>
    <p:extLst>
      <p:ext uri="{BB962C8B-B14F-4D97-AF65-F5344CB8AC3E}">
        <p14:creationId xmlns:p14="http://schemas.microsoft.com/office/powerpoint/2010/main" val="513525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1200" dirty="0">
                <a:solidFill>
                  <a:schemeClr val="tx1"/>
                </a:solidFill>
                <a:effectLst/>
                <a:latin typeface="+mn-lt"/>
                <a:ea typeface="+mn-ea"/>
                <a:cs typeface="+mn-cs"/>
              </a:rPr>
              <a:t>If you had</a:t>
            </a:r>
            <a:r>
              <a:rPr lang="en-US" sz="1200" b="1" i="1" kern="1200" baseline="0" dirty="0">
                <a:solidFill>
                  <a:schemeClr val="tx1"/>
                </a:solidFill>
                <a:effectLst/>
                <a:latin typeface="+mn-lt"/>
                <a:ea typeface="+mn-ea"/>
                <a:cs typeface="+mn-cs"/>
              </a:rPr>
              <a:t> to draw a picture of what treatment should look like, this would be it!</a:t>
            </a:r>
            <a:endParaRPr lang="en-US" dirty="0"/>
          </a:p>
        </p:txBody>
      </p:sp>
      <p:sp>
        <p:nvSpPr>
          <p:cNvPr id="4" name="Date Placeholder 3"/>
          <p:cNvSpPr>
            <a:spLocks noGrp="1"/>
          </p:cNvSpPr>
          <p:nvPr>
            <p:ph type="dt" idx="10"/>
          </p:nvPr>
        </p:nvSpPr>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569BED-ADF0-4F4A-A77D-29FB999CC7C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4092056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0" y="0"/>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sp>
        <p:nvSpPr>
          <p:cNvPr id="2" name="Title 1"/>
          <p:cNvSpPr>
            <a:spLocks noGrp="1"/>
          </p:cNvSpPr>
          <p:nvPr>
            <p:ph type="ctrTitle" hasCustomPrompt="1"/>
          </p:nvPr>
        </p:nvSpPr>
        <p:spPr>
          <a:xfrm>
            <a:off x="430176" y="1168885"/>
            <a:ext cx="8229600" cy="3451225"/>
          </a:xfrm>
        </p:spPr>
        <p:txBody>
          <a:bodyPr anchor="t"/>
          <a:lstStyle>
            <a:lvl1pPr>
              <a:lnSpc>
                <a:spcPct val="110000"/>
              </a:lnSpc>
              <a:defRPr sz="3500" b="1" i="0" spc="0">
                <a:solidFill>
                  <a:schemeClr val="bg1"/>
                </a:solidFill>
                <a:latin typeface="Arial"/>
                <a:cs typeface="Arial"/>
              </a:defRPr>
            </a:lvl1pPr>
          </a:lstStyle>
          <a:p>
            <a:r>
              <a:rPr lang="en-US" dirty="0" smtClean="0"/>
              <a:t>Cover Slide: Insert </a:t>
            </a:r>
            <a:br>
              <a:rPr lang="en-US" dirty="0" smtClean="0"/>
            </a:br>
            <a:r>
              <a:rPr lang="en-US" dirty="0" smtClean="0"/>
              <a:t>Presentation Title </a:t>
            </a:r>
            <a:br>
              <a:rPr lang="en-US" dirty="0" smtClean="0"/>
            </a:br>
            <a:r>
              <a:rPr lang="en-US" dirty="0" smtClean="0"/>
              <a:t>[</a:t>
            </a:r>
            <a:r>
              <a:rPr lang="en-US" dirty="0" err="1" smtClean="0"/>
              <a:t>arial</a:t>
            </a:r>
            <a:r>
              <a:rPr lang="en-US" dirty="0" smtClean="0"/>
              <a:t>, bold 35pt]</a:t>
            </a:r>
            <a:endParaRPr lang="en-US" dirty="0"/>
          </a:p>
        </p:txBody>
      </p:sp>
      <p:sp>
        <p:nvSpPr>
          <p:cNvPr id="6" name="Subtitle 2"/>
          <p:cNvSpPr>
            <a:spLocks noGrp="1"/>
          </p:cNvSpPr>
          <p:nvPr>
            <p:ph type="subTitle" idx="1" hasCustomPrompt="1"/>
          </p:nvPr>
        </p:nvSpPr>
        <p:spPr>
          <a:xfrm>
            <a:off x="443688" y="4553527"/>
            <a:ext cx="8229600" cy="1215231"/>
          </a:xfrm>
        </p:spPr>
        <p:txBody>
          <a:bodyPr numCol="1"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b="1" dirty="0" smtClean="0"/>
              <a:t>Presenter Name [arial, bold 18pt]</a:t>
            </a:r>
            <a:r>
              <a:rPr lang="is-IS" dirty="0" smtClean="0"/>
              <a:t/>
            </a:r>
            <a:br>
              <a:rPr lang="is-IS" dirty="0" smtClean="0"/>
            </a:br>
            <a:r>
              <a:rPr lang="is-IS" dirty="0" smtClean="0"/>
              <a:t>Presenter Title [arial 18pt]</a:t>
            </a:r>
            <a:br>
              <a:rPr lang="is-IS" dirty="0" smtClean="0"/>
            </a:br>
            <a:r>
              <a:rPr lang="is-IS" dirty="0" smtClean="0"/>
              <a:t>presenter email  312-presenter-phone [arial 18pt]</a:t>
            </a:r>
            <a:endParaRPr lang="is-IS" dirty="0"/>
          </a:p>
        </p:txBody>
      </p:sp>
      <p:grpSp>
        <p:nvGrpSpPr>
          <p:cNvPr id="9" name="Group 8"/>
          <p:cNvGrpSpPr/>
          <p:nvPr userDrawn="1"/>
        </p:nvGrpSpPr>
        <p:grpSpPr>
          <a:xfrm>
            <a:off x="-2033"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CHJ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8526" y="6272215"/>
            <a:ext cx="1674091" cy="331876"/>
          </a:xfrm>
          <a:prstGeom prst="rect">
            <a:avLst/>
          </a:prstGeom>
        </p:spPr>
      </p:pic>
    </p:spTree>
    <p:extLst>
      <p:ext uri="{BB962C8B-B14F-4D97-AF65-F5344CB8AC3E}">
        <p14:creationId xmlns:p14="http://schemas.microsoft.com/office/powerpoint/2010/main" val="13061986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06082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4808651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2" y="4"/>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284160"/>
              </a:solidFill>
            </a:endParaRPr>
          </a:p>
        </p:txBody>
      </p:sp>
      <p:sp>
        <p:nvSpPr>
          <p:cNvPr id="2" name="Title 1"/>
          <p:cNvSpPr>
            <a:spLocks noGrp="1"/>
          </p:cNvSpPr>
          <p:nvPr>
            <p:ph type="ctrTitle" hasCustomPrompt="1"/>
          </p:nvPr>
        </p:nvSpPr>
        <p:spPr>
          <a:xfrm>
            <a:off x="430176" y="1168889"/>
            <a:ext cx="8229600" cy="3451225"/>
          </a:xfrm>
        </p:spPr>
        <p:txBody>
          <a:bodyPr anchor="t"/>
          <a:lstStyle>
            <a:lvl1pPr>
              <a:lnSpc>
                <a:spcPct val="110000"/>
              </a:lnSpc>
              <a:defRPr sz="2625" b="1" i="0" spc="0">
                <a:solidFill>
                  <a:schemeClr val="bg1"/>
                </a:solidFill>
                <a:latin typeface="Arial"/>
                <a:cs typeface="Arial"/>
              </a:defRPr>
            </a:lvl1pPr>
          </a:lstStyle>
          <a:p>
            <a:r>
              <a:rPr lang="en-US" dirty="0" smtClean="0"/>
              <a:t>Cover Slide</a:t>
            </a:r>
            <a:endParaRPr lang="en-US" dirty="0"/>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342900" rtl="0" eaLnBrk="0" fontAlgn="base" latinLnBrk="0" hangingPunct="0">
              <a:lnSpc>
                <a:spcPct val="110000"/>
              </a:lnSpc>
              <a:spcBef>
                <a:spcPct val="20000"/>
              </a:spcBef>
              <a:spcAft>
                <a:spcPct val="0"/>
              </a:spcAft>
              <a:buClrTx/>
              <a:buSzTx/>
              <a:buFont typeface="Arial"/>
              <a:buNone/>
              <a:tabLst/>
              <a:defRPr sz="1350" b="0" i="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3997368523"/>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9"/>
            <a:ext cx="8229600" cy="808431"/>
          </a:xfrm>
        </p:spPr>
        <p:txBody>
          <a:bodyPr anchor="t"/>
          <a:lstStyle>
            <a:lvl1pPr>
              <a:defRPr sz="2250" b="1" i="0">
                <a:solidFill>
                  <a:srgbClr val="35547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b="0" i="0">
                <a:solidFill>
                  <a:schemeClr val="tx1">
                    <a:lumMod val="50000"/>
                    <a:lumOff val="50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3"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661037238"/>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2250">
                <a:solidFill>
                  <a:srgbClr val="355474"/>
                </a:solidFill>
              </a:defRPr>
            </a:lvl1pPr>
          </a:lstStyle>
          <a:p>
            <a:r>
              <a:rPr lang="en-US" dirty="0" smtClean="0"/>
              <a:t>Click to edit </a:t>
            </a:r>
            <a:br>
              <a:rPr lang="en-US" dirty="0" smtClean="0"/>
            </a:br>
            <a:r>
              <a:rPr lang="en-US" dirty="0" smtClean="0"/>
              <a:t>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30176" y="3024770"/>
            <a:ext cx="8229600" cy="2647368"/>
          </a:xfrm>
        </p:spPr>
        <p:txBody>
          <a:bodyPr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i="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0"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1693399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9"/>
            <a:ext cx="8229600" cy="781411"/>
          </a:xfrm>
        </p:spPr>
        <p:txBody>
          <a:bodyPr anchor="t"/>
          <a:lstStyle>
            <a:lvl1pPr>
              <a:defRPr sz="2250">
                <a:solidFill>
                  <a:srgbClr val="3554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i="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1"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69714456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9"/>
            <a:ext cx="8229600" cy="727371"/>
          </a:xfrm>
        </p:spPr>
        <p:txBody>
          <a:bodyPr anchor="t"/>
          <a:lstStyle>
            <a:lvl1pPr>
              <a:defRPr sz="225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57790120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375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50813640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2"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375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8" y="227530"/>
            <a:ext cx="4004671" cy="5486400"/>
          </a:xfrm>
          <a:prstGeom prst="rect">
            <a:avLst/>
          </a:prstGeom>
        </p:spPr>
      </p:pic>
    </p:spTree>
    <p:extLst>
      <p:ext uri="{BB962C8B-B14F-4D97-AF65-F5344CB8AC3E}">
        <p14:creationId xmlns:p14="http://schemas.microsoft.com/office/powerpoint/2010/main" val="379452565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733616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0226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1" y="2"/>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sp>
        <p:nvSpPr>
          <p:cNvPr id="2" name="Title 1"/>
          <p:cNvSpPr>
            <a:spLocks noGrp="1"/>
          </p:cNvSpPr>
          <p:nvPr>
            <p:ph type="ctrTitle" hasCustomPrompt="1"/>
          </p:nvPr>
        </p:nvSpPr>
        <p:spPr>
          <a:xfrm>
            <a:off x="430176" y="1168887"/>
            <a:ext cx="8229600" cy="3451225"/>
          </a:xfrm>
        </p:spPr>
        <p:txBody>
          <a:bodyPr anchor="t"/>
          <a:lstStyle>
            <a:lvl1pPr>
              <a:lnSpc>
                <a:spcPct val="110000"/>
              </a:lnSpc>
              <a:defRPr sz="3500" b="1" i="0" spc="0">
                <a:solidFill>
                  <a:schemeClr val="bg1"/>
                </a:solidFill>
                <a:latin typeface="Arial"/>
                <a:cs typeface="Arial"/>
              </a:defRPr>
            </a:lvl1pPr>
          </a:lstStyle>
          <a:p>
            <a:r>
              <a:rPr lang="en-US" dirty="0"/>
              <a:t>Cover Slide</a:t>
            </a:r>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37112067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45556569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7271572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000856168"/>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815122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94184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427017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808431"/>
          </a:xfrm>
        </p:spPr>
        <p:txBody>
          <a:bodyPr anchor="t"/>
          <a:lstStyle>
            <a:lvl1pPr>
              <a:defRPr sz="3000" b="1" i="0">
                <a:solidFill>
                  <a:srgbClr val="355474"/>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430176" y="2094046"/>
            <a:ext cx="82296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endParaRPr lang="en-US" dirty="0"/>
          </a:p>
        </p:txBody>
      </p:sp>
      <p:sp>
        <p:nvSpPr>
          <p:cNvPr id="13"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59367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3000">
                <a:solidFill>
                  <a:srgbClr val="355474"/>
                </a:solidFill>
              </a:defRPr>
            </a:lvl1pPr>
          </a:lstStyle>
          <a:p>
            <a:r>
              <a:rPr lang="en-US" dirty="0"/>
              <a:t>Click to edit </a:t>
            </a:r>
            <a:br>
              <a:rPr lang="en-US" dirty="0"/>
            </a:br>
            <a:r>
              <a:rPr lang="en-US" dirty="0"/>
              <a:t>Master </a:t>
            </a:r>
            <a:br>
              <a:rPr lang="en-US" dirty="0"/>
            </a:br>
            <a:r>
              <a:rPr lang="en-US" dirty="0"/>
              <a:t>title style</a:t>
            </a:r>
          </a:p>
        </p:txBody>
      </p:sp>
      <p:sp>
        <p:nvSpPr>
          <p:cNvPr id="3" name="Subtitle 2"/>
          <p:cNvSpPr>
            <a:spLocks noGrp="1"/>
          </p:cNvSpPr>
          <p:nvPr>
            <p:ph type="subTitle" idx="1"/>
          </p:nvPr>
        </p:nvSpPr>
        <p:spPr>
          <a:xfrm>
            <a:off x="430176" y="3024770"/>
            <a:ext cx="8229600" cy="2647368"/>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endParaRPr lang="en-US" dirty="0"/>
          </a:p>
        </p:txBody>
      </p:sp>
      <p:sp>
        <p:nvSpPr>
          <p:cNvPr id="10"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699409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781411"/>
          </a:xfrm>
        </p:spPr>
        <p:txBody>
          <a:bodyPr anchor="t"/>
          <a:lstStyle>
            <a:lvl1pPr>
              <a:defRPr sz="3000">
                <a:solidFill>
                  <a:srgbClr val="355474"/>
                </a:solidFill>
              </a:defRPr>
            </a:lvl1pPr>
          </a:lstStyle>
          <a:p>
            <a:r>
              <a:rPr lang="en-US" dirty="0"/>
              <a:t>Click to edit Master title style</a:t>
            </a:r>
          </a:p>
        </p:txBody>
      </p:sp>
      <p:sp>
        <p:nvSpPr>
          <p:cNvPr id="3" name="Subtitle 2"/>
          <p:cNvSpPr>
            <a:spLocks noGrp="1"/>
          </p:cNvSpPr>
          <p:nvPr>
            <p:ph type="subTitle" idx="1"/>
          </p:nvPr>
        </p:nvSpPr>
        <p:spPr>
          <a:xfrm>
            <a:off x="430176" y="2080536"/>
            <a:ext cx="8229600" cy="3591602"/>
          </a:xfrm>
        </p:spPr>
        <p:txBody>
          <a:bodyPr numCol="2" spcCol="365760"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r>
              <a:rPr lang="en-US" dirty="0"/>
              <a:t>Click to edit Master subtitle style</a:t>
            </a:r>
          </a:p>
          <a:p>
            <a:r>
              <a:rPr lang="en-US" dirty="0"/>
              <a:t>Click to edit Master subtitle style</a:t>
            </a:r>
          </a:p>
          <a:p>
            <a:endParaRPr lang="en-US" dirty="0"/>
          </a:p>
        </p:txBody>
      </p:sp>
      <p:sp>
        <p:nvSpPr>
          <p:cNvPr id="11"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700561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7"/>
            <a:ext cx="8229600" cy="727371"/>
          </a:xfrm>
        </p:spPr>
        <p:txBody>
          <a:bodyPr anchor="t"/>
          <a:lstStyle>
            <a:lvl1pPr>
              <a:defRPr sz="3000">
                <a:solidFill>
                  <a:srgbClr val="355474"/>
                </a:solidFill>
              </a:defRPr>
            </a:lvl1pPr>
          </a:lstStyle>
          <a:p>
            <a:r>
              <a:rPr lang="en-US" dirty="0"/>
              <a:t>Data &amp; Text</a:t>
            </a:r>
          </a:p>
        </p:txBody>
      </p:sp>
      <p:sp>
        <p:nvSpPr>
          <p:cNvPr id="8" name="Content Placeholder 2"/>
          <p:cNvSpPr>
            <a:spLocks noGrp="1"/>
          </p:cNvSpPr>
          <p:nvPr>
            <p:ph idx="13"/>
          </p:nvPr>
        </p:nvSpPr>
        <p:spPr>
          <a:xfrm>
            <a:off x="430176" y="2185500"/>
            <a:ext cx="8229600" cy="34866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41152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a:t>Click to edit Master </a:t>
            </a:r>
            <a:br>
              <a:rPr lang="en-US" dirty="0"/>
            </a:br>
            <a:r>
              <a:rPr lang="en-US" dirty="0"/>
              <a:t>title style</a:t>
            </a:r>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15253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1"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a:t>Click to edit Master </a:t>
            </a:r>
            <a:br>
              <a:rPr lang="en-US" dirty="0"/>
            </a:br>
            <a:r>
              <a:rPr lang="en-US" dirty="0"/>
              <a:t>title style</a:t>
            </a:r>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7" y="227530"/>
            <a:ext cx="4004671" cy="5486400"/>
          </a:xfrm>
          <a:prstGeom prst="rect">
            <a:avLst/>
          </a:prstGeom>
        </p:spPr>
      </p:pic>
    </p:spTree>
    <p:extLst>
      <p:ext uri="{BB962C8B-B14F-4D97-AF65-F5344CB8AC3E}">
        <p14:creationId xmlns:p14="http://schemas.microsoft.com/office/powerpoint/2010/main" val="1674244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945881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9254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5"/>
            <a:ext cx="8229600" cy="808431"/>
          </a:xfrm>
        </p:spPr>
        <p:txBody>
          <a:bodyPr anchor="t"/>
          <a:lstStyle>
            <a:lvl1pPr>
              <a:defRPr sz="3000" b="1" i="0">
                <a:solidFill>
                  <a:srgbClr val="355474"/>
                </a:solidFill>
                <a:latin typeface="Arial"/>
                <a:cs typeface="Arial"/>
              </a:defRPr>
            </a:lvl1pPr>
          </a:lstStyle>
          <a:p>
            <a:r>
              <a:rPr lang="en-US" dirty="0" smtClean="0"/>
              <a:t>Individual Slide Title [</a:t>
            </a:r>
            <a:r>
              <a:rPr lang="en-US" dirty="0" err="1" smtClean="0"/>
              <a:t>arial</a:t>
            </a:r>
            <a:r>
              <a:rPr lang="en-US" dirty="0" smtClean="0"/>
              <a:t>, bold 30pt]</a:t>
            </a:r>
            <a:endParaRPr lang="en-US" dirty="0"/>
          </a:p>
        </p:txBody>
      </p:sp>
      <p:sp>
        <p:nvSpPr>
          <p:cNvPr id="3" name="Subtitle 2"/>
          <p:cNvSpPr>
            <a:spLocks noGrp="1"/>
          </p:cNvSpPr>
          <p:nvPr>
            <p:ph type="subTitle" idx="1" hasCustomPrompt="1"/>
          </p:nvPr>
        </p:nvSpPr>
        <p:spPr>
          <a:xfrm>
            <a:off x="430176" y="2094046"/>
            <a:ext cx="82296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Bulleted text [</a:t>
            </a:r>
            <a:r>
              <a:rPr lang="en-US" dirty="0" err="1" smtClean="0"/>
              <a:t>arial</a:t>
            </a:r>
            <a:r>
              <a:rPr lang="en-US" dirty="0" smtClean="0"/>
              <a:t> 18]</a:t>
            </a:r>
          </a:p>
          <a:p>
            <a:r>
              <a:rPr lang="en-US" dirty="0" smtClean="0"/>
              <a:t>Bulleted text [</a:t>
            </a:r>
            <a:r>
              <a:rPr lang="en-US" dirty="0" err="1" smtClean="0"/>
              <a:t>arial</a:t>
            </a:r>
            <a:r>
              <a:rPr lang="en-US" dirty="0" smtClean="0"/>
              <a:t> 18]</a:t>
            </a:r>
          </a:p>
          <a:p>
            <a:r>
              <a:rPr lang="en-US" dirty="0" smtClean="0"/>
              <a:t>Bulleted text [</a:t>
            </a:r>
            <a:r>
              <a:rPr lang="en-US" dirty="0" err="1" smtClean="0"/>
              <a:t>arial</a:t>
            </a:r>
            <a:r>
              <a:rPr lang="en-US" dirty="0" smtClean="0"/>
              <a:t> 18]</a:t>
            </a:r>
          </a:p>
          <a:p>
            <a:endParaRPr lang="en-US" dirty="0"/>
          </a:p>
        </p:txBody>
      </p:sp>
    </p:spTree>
    <p:extLst>
      <p:ext uri="{BB962C8B-B14F-4D97-AF65-F5344CB8AC3E}">
        <p14:creationId xmlns:p14="http://schemas.microsoft.com/office/powerpoint/2010/main" val="21741778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900759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443066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821676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418396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005426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382522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1" y="2"/>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sp>
        <p:nvSpPr>
          <p:cNvPr id="2" name="Title 1"/>
          <p:cNvSpPr>
            <a:spLocks noGrp="1"/>
          </p:cNvSpPr>
          <p:nvPr>
            <p:ph type="ctrTitle" hasCustomPrompt="1"/>
          </p:nvPr>
        </p:nvSpPr>
        <p:spPr>
          <a:xfrm>
            <a:off x="430176" y="1168887"/>
            <a:ext cx="8229600" cy="3451225"/>
          </a:xfrm>
        </p:spPr>
        <p:txBody>
          <a:bodyPr anchor="t"/>
          <a:lstStyle>
            <a:lvl1pPr>
              <a:lnSpc>
                <a:spcPct val="110000"/>
              </a:lnSpc>
              <a:defRPr sz="3500" b="1" i="0" spc="0">
                <a:solidFill>
                  <a:schemeClr val="bg1"/>
                </a:solidFill>
                <a:latin typeface="Arial"/>
                <a:cs typeface="Arial"/>
              </a:defRPr>
            </a:lvl1pPr>
          </a:lstStyle>
          <a:p>
            <a:r>
              <a:rPr lang="en-US" dirty="0" smtClean="0"/>
              <a:t>Cover Slide</a:t>
            </a:r>
            <a:endParaRPr lang="en-US" dirty="0"/>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30984144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808431"/>
          </a:xfrm>
        </p:spPr>
        <p:txBody>
          <a:bodyPr anchor="t"/>
          <a:lstStyle>
            <a:lvl1pPr>
              <a:defRPr sz="3000" b="1" i="0">
                <a:solidFill>
                  <a:srgbClr val="35547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3"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20132201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3000">
                <a:solidFill>
                  <a:srgbClr val="355474"/>
                </a:solidFill>
              </a:defRPr>
            </a:lvl1pPr>
          </a:lstStyle>
          <a:p>
            <a:r>
              <a:rPr lang="en-US" dirty="0" smtClean="0"/>
              <a:t>Click to edit </a:t>
            </a:r>
            <a:br>
              <a:rPr lang="en-US" dirty="0" smtClean="0"/>
            </a:br>
            <a:r>
              <a:rPr lang="en-US" dirty="0" smtClean="0"/>
              <a:t>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30176" y="3024770"/>
            <a:ext cx="8229600" cy="2647368"/>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0"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8458704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781411"/>
          </a:xfrm>
        </p:spPr>
        <p:txBody>
          <a:bodyPr anchor="t"/>
          <a:lstStyle>
            <a:lvl1pPr>
              <a:defRPr sz="3000">
                <a:solidFill>
                  <a:srgbClr val="3554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1"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9356170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hort Head / bullets and sub">
    <p:spTree>
      <p:nvGrpSpPr>
        <p:cNvPr id="1" name=""/>
        <p:cNvGrpSpPr/>
        <p:nvPr/>
      </p:nvGrpSpPr>
      <p:grpSpPr>
        <a:xfrm>
          <a:off x="0" y="0"/>
          <a:ext cx="0" cy="0"/>
          <a:chOff x="0" y="0"/>
          <a:chExt cx="0" cy="0"/>
        </a:xfrm>
      </p:grpSpPr>
      <p:sp>
        <p:nvSpPr>
          <p:cNvPr id="6" name="Title 4"/>
          <p:cNvSpPr>
            <a:spLocks noGrp="1"/>
          </p:cNvSpPr>
          <p:nvPr>
            <p:ph type="ctrTitle"/>
          </p:nvPr>
        </p:nvSpPr>
        <p:spPr>
          <a:xfrm>
            <a:off x="430176" y="1231575"/>
            <a:ext cx="8229600" cy="808431"/>
          </a:xfrm>
        </p:spPr>
        <p:txBody>
          <a:bodyPr/>
          <a:lstStyle/>
          <a:p>
            <a:r>
              <a:rPr lang="en-US" smtClean="0"/>
              <a:t>Click to edit Master title style</a:t>
            </a:r>
            <a:endParaRPr lang="en-US" dirty="0"/>
          </a:p>
        </p:txBody>
      </p:sp>
      <p:sp>
        <p:nvSpPr>
          <p:cNvPr id="7" name="Subtitle 5"/>
          <p:cNvSpPr>
            <a:spLocks noGrp="1"/>
          </p:cNvSpPr>
          <p:nvPr>
            <p:ph type="subTitle" idx="1"/>
          </p:nvPr>
        </p:nvSpPr>
        <p:spPr>
          <a:xfrm>
            <a:off x="430176" y="2094046"/>
            <a:ext cx="8229600" cy="3578092"/>
          </a:xfrm>
        </p:spPr>
        <p:txBody>
          <a:bodyPr/>
          <a:lstStyle/>
          <a:p>
            <a:r>
              <a:rPr lang="en-US" b="1" smtClean="0">
                <a:solidFill>
                  <a:srgbClr val="355474"/>
                </a:solidFill>
              </a:rPr>
              <a:t>Click to edit Master subtitle style</a:t>
            </a:r>
            <a:endParaRPr lang="en-US" dirty="0">
              <a:solidFill>
                <a:srgbClr val="7F7F7F"/>
              </a:solidFill>
            </a:endParaRPr>
          </a:p>
        </p:txBody>
      </p:sp>
    </p:spTree>
    <p:extLst>
      <p:ext uri="{BB962C8B-B14F-4D97-AF65-F5344CB8AC3E}">
        <p14:creationId xmlns:p14="http://schemas.microsoft.com/office/powerpoint/2010/main" val="861321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7"/>
            <a:ext cx="8229600" cy="727371"/>
          </a:xfrm>
        </p:spPr>
        <p:txBody>
          <a:bodyPr anchor="t"/>
          <a:lstStyle>
            <a:lvl1pPr>
              <a:defRPr sz="300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6116591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400121650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1"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7" y="227530"/>
            <a:ext cx="4004671" cy="5486400"/>
          </a:xfrm>
          <a:prstGeom prst="rect">
            <a:avLst/>
          </a:prstGeom>
        </p:spPr>
      </p:pic>
    </p:spTree>
    <p:extLst>
      <p:ext uri="{BB962C8B-B14F-4D97-AF65-F5344CB8AC3E}">
        <p14:creationId xmlns:p14="http://schemas.microsoft.com/office/powerpoint/2010/main" val="242245514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088148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347645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2845705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4803919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907584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846821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70296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5"/>
            <a:ext cx="8229600" cy="727371"/>
          </a:xfrm>
        </p:spPr>
        <p:txBody>
          <a:bodyPr anchor="t"/>
          <a:lstStyle>
            <a:lvl1pPr>
              <a:defRPr sz="300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506204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700046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1" y="2"/>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sp>
        <p:nvSpPr>
          <p:cNvPr id="2" name="Title 1"/>
          <p:cNvSpPr>
            <a:spLocks noGrp="1"/>
          </p:cNvSpPr>
          <p:nvPr>
            <p:ph type="ctrTitle" hasCustomPrompt="1"/>
          </p:nvPr>
        </p:nvSpPr>
        <p:spPr>
          <a:xfrm>
            <a:off x="430176" y="1168887"/>
            <a:ext cx="8229600" cy="3451225"/>
          </a:xfrm>
        </p:spPr>
        <p:txBody>
          <a:bodyPr anchor="t"/>
          <a:lstStyle>
            <a:lvl1pPr>
              <a:lnSpc>
                <a:spcPct val="110000"/>
              </a:lnSpc>
              <a:defRPr sz="3500" b="1" i="0" spc="0">
                <a:solidFill>
                  <a:schemeClr val="bg1"/>
                </a:solidFill>
                <a:latin typeface="Arial"/>
                <a:cs typeface="Arial"/>
              </a:defRPr>
            </a:lvl1pPr>
          </a:lstStyle>
          <a:p>
            <a:r>
              <a:rPr lang="en-US" dirty="0" smtClean="0"/>
              <a:t>Cover Slide</a:t>
            </a:r>
            <a:endParaRPr lang="en-US" dirty="0"/>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361618702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808431"/>
          </a:xfrm>
        </p:spPr>
        <p:txBody>
          <a:bodyPr anchor="t"/>
          <a:lstStyle>
            <a:lvl1pPr>
              <a:defRPr sz="3000" b="1" i="0">
                <a:solidFill>
                  <a:srgbClr val="35547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3"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3100554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3000">
                <a:solidFill>
                  <a:srgbClr val="355474"/>
                </a:solidFill>
              </a:defRPr>
            </a:lvl1pPr>
          </a:lstStyle>
          <a:p>
            <a:r>
              <a:rPr lang="en-US" dirty="0" smtClean="0"/>
              <a:t>Click to edit </a:t>
            </a:r>
            <a:br>
              <a:rPr lang="en-US" dirty="0" smtClean="0"/>
            </a:br>
            <a:r>
              <a:rPr lang="en-US" dirty="0" smtClean="0"/>
              <a:t>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30176" y="3024770"/>
            <a:ext cx="8229600" cy="2647368"/>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0"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4638726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781411"/>
          </a:xfrm>
        </p:spPr>
        <p:txBody>
          <a:bodyPr anchor="t"/>
          <a:lstStyle>
            <a:lvl1pPr>
              <a:defRPr sz="3000">
                <a:solidFill>
                  <a:srgbClr val="3554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1"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7073794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7"/>
            <a:ext cx="8229600" cy="727371"/>
          </a:xfrm>
        </p:spPr>
        <p:txBody>
          <a:bodyPr anchor="t"/>
          <a:lstStyle>
            <a:lvl1pPr>
              <a:defRPr sz="300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88682474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80053605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1"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7" y="227530"/>
            <a:ext cx="4004671" cy="5486400"/>
          </a:xfrm>
          <a:prstGeom prst="rect">
            <a:avLst/>
          </a:prstGeom>
        </p:spPr>
      </p:pic>
    </p:spTree>
    <p:extLst>
      <p:ext uri="{BB962C8B-B14F-4D97-AF65-F5344CB8AC3E}">
        <p14:creationId xmlns:p14="http://schemas.microsoft.com/office/powerpoint/2010/main" val="231993206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45110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864699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0"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grpSp>
        <p:nvGrpSpPr>
          <p:cNvPr id="3" name="Group 2"/>
          <p:cNvGrpSpPr/>
          <p:nvPr userDrawn="1"/>
        </p:nvGrpSpPr>
        <p:grpSpPr>
          <a:xfrm>
            <a:off x="-2033"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HJ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5000" b="0" i="0" spc="0" baseline="0">
                <a:solidFill>
                  <a:schemeClr val="bg1"/>
                </a:solidFill>
                <a:latin typeface="Arial"/>
                <a:cs typeface="Arial"/>
              </a:defRPr>
            </a:lvl1pPr>
          </a:lstStyle>
          <a:p>
            <a:r>
              <a:rPr lang="en-US" dirty="0" smtClean="0"/>
              <a:t>Blue Divider [</a:t>
            </a:r>
            <a:r>
              <a:rPr lang="en-US" dirty="0" err="1" smtClean="0"/>
              <a:t>arial</a:t>
            </a:r>
            <a:r>
              <a:rPr lang="en-US" dirty="0" smtClean="0"/>
              <a:t/>
            </a:r>
            <a:br>
              <a:rPr lang="en-US" dirty="0" smtClean="0"/>
            </a:br>
            <a:r>
              <a:rPr lang="en-US" dirty="0" smtClean="0"/>
              <a:t>50pt]</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8526" y="6272215"/>
            <a:ext cx="1674091" cy="331876"/>
          </a:xfrm>
          <a:prstGeom prst="rect">
            <a:avLst/>
          </a:prstGeom>
        </p:spPr>
      </p:pic>
    </p:spTree>
    <p:extLst>
      <p:ext uri="{BB962C8B-B14F-4D97-AF65-F5344CB8AC3E}">
        <p14:creationId xmlns:p14="http://schemas.microsoft.com/office/powerpoint/2010/main" val="92554851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5695616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5074412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5267125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338109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2753732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943037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1" y="2"/>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sp>
        <p:nvSpPr>
          <p:cNvPr id="2" name="Title 1"/>
          <p:cNvSpPr>
            <a:spLocks noGrp="1"/>
          </p:cNvSpPr>
          <p:nvPr>
            <p:ph type="ctrTitle" hasCustomPrompt="1"/>
          </p:nvPr>
        </p:nvSpPr>
        <p:spPr>
          <a:xfrm>
            <a:off x="430176" y="1168887"/>
            <a:ext cx="8229600" cy="3451225"/>
          </a:xfrm>
        </p:spPr>
        <p:txBody>
          <a:bodyPr anchor="t"/>
          <a:lstStyle>
            <a:lvl1pPr>
              <a:lnSpc>
                <a:spcPct val="110000"/>
              </a:lnSpc>
              <a:defRPr sz="3500" b="1" i="0" spc="0">
                <a:solidFill>
                  <a:schemeClr val="bg1"/>
                </a:solidFill>
                <a:latin typeface="Arial"/>
                <a:cs typeface="Arial"/>
              </a:defRPr>
            </a:lvl1pPr>
          </a:lstStyle>
          <a:p>
            <a:r>
              <a:rPr lang="en-US" dirty="0" smtClean="0"/>
              <a:t>Cover Slide</a:t>
            </a:r>
            <a:endParaRPr lang="en-US" dirty="0"/>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383912743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808431"/>
          </a:xfrm>
        </p:spPr>
        <p:txBody>
          <a:bodyPr anchor="t"/>
          <a:lstStyle>
            <a:lvl1pPr>
              <a:defRPr sz="3000" b="1" i="0">
                <a:solidFill>
                  <a:srgbClr val="35547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3"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99732136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3000">
                <a:solidFill>
                  <a:srgbClr val="355474"/>
                </a:solidFill>
              </a:defRPr>
            </a:lvl1pPr>
          </a:lstStyle>
          <a:p>
            <a:r>
              <a:rPr lang="en-US" dirty="0" smtClean="0"/>
              <a:t>Click to edit </a:t>
            </a:r>
            <a:br>
              <a:rPr lang="en-US" dirty="0" smtClean="0"/>
            </a:br>
            <a:r>
              <a:rPr lang="en-US" dirty="0" smtClean="0"/>
              <a:t>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30176" y="3024770"/>
            <a:ext cx="8229600" cy="2647368"/>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0"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28931800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781411"/>
          </a:xfrm>
        </p:spPr>
        <p:txBody>
          <a:bodyPr anchor="t"/>
          <a:lstStyle>
            <a:lvl1pPr>
              <a:defRPr sz="3000">
                <a:solidFill>
                  <a:srgbClr val="3554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1"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9366747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0"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84160"/>
              </a:solidFill>
            </a:endParaRPr>
          </a:p>
        </p:txBody>
      </p:sp>
      <p:grpSp>
        <p:nvGrpSpPr>
          <p:cNvPr id="7" name="Group 6"/>
          <p:cNvGrpSpPr/>
          <p:nvPr userDrawn="1"/>
        </p:nvGrpSpPr>
        <p:grpSpPr>
          <a:xfrm>
            <a:off x="-2033"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HJ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Grey Divider [</a:t>
            </a:r>
            <a:r>
              <a:rPr lang="en-US" dirty="0" err="1" smtClean="0"/>
              <a:t>arial</a:t>
            </a:r>
            <a:r>
              <a:rPr lang="en-US" dirty="0" smtClean="0"/>
              <a:t/>
            </a:r>
            <a:br>
              <a:rPr lang="en-US" dirty="0" smtClean="0"/>
            </a:br>
            <a:r>
              <a:rPr lang="en-US" dirty="0" smtClean="0"/>
              <a:t>50pt]</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6" y="227530"/>
            <a:ext cx="4004671" cy="54864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58526" y="6272215"/>
            <a:ext cx="1674091" cy="331876"/>
          </a:xfrm>
          <a:prstGeom prst="rect">
            <a:avLst/>
          </a:prstGeom>
        </p:spPr>
      </p:pic>
    </p:spTree>
    <p:extLst>
      <p:ext uri="{BB962C8B-B14F-4D97-AF65-F5344CB8AC3E}">
        <p14:creationId xmlns:p14="http://schemas.microsoft.com/office/powerpoint/2010/main" val="153814945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7"/>
            <a:ext cx="8229600" cy="727371"/>
          </a:xfrm>
        </p:spPr>
        <p:txBody>
          <a:bodyPr anchor="t"/>
          <a:lstStyle>
            <a:lvl1pPr>
              <a:defRPr sz="300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97024846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99701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1"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7" y="227530"/>
            <a:ext cx="4004671" cy="5486400"/>
          </a:xfrm>
          <a:prstGeom prst="rect">
            <a:avLst/>
          </a:prstGeom>
        </p:spPr>
      </p:pic>
    </p:spTree>
    <p:extLst>
      <p:ext uri="{BB962C8B-B14F-4D97-AF65-F5344CB8AC3E}">
        <p14:creationId xmlns:p14="http://schemas.microsoft.com/office/powerpoint/2010/main" val="422839725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59710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05545462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423604909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08930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39685021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348338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26295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556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571560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2" y="4"/>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284160"/>
              </a:solidFill>
            </a:endParaRPr>
          </a:p>
        </p:txBody>
      </p:sp>
      <p:sp>
        <p:nvSpPr>
          <p:cNvPr id="2" name="Title 1"/>
          <p:cNvSpPr>
            <a:spLocks noGrp="1"/>
          </p:cNvSpPr>
          <p:nvPr>
            <p:ph type="ctrTitle" hasCustomPrompt="1"/>
          </p:nvPr>
        </p:nvSpPr>
        <p:spPr>
          <a:xfrm>
            <a:off x="430176" y="1168889"/>
            <a:ext cx="8229600" cy="3451225"/>
          </a:xfrm>
        </p:spPr>
        <p:txBody>
          <a:bodyPr anchor="t"/>
          <a:lstStyle>
            <a:lvl1pPr>
              <a:lnSpc>
                <a:spcPct val="110000"/>
              </a:lnSpc>
              <a:defRPr sz="2625" b="1" i="0" spc="0">
                <a:solidFill>
                  <a:schemeClr val="bg1"/>
                </a:solidFill>
                <a:latin typeface="Arial"/>
                <a:cs typeface="Arial"/>
              </a:defRPr>
            </a:lvl1pPr>
          </a:lstStyle>
          <a:p>
            <a:r>
              <a:rPr lang="en-US" dirty="0" smtClean="0"/>
              <a:t>Cover Slide</a:t>
            </a:r>
            <a:endParaRPr lang="en-US" dirty="0"/>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342900" rtl="0" eaLnBrk="0" fontAlgn="base" latinLnBrk="0" hangingPunct="0">
              <a:lnSpc>
                <a:spcPct val="110000"/>
              </a:lnSpc>
              <a:spcBef>
                <a:spcPct val="20000"/>
              </a:spcBef>
              <a:spcAft>
                <a:spcPct val="0"/>
              </a:spcAft>
              <a:buClrTx/>
              <a:buSzTx/>
              <a:buFont typeface="Arial"/>
              <a:buNone/>
              <a:tabLst/>
              <a:defRPr sz="1350" b="0" i="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32516840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9"/>
            <a:ext cx="8229600" cy="808431"/>
          </a:xfrm>
        </p:spPr>
        <p:txBody>
          <a:bodyPr anchor="t"/>
          <a:lstStyle>
            <a:lvl1pPr>
              <a:defRPr sz="2250" b="1" i="0">
                <a:solidFill>
                  <a:srgbClr val="35547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b="0" i="0">
                <a:solidFill>
                  <a:schemeClr val="tx1">
                    <a:lumMod val="50000"/>
                    <a:lumOff val="50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3"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46133106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2250">
                <a:solidFill>
                  <a:srgbClr val="355474"/>
                </a:solidFill>
              </a:defRPr>
            </a:lvl1pPr>
          </a:lstStyle>
          <a:p>
            <a:r>
              <a:rPr lang="en-US" dirty="0" smtClean="0"/>
              <a:t>Click to edit </a:t>
            </a:r>
            <a:br>
              <a:rPr lang="en-US" dirty="0" smtClean="0"/>
            </a:br>
            <a:r>
              <a:rPr lang="en-US" dirty="0" smtClean="0"/>
              <a:t>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30176" y="3024770"/>
            <a:ext cx="8229600" cy="2647368"/>
          </a:xfrm>
        </p:spPr>
        <p:txBody>
          <a:bodyPr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i="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0"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62738211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9"/>
            <a:ext cx="8229600" cy="781411"/>
          </a:xfrm>
        </p:spPr>
        <p:txBody>
          <a:bodyPr anchor="t"/>
          <a:lstStyle>
            <a:lvl1pPr>
              <a:defRPr sz="2250">
                <a:solidFill>
                  <a:srgbClr val="3554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14313" marR="0" indent="-214313" algn="l" defTabSz="342900" rtl="0" eaLnBrk="0" fontAlgn="base" latinLnBrk="0" hangingPunct="0">
              <a:lnSpc>
                <a:spcPct val="140000"/>
              </a:lnSpc>
              <a:spcBef>
                <a:spcPct val="20000"/>
              </a:spcBef>
              <a:spcAft>
                <a:spcPct val="0"/>
              </a:spcAft>
              <a:buClrTx/>
              <a:buSzTx/>
              <a:buFont typeface="Arial"/>
              <a:buChar char="•"/>
              <a:tabLst/>
              <a:defRPr sz="1350" i="0">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1"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86863182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9"/>
            <a:ext cx="8229600" cy="727371"/>
          </a:xfrm>
        </p:spPr>
        <p:txBody>
          <a:bodyPr anchor="t"/>
          <a:lstStyle>
            <a:lvl1pPr>
              <a:defRPr sz="225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99511958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375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4"/>
            <a:ext cx="2133600" cy="365125"/>
          </a:xfrm>
          <a:prstGeom prst="rect">
            <a:avLst/>
          </a:prstGeom>
        </p:spPr>
        <p:txBody>
          <a:bodyPr anchor="b"/>
          <a:lstStyle>
            <a:lvl1pPr>
              <a:defRPr sz="825"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59159803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2"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375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8" y="227530"/>
            <a:ext cx="4004671" cy="5486400"/>
          </a:xfrm>
          <a:prstGeom prst="rect">
            <a:avLst/>
          </a:prstGeom>
        </p:spPr>
      </p:pic>
    </p:spTree>
    <p:extLst>
      <p:ext uri="{BB962C8B-B14F-4D97-AF65-F5344CB8AC3E}">
        <p14:creationId xmlns:p14="http://schemas.microsoft.com/office/powerpoint/2010/main" val="65170220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928045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800124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542127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5022554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207545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503159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9597053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4997736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a:xfrm>
            <a:off x="457200" y="6356354"/>
            <a:ext cx="2133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defTabSz="342900">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3"/>
            <a:ext cx="3556550" cy="365125"/>
          </a:xfrm>
          <a:prstGeom prst="rect">
            <a:avLst/>
          </a:prstGeom>
        </p:spPr>
        <p:txBody>
          <a:bodyPr/>
          <a:lstStyle>
            <a:lvl1pPr>
              <a:defRPr/>
            </a:lvl1pPr>
          </a:lstStyle>
          <a:p>
            <a:pPr defTabSz="914400" fontAlgn="auto">
              <a:spcBef>
                <a:spcPts val="0"/>
              </a:spcBef>
              <a:spcAft>
                <a:spcPts val="0"/>
              </a:spcAft>
              <a:defRPr/>
            </a:pPr>
            <a:fld id="{206D3D47-816D-4701-BD8E-1E5BE6BED865}" type="slidenum">
              <a:rPr lang="en-US" smtClean="0">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856508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0" name="Rectangle 9"/>
          <p:cNvSpPr/>
          <p:nvPr userDrawn="1"/>
        </p:nvSpPr>
        <p:spPr>
          <a:xfrm>
            <a:off x="1" y="2"/>
            <a:ext cx="9171433" cy="6664325"/>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sp>
        <p:nvSpPr>
          <p:cNvPr id="2" name="Title 1"/>
          <p:cNvSpPr>
            <a:spLocks noGrp="1"/>
          </p:cNvSpPr>
          <p:nvPr>
            <p:ph type="ctrTitle" hasCustomPrompt="1"/>
          </p:nvPr>
        </p:nvSpPr>
        <p:spPr>
          <a:xfrm>
            <a:off x="430176" y="1168887"/>
            <a:ext cx="8229600" cy="3451225"/>
          </a:xfrm>
        </p:spPr>
        <p:txBody>
          <a:bodyPr anchor="t"/>
          <a:lstStyle>
            <a:lvl1pPr>
              <a:lnSpc>
                <a:spcPct val="110000"/>
              </a:lnSpc>
              <a:defRPr sz="3500" b="1" i="0" spc="0">
                <a:solidFill>
                  <a:schemeClr val="bg1"/>
                </a:solidFill>
                <a:latin typeface="Arial"/>
                <a:cs typeface="Arial"/>
              </a:defRPr>
            </a:lvl1pPr>
          </a:lstStyle>
          <a:p>
            <a:r>
              <a:rPr lang="en-US" dirty="0" smtClean="0"/>
              <a:t>Cover Slide</a:t>
            </a:r>
            <a:endParaRPr lang="en-US" dirty="0"/>
          </a:p>
        </p:txBody>
      </p:sp>
      <p:sp>
        <p:nvSpPr>
          <p:cNvPr id="6" name="Subtitle 2"/>
          <p:cNvSpPr>
            <a:spLocks noGrp="1"/>
          </p:cNvSpPr>
          <p:nvPr>
            <p:ph type="subTitle" idx="1"/>
          </p:nvPr>
        </p:nvSpPr>
        <p:spPr>
          <a:xfrm>
            <a:off x="443688" y="4930840"/>
            <a:ext cx="8229600" cy="837918"/>
          </a:xfrm>
        </p:spPr>
        <p:txBody>
          <a:bodyPr numCol="2" spcCol="365760" anchor="b"/>
          <a:lstStyle>
            <a:lvl1pPr marL="0" marR="0" indent="0" algn="l" defTabSz="457200" rtl="0" eaLnBrk="0" fontAlgn="base" latinLnBrk="0" hangingPunct="0">
              <a:lnSpc>
                <a:spcPct val="110000"/>
              </a:lnSpc>
              <a:spcBef>
                <a:spcPct val="20000"/>
              </a:spcBef>
              <a:spcAft>
                <a:spcPct val="0"/>
              </a:spcAft>
              <a:buClrTx/>
              <a:buSzTx/>
              <a:buFont typeface="Arial"/>
              <a:buNone/>
              <a:tabLst/>
              <a:defRPr sz="18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p:txBody>
      </p:sp>
      <p:grpSp>
        <p:nvGrpSpPr>
          <p:cNvPr id="9" name="Group 8"/>
          <p:cNvGrpSpPr/>
          <p:nvPr userDrawn="1"/>
        </p:nvGrpSpPr>
        <p:grpSpPr>
          <a:xfrm>
            <a:off x="-2032" y="5980953"/>
            <a:ext cx="9171433" cy="914400"/>
            <a:chOff x="-2033" y="5980953"/>
            <a:chExt cx="9171433" cy="914400"/>
          </a:xfrm>
        </p:grpSpPr>
        <p:sp>
          <p:nvSpPr>
            <p:cNvPr id="13" name="Rectangle 12"/>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Tree>
    <p:extLst>
      <p:ext uri="{BB962C8B-B14F-4D97-AF65-F5344CB8AC3E}">
        <p14:creationId xmlns:p14="http://schemas.microsoft.com/office/powerpoint/2010/main" val="424663803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hort Head / Light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808431"/>
          </a:xfrm>
        </p:spPr>
        <p:txBody>
          <a:bodyPr anchor="t"/>
          <a:lstStyle>
            <a:lvl1pPr>
              <a:defRPr sz="3000" b="1" i="0">
                <a:solidFill>
                  <a:srgbClr val="355474"/>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94046"/>
            <a:ext cx="8229600" cy="3578092"/>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a:solidFill>
                  <a:schemeClr val="tx1">
                    <a:lumMod val="50000"/>
                    <a:lumOff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3"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54449900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ng Head / Ligh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3263"/>
            <a:ext cx="8229600" cy="1576811"/>
          </a:xfrm>
        </p:spPr>
        <p:txBody>
          <a:bodyPr anchor="t"/>
          <a:lstStyle>
            <a:lvl1pPr>
              <a:defRPr sz="3000">
                <a:solidFill>
                  <a:srgbClr val="355474"/>
                </a:solidFill>
              </a:defRPr>
            </a:lvl1pPr>
          </a:lstStyle>
          <a:p>
            <a:r>
              <a:rPr lang="en-US" dirty="0" smtClean="0"/>
              <a:t>Click to edit </a:t>
            </a:r>
            <a:br>
              <a:rPr lang="en-US" dirty="0" smtClean="0"/>
            </a:br>
            <a:r>
              <a:rPr lang="en-US" dirty="0" smtClean="0"/>
              <a:t>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430176" y="3024770"/>
            <a:ext cx="8229600" cy="2647368"/>
          </a:xfrm>
        </p:spPr>
        <p:txBody>
          <a:bodyPr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0"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37123814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hort Head / Heavy Text">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231577"/>
            <a:ext cx="8229600" cy="781411"/>
          </a:xfrm>
        </p:spPr>
        <p:txBody>
          <a:bodyPr anchor="t"/>
          <a:lstStyle>
            <a:lvl1pPr>
              <a:defRPr sz="3000">
                <a:solidFill>
                  <a:srgbClr val="35547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30176" y="2080536"/>
            <a:ext cx="8229600" cy="3591602"/>
          </a:xfrm>
        </p:spPr>
        <p:txBody>
          <a:bodyPr numCol="2" spcCol="365760" anchor="t"/>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i="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a:p>
            <a:r>
              <a:rPr lang="en-US" dirty="0" smtClean="0"/>
              <a:t>Click to edit Master subtitle style</a:t>
            </a:r>
          </a:p>
          <a:p>
            <a:r>
              <a:rPr lang="en-US" dirty="0" smtClean="0"/>
              <a:t>Click to edit Master subtitle style</a:t>
            </a:r>
          </a:p>
          <a:p>
            <a:endParaRPr lang="en-US" dirty="0"/>
          </a:p>
        </p:txBody>
      </p:sp>
      <p:sp>
        <p:nvSpPr>
          <p:cNvPr id="11"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8404454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63151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ta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0176" y="1231577"/>
            <a:ext cx="8229600" cy="727371"/>
          </a:xfrm>
        </p:spPr>
        <p:txBody>
          <a:bodyPr anchor="t"/>
          <a:lstStyle>
            <a:lvl1pPr>
              <a:defRPr sz="3000">
                <a:solidFill>
                  <a:srgbClr val="355474"/>
                </a:solidFill>
              </a:defRPr>
            </a:lvl1pPr>
          </a:lstStyle>
          <a:p>
            <a:r>
              <a:rPr lang="en-US" dirty="0" smtClean="0"/>
              <a:t>Data &amp; Text</a:t>
            </a:r>
            <a:endParaRPr lang="en-US" dirty="0"/>
          </a:p>
        </p:txBody>
      </p:sp>
      <p:sp>
        <p:nvSpPr>
          <p:cNvPr id="8" name="Content Placeholder 2"/>
          <p:cNvSpPr>
            <a:spLocks noGrp="1"/>
          </p:cNvSpPr>
          <p:nvPr>
            <p:ph idx="13"/>
          </p:nvPr>
        </p:nvSpPr>
        <p:spPr>
          <a:xfrm>
            <a:off x="430176" y="2185500"/>
            <a:ext cx="8229600" cy="34866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FFFFFF"/>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175270899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0" name="Rectangle 9"/>
          <p:cNvSpPr>
            <a:spLocks noChangeAspect="1"/>
          </p:cNvSpPr>
          <p:nvPr userDrawn="1"/>
        </p:nvSpPr>
        <p:spPr>
          <a:xfrm>
            <a:off x="1" y="-40530"/>
            <a:ext cx="9159212" cy="6322667"/>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grpSp>
        <p:nvGrpSpPr>
          <p:cNvPr id="3" name="Group 2"/>
          <p:cNvGrpSpPr/>
          <p:nvPr userDrawn="1"/>
        </p:nvGrpSpPr>
        <p:grpSpPr>
          <a:xfrm>
            <a:off x="-2032" y="5980953"/>
            <a:ext cx="9171433" cy="914400"/>
            <a:chOff x="-2033" y="5980953"/>
            <a:chExt cx="9171433" cy="914400"/>
          </a:xfrm>
        </p:grpSpPr>
        <p:sp>
          <p:nvSpPr>
            <p:cNvPr id="11" name="Rectangle 10"/>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30176"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6" name="Picture 15"/>
          <p:cNvPicPr>
            <a:picLocks noChangeAspect="1"/>
          </p:cNvPicPr>
          <p:nvPr userDrawn="1"/>
        </p:nvPicPr>
        <p:blipFill>
          <a:blip r:embed="rId3"/>
          <a:stretch>
            <a:fillRect/>
          </a:stretch>
        </p:blipFill>
        <p:spPr>
          <a:xfrm flipH="1">
            <a:off x="6650439" y="242110"/>
            <a:ext cx="3964626" cy="5486400"/>
          </a:xfrm>
          <a:prstGeom prst="rect">
            <a:avLst/>
          </a:prstGeom>
        </p:spPr>
      </p:pic>
      <p:sp>
        <p:nvSpPr>
          <p:cNvPr id="12" name="Slide Number Placeholder 5"/>
          <p:cNvSpPr>
            <a:spLocks noGrp="1"/>
          </p:cNvSpPr>
          <p:nvPr>
            <p:ph type="sldNum" sz="quarter" idx="12"/>
          </p:nvPr>
        </p:nvSpPr>
        <p:spPr>
          <a:xfrm>
            <a:off x="6553200" y="6356352"/>
            <a:ext cx="2133600" cy="365125"/>
          </a:xfrm>
          <a:prstGeom prst="rect">
            <a:avLst/>
          </a:prstGeom>
        </p:spPr>
        <p:txBody>
          <a:bodyPr anchor="b"/>
          <a:lstStyle>
            <a:lvl1pPr>
              <a:defRPr sz="1100" b="1" i="0">
                <a:solidFill>
                  <a:srgbClr val="355474"/>
                </a:solidFill>
                <a:latin typeface="Arial"/>
                <a:cs typeface="Arial"/>
              </a:defRPr>
            </a:lvl1pPr>
          </a:lstStyle>
          <a:p>
            <a:pPr defTabSz="914400" fontAlgn="auto">
              <a:spcBef>
                <a:spcPts val="0"/>
              </a:spcBef>
              <a:spcAft>
                <a:spcPts val="0"/>
              </a:spcAft>
              <a:defRPr/>
            </a:pPr>
            <a:fld id="{E3868204-2F57-426D-9F14-6594581641A7}" type="slidenum">
              <a:rPr lang="en-US" smtClean="0"/>
              <a:pPr defTabSz="914400" fontAlgn="auto">
                <a:spcBef>
                  <a:spcPts val="0"/>
                </a:spcBef>
                <a:spcAft>
                  <a:spcPts val="0"/>
                </a:spcAft>
                <a:defRPr/>
              </a:pPr>
              <a:t>‹#›</a:t>
            </a:fld>
            <a:endParaRPr lang="en-US" dirty="0"/>
          </a:p>
        </p:txBody>
      </p:sp>
    </p:spTree>
    <p:extLst>
      <p:ext uri="{BB962C8B-B14F-4D97-AF65-F5344CB8AC3E}">
        <p14:creationId xmlns:p14="http://schemas.microsoft.com/office/powerpoint/2010/main" val="268921474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0" name="Rectangle 9"/>
          <p:cNvSpPr/>
          <p:nvPr userDrawn="1"/>
        </p:nvSpPr>
        <p:spPr>
          <a:xfrm>
            <a:off x="1" y="1"/>
            <a:ext cx="9171433" cy="6376706"/>
          </a:xfrm>
          <a:prstGeom prst="rect">
            <a:avLst/>
          </a:prstGeom>
          <a:solidFill>
            <a:srgbClr val="959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4160"/>
              </a:solidFill>
            </a:endParaRPr>
          </a:p>
        </p:txBody>
      </p:sp>
      <p:grpSp>
        <p:nvGrpSpPr>
          <p:cNvPr id="7" name="Group 6"/>
          <p:cNvGrpSpPr/>
          <p:nvPr userDrawn="1"/>
        </p:nvGrpSpPr>
        <p:grpSpPr>
          <a:xfrm>
            <a:off x="-2032" y="5980953"/>
            <a:ext cx="9171433" cy="914400"/>
            <a:chOff x="-2033" y="5980953"/>
            <a:chExt cx="9171433" cy="914400"/>
          </a:xfrm>
        </p:grpSpPr>
        <p:sp>
          <p:nvSpPr>
            <p:cNvPr id="8" name="Rectangle 7"/>
            <p:cNvSpPr/>
            <p:nvPr userDrawn="1"/>
          </p:nvSpPr>
          <p:spPr>
            <a:xfrm>
              <a:off x="-2033" y="5980953"/>
              <a:ext cx="917143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9" name="Picture 8" descr="CHJ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400" y="6128575"/>
              <a:ext cx="2286000" cy="625510"/>
            </a:xfrm>
            <a:prstGeom prst="rect">
              <a:avLst/>
            </a:prstGeom>
          </p:spPr>
        </p:pic>
      </p:grpSp>
      <p:sp>
        <p:nvSpPr>
          <p:cNvPr id="2" name="Title 1"/>
          <p:cNvSpPr>
            <a:spLocks noGrp="1"/>
          </p:cNvSpPr>
          <p:nvPr>
            <p:ph type="ctrTitle" hasCustomPrompt="1"/>
          </p:nvPr>
        </p:nvSpPr>
        <p:spPr>
          <a:xfrm>
            <a:off x="457200" y="1106196"/>
            <a:ext cx="8229600" cy="4565942"/>
          </a:xfrm>
        </p:spPr>
        <p:txBody>
          <a:bodyPr anchor="t"/>
          <a:lstStyle>
            <a:lvl1pPr>
              <a:lnSpc>
                <a:spcPct val="110000"/>
              </a:lnSpc>
              <a:defRPr sz="5000" b="0" i="0" spc="0">
                <a:solidFill>
                  <a:schemeClr val="bg1"/>
                </a:solidFill>
                <a:latin typeface="Arial"/>
                <a:cs typeface="Arial"/>
              </a:defRPr>
            </a:lvl1pPr>
          </a:lstStyle>
          <a:p>
            <a:r>
              <a:rPr lang="en-US" dirty="0" smtClean="0"/>
              <a:t>Click to edit Master </a:t>
            </a:r>
            <a:br>
              <a:rPr lang="en-US" dirty="0" smtClean="0"/>
            </a:br>
            <a:r>
              <a:rPr lang="en-US" dirty="0" smtClean="0"/>
              <a:t>title style</a:t>
            </a:r>
            <a:endParaRPr lang="en-US" dirty="0"/>
          </a:p>
        </p:txBody>
      </p:sp>
      <p:pic>
        <p:nvPicPr>
          <p:cNvPr id="12" name="Picture 11" descr="CHJ_Logo_Bug_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6618277" y="227530"/>
            <a:ext cx="4004671" cy="5486400"/>
          </a:xfrm>
          <a:prstGeom prst="rect">
            <a:avLst/>
          </a:prstGeom>
        </p:spPr>
      </p:pic>
    </p:spTree>
    <p:extLst>
      <p:ext uri="{BB962C8B-B14F-4D97-AF65-F5344CB8AC3E}">
        <p14:creationId xmlns:p14="http://schemas.microsoft.com/office/powerpoint/2010/main" val="28815371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A34583A-4E0E-4D4E-883F-CF1460D430D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6167585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E3868204-2F57-426D-9F14-6594581641A7}"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2801856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FC91C018-E175-4A29-9D68-85D8531312C1}"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1524702824"/>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5FB8D606-FBF2-44B2-B2A9-AF2ADD16C02F}"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5613532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8"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9"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4B1AF44B-99E2-4E52-B7A6-58C210D407DA}"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249112059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4"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5"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3C3C576A-17D6-489B-B83F-8DD31205EE95}"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4765160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2"/>
            <a:ext cx="2133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6"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dirty="0">
              <a:solidFill>
                <a:prstClr val="black"/>
              </a:solidFill>
              <a:latin typeface="Arial"/>
            </a:endParaRPr>
          </a:p>
        </p:txBody>
      </p:sp>
      <p:sp>
        <p:nvSpPr>
          <p:cNvPr id="7" name="Slide Number Placeholder 5"/>
          <p:cNvSpPr>
            <a:spLocks noGrp="1"/>
          </p:cNvSpPr>
          <p:nvPr>
            <p:ph type="sldNum" sz="quarter" idx="12"/>
          </p:nvPr>
        </p:nvSpPr>
        <p:spPr>
          <a:xfrm>
            <a:off x="5163670" y="6370671"/>
            <a:ext cx="3556550" cy="365125"/>
          </a:xfrm>
          <a:prstGeom prst="rect">
            <a:avLst/>
          </a:prstGeom>
        </p:spPr>
        <p:txBody>
          <a:bodyPr/>
          <a:lstStyle>
            <a:lvl1pPr>
              <a:defRPr/>
            </a:lvl1pPr>
          </a:lstStyle>
          <a:p>
            <a:pPr defTabSz="914400" fontAlgn="auto">
              <a:spcBef>
                <a:spcPts val="0"/>
              </a:spcBef>
              <a:spcAft>
                <a:spcPts val="0"/>
              </a:spcAft>
              <a:defRPr/>
            </a:pPr>
            <a:fld id="{0C346128-AB94-4E06-8640-2F232435DA43}" type="slidenum">
              <a:rPr lang="en-US">
                <a:solidFill>
                  <a:prstClr val="black"/>
                </a:solidFill>
                <a:latin typeface="Arial"/>
              </a:rPr>
              <a:pPr defTabSz="914400" fontAlgn="auto">
                <a:spcBef>
                  <a:spcPts val="0"/>
                </a:spcBef>
                <a:spcAft>
                  <a:spcPts val="0"/>
                </a:spcAft>
                <a:defRPr/>
              </a:pPr>
              <a:t>‹#›</a:t>
            </a:fld>
            <a:endParaRPr lang="en-US" dirty="0">
              <a:solidFill>
                <a:prstClr val="black"/>
              </a:solidFill>
              <a:latin typeface="Arial"/>
            </a:endParaRPr>
          </a:p>
        </p:txBody>
      </p:sp>
    </p:spTree>
    <p:extLst>
      <p:ext uri="{BB962C8B-B14F-4D97-AF65-F5344CB8AC3E}">
        <p14:creationId xmlns:p14="http://schemas.microsoft.com/office/powerpoint/2010/main" val="392885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7.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emf"/><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emf"/><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7.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emf"/><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7.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1.emf"/><Relationship Id="rId2" Type="http://schemas.openxmlformats.org/officeDocument/2006/relationships/slideLayout" Target="../slideLayouts/slideLayout72.xml"/><Relationship Id="rId16" Type="http://schemas.openxmlformats.org/officeDocument/2006/relationships/theme" Target="../theme/theme6.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7.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image" Target="../media/image1.emf"/><Relationship Id="rId2" Type="http://schemas.openxmlformats.org/officeDocument/2006/relationships/slideLayout" Target="../slideLayouts/slideLayout87.xml"/><Relationship Id="rId16" Type="http://schemas.openxmlformats.org/officeDocument/2006/relationships/theme" Target="../theme/theme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image" Target="../media/image7.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theme" Target="../theme/theme8.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3"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430176" y="1155440"/>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0"/>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pic>
        <p:nvPicPr>
          <p:cNvPr id="7" name="Picture 6" descr="CHJ_Logo_w.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58526" y="6272215"/>
            <a:ext cx="1674091" cy="331875"/>
          </a:xfrm>
          <a:prstGeom prst="rect">
            <a:avLst/>
          </a:prstGeom>
        </p:spPr>
      </p:pic>
    </p:spTree>
    <p:extLst>
      <p:ext uri="{BB962C8B-B14F-4D97-AF65-F5344CB8AC3E}">
        <p14:creationId xmlns:p14="http://schemas.microsoft.com/office/powerpoint/2010/main" val="271737502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 id="2147483680" r:id="rId8"/>
    <p:sldLayoutId id="2147483681" r:id="rId9"/>
    <p:sldLayoutId id="2147483682" r:id="rId10"/>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3000" b="1" i="0" kern="1200">
          <a:solidFill>
            <a:srgbClr val="355474"/>
          </a:solidFill>
          <a:latin typeface="Arial"/>
          <a:ea typeface="Arial Black" panose="020B0A04020102020204" pitchFamily="34" charset="0"/>
          <a:cs typeface="Arial"/>
        </a:defRPr>
      </a:lvl1pPr>
      <a:lvl2pPr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eaLnBrk="1" fontAlgn="base" hangingPunct="1">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1" fontAlgn="base" hangingPunct="1">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1" fontAlgn="base" hangingPunct="1">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1" fontAlgn="base" hangingPunct="1">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1" fontAlgn="base" hangingPunct="1">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1" fontAlgn="base" hangingPunct="1">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prstClr val="white"/>
              </a:solidFill>
            </a:endParaRPr>
          </a:p>
        </p:txBody>
      </p:sp>
      <p:sp>
        <p:nvSpPr>
          <p:cNvPr id="1026" name="Title Placeholder 1"/>
          <p:cNvSpPr>
            <a:spLocks noGrp="1"/>
          </p:cNvSpPr>
          <p:nvPr>
            <p:ph type="title"/>
          </p:nvPr>
        </p:nvSpPr>
        <p:spPr bwMode="auto">
          <a:xfrm>
            <a:off x="430176" y="1155442"/>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30176" y="2171992"/>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Picture 6" descr="CHJ_Logo_w.eps"/>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458526" y="6272215"/>
            <a:ext cx="1674091" cy="331875"/>
          </a:xfrm>
          <a:prstGeom prst="rect">
            <a:avLst/>
          </a:prstGeom>
        </p:spPr>
      </p:pic>
    </p:spTree>
    <p:extLst>
      <p:ext uri="{BB962C8B-B14F-4D97-AF65-F5344CB8AC3E}">
        <p14:creationId xmlns:p14="http://schemas.microsoft.com/office/powerpoint/2010/main" val="20036949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ftr="0" dt="0"/>
  <p:txStyles>
    <p:titleStyle>
      <a:lvl1pPr algn="l" defTabSz="457200" rtl="0" eaLnBrk="0" fontAlgn="base" hangingPunct="0">
        <a:spcBef>
          <a:spcPct val="0"/>
        </a:spcBef>
        <a:spcAft>
          <a:spcPct val="0"/>
        </a:spcAft>
        <a:defRPr sz="3000" b="1" i="0" kern="1200">
          <a:solidFill>
            <a:srgbClr val="355474"/>
          </a:solidFill>
          <a:latin typeface="Arial"/>
          <a:ea typeface="Arial Black" panose="020B0A04020102020204"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prstClr val="white"/>
              </a:solidFill>
            </a:endParaRPr>
          </a:p>
        </p:txBody>
      </p:sp>
      <p:sp>
        <p:nvSpPr>
          <p:cNvPr id="1026" name="Title Placeholder 1"/>
          <p:cNvSpPr>
            <a:spLocks noGrp="1"/>
          </p:cNvSpPr>
          <p:nvPr>
            <p:ph type="title"/>
          </p:nvPr>
        </p:nvSpPr>
        <p:spPr bwMode="auto">
          <a:xfrm>
            <a:off x="430176" y="1155442"/>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2"/>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6" descr="CHJ_Logo_w.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58526" y="6272215"/>
            <a:ext cx="1674091" cy="331875"/>
          </a:xfrm>
          <a:prstGeom prst="rect">
            <a:avLst/>
          </a:prstGeom>
        </p:spPr>
      </p:pic>
    </p:spTree>
    <p:extLst>
      <p:ext uri="{BB962C8B-B14F-4D97-AF65-F5344CB8AC3E}">
        <p14:creationId xmlns:p14="http://schemas.microsoft.com/office/powerpoint/2010/main" val="224683752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000" b="1" i="0" kern="1200">
          <a:solidFill>
            <a:srgbClr val="355474"/>
          </a:solidFill>
          <a:latin typeface="Arial"/>
          <a:ea typeface="Arial Black" panose="020B0A04020102020204"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prstClr val="white"/>
              </a:solidFill>
            </a:endParaRPr>
          </a:p>
        </p:txBody>
      </p:sp>
      <p:sp>
        <p:nvSpPr>
          <p:cNvPr id="1026" name="Title Placeholder 1"/>
          <p:cNvSpPr>
            <a:spLocks noGrp="1"/>
          </p:cNvSpPr>
          <p:nvPr>
            <p:ph type="title"/>
          </p:nvPr>
        </p:nvSpPr>
        <p:spPr bwMode="auto">
          <a:xfrm>
            <a:off x="430176" y="1155442"/>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2"/>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6" descr="CHJ_Logo_w.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58526" y="6272215"/>
            <a:ext cx="1674091" cy="331875"/>
          </a:xfrm>
          <a:prstGeom prst="rect">
            <a:avLst/>
          </a:prstGeom>
        </p:spPr>
      </p:pic>
    </p:spTree>
    <p:extLst>
      <p:ext uri="{BB962C8B-B14F-4D97-AF65-F5344CB8AC3E}">
        <p14:creationId xmlns:p14="http://schemas.microsoft.com/office/powerpoint/2010/main" val="41573515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000" b="1" i="0" kern="1200">
          <a:solidFill>
            <a:srgbClr val="355474"/>
          </a:solidFill>
          <a:latin typeface="Arial"/>
          <a:ea typeface="Lato Black"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prstClr val="white"/>
              </a:solidFill>
            </a:endParaRPr>
          </a:p>
        </p:txBody>
      </p:sp>
      <p:sp>
        <p:nvSpPr>
          <p:cNvPr id="1026" name="Title Placeholder 1"/>
          <p:cNvSpPr>
            <a:spLocks noGrp="1"/>
          </p:cNvSpPr>
          <p:nvPr>
            <p:ph type="title"/>
          </p:nvPr>
        </p:nvSpPr>
        <p:spPr bwMode="auto">
          <a:xfrm>
            <a:off x="430176" y="1155442"/>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2"/>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6" descr="CHJ_Logo_w.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58526" y="6272215"/>
            <a:ext cx="1674091" cy="331875"/>
          </a:xfrm>
          <a:prstGeom prst="rect">
            <a:avLst/>
          </a:prstGeom>
        </p:spPr>
      </p:pic>
    </p:spTree>
    <p:extLst>
      <p:ext uri="{BB962C8B-B14F-4D97-AF65-F5344CB8AC3E}">
        <p14:creationId xmlns:p14="http://schemas.microsoft.com/office/powerpoint/2010/main" val="382724552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000" b="1" i="0" kern="1200">
          <a:solidFill>
            <a:srgbClr val="355474"/>
          </a:solidFill>
          <a:latin typeface="Arial"/>
          <a:ea typeface="Lato Black"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en-US" sz="1350" dirty="0">
              <a:solidFill>
                <a:prstClr val="white"/>
              </a:solidFill>
            </a:endParaRPr>
          </a:p>
        </p:txBody>
      </p:sp>
      <p:sp>
        <p:nvSpPr>
          <p:cNvPr id="1026" name="Title Placeholder 1"/>
          <p:cNvSpPr>
            <a:spLocks noGrp="1"/>
          </p:cNvSpPr>
          <p:nvPr>
            <p:ph type="title"/>
          </p:nvPr>
        </p:nvSpPr>
        <p:spPr bwMode="auto">
          <a:xfrm>
            <a:off x="430176" y="1155444"/>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4"/>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6" descr="CHJ_Logo_w.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58527" y="6272217"/>
            <a:ext cx="1674091" cy="331875"/>
          </a:xfrm>
          <a:prstGeom prst="rect">
            <a:avLst/>
          </a:prstGeom>
        </p:spPr>
      </p:pic>
    </p:spTree>
    <p:extLst>
      <p:ext uri="{BB962C8B-B14F-4D97-AF65-F5344CB8AC3E}">
        <p14:creationId xmlns:p14="http://schemas.microsoft.com/office/powerpoint/2010/main" val="216807300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timing>
    <p:tnLst>
      <p:par>
        <p:cTn id="1" dur="indefinite" restart="never" nodeType="tmRoot"/>
      </p:par>
    </p:tnLst>
  </p:timing>
  <p:hf hdr="0" ftr="0" dt="0"/>
  <p:txStyles>
    <p:titleStyle>
      <a:lvl1pPr algn="l" defTabSz="342900" rtl="0" eaLnBrk="0" fontAlgn="base" hangingPunct="0">
        <a:spcBef>
          <a:spcPct val="0"/>
        </a:spcBef>
        <a:spcAft>
          <a:spcPct val="0"/>
        </a:spcAft>
        <a:defRPr sz="2250" b="1" i="0" kern="1200">
          <a:solidFill>
            <a:srgbClr val="355474"/>
          </a:solidFill>
          <a:latin typeface="Arial"/>
          <a:ea typeface="Arial Black" panose="020B0A04020102020204" pitchFamily="34" charset="0"/>
          <a:cs typeface="Arial"/>
        </a:defRPr>
      </a:lvl1pPr>
      <a:lvl2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2pPr>
      <a:lvl3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3pPr>
      <a:lvl4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4pPr>
      <a:lvl5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5pPr>
      <a:lvl6pPr marL="3429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6pPr>
      <a:lvl7pPr marL="6858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7pPr>
      <a:lvl8pPr marL="10287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8pPr>
      <a:lvl9pPr marL="13716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9pPr>
    </p:titleStyle>
    <p:bodyStyle>
      <a:lvl1pPr marL="257175" indent="-257175"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Bold" pitchFamily="34" charset="0"/>
          <a:cs typeface="Arial"/>
        </a:defRPr>
      </a:lvl1pPr>
      <a:lvl2pPr marL="557213" indent="-214313"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2pPr>
      <a:lvl3pPr marL="857250" indent="-171450"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3pPr>
      <a:lvl4pPr marL="1200150" indent="-171450"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4pPr>
      <a:lvl5pPr marL="1543050" indent="-171450"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solidFill>
                <a:prstClr val="white"/>
              </a:solidFill>
            </a:endParaRPr>
          </a:p>
        </p:txBody>
      </p:sp>
      <p:sp>
        <p:nvSpPr>
          <p:cNvPr id="1026" name="Title Placeholder 1"/>
          <p:cNvSpPr>
            <a:spLocks noGrp="1"/>
          </p:cNvSpPr>
          <p:nvPr>
            <p:ph type="title"/>
          </p:nvPr>
        </p:nvSpPr>
        <p:spPr bwMode="auto">
          <a:xfrm>
            <a:off x="430176" y="1155442"/>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2"/>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6" descr="CHJ_Logo_w.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58526" y="6272215"/>
            <a:ext cx="1674091" cy="331875"/>
          </a:xfrm>
          <a:prstGeom prst="rect">
            <a:avLst/>
          </a:prstGeom>
        </p:spPr>
      </p:pic>
    </p:spTree>
    <p:extLst>
      <p:ext uri="{BB962C8B-B14F-4D97-AF65-F5344CB8AC3E}">
        <p14:creationId xmlns:p14="http://schemas.microsoft.com/office/powerpoint/2010/main" val="345259185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000" b="1" i="0" kern="1200">
          <a:solidFill>
            <a:srgbClr val="355474"/>
          </a:solidFill>
          <a:latin typeface="Arial"/>
          <a:ea typeface="Lato Black"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Bold" pitchFamily="34" charset="0"/>
          <a:cs typeface="Arial"/>
        </a:defRPr>
      </a:lvl1pPr>
      <a:lvl2pPr marL="742950" indent="-28575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2pPr>
      <a:lvl3pPr marL="11430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3pPr>
      <a:lvl4pPr marL="16002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4pPr>
      <a:lvl5pPr marL="2057400" indent="-228600" algn="l" defTabSz="457200" rtl="0" eaLnBrk="0" fontAlgn="base" hangingPunct="0">
        <a:spcBef>
          <a:spcPct val="20000"/>
        </a:spcBef>
        <a:spcAft>
          <a:spcPct val="0"/>
        </a:spcAft>
        <a:buFont typeface="Arial" charset="0"/>
        <a:buChar char="»"/>
        <a:defRPr sz="1800" b="0" i="0" kern="1200">
          <a:solidFill>
            <a:schemeClr val="tx1">
              <a:lumMod val="50000"/>
              <a:lumOff val="50000"/>
            </a:schemeClr>
          </a:solidFill>
          <a:latin typeface="Arial"/>
          <a:ea typeface="Lato Regular" pitchFamily="34"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2032" y="5980953"/>
            <a:ext cx="9171433" cy="914400"/>
          </a:xfrm>
          <a:prstGeom prst="rect">
            <a:avLst/>
          </a:prstGeom>
          <a:solidFill>
            <a:srgbClr val="294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342900"/>
            <a:endParaRPr lang="en-US" sz="1350" dirty="0">
              <a:solidFill>
                <a:prstClr val="white"/>
              </a:solidFill>
            </a:endParaRPr>
          </a:p>
        </p:txBody>
      </p:sp>
      <p:sp>
        <p:nvSpPr>
          <p:cNvPr id="1026" name="Title Placeholder 1"/>
          <p:cNvSpPr>
            <a:spLocks noGrp="1"/>
          </p:cNvSpPr>
          <p:nvPr>
            <p:ph type="title"/>
          </p:nvPr>
        </p:nvSpPr>
        <p:spPr bwMode="auto">
          <a:xfrm>
            <a:off x="430176" y="1155444"/>
            <a:ext cx="8229600" cy="692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30176" y="2171994"/>
            <a:ext cx="8229600" cy="293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6" descr="CHJ_Logo_w.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33400" y="6120524"/>
            <a:ext cx="2286000" cy="635258"/>
          </a:xfrm>
          <a:prstGeom prst="rect">
            <a:avLst/>
          </a:prstGeom>
        </p:spPr>
      </p:pic>
      <p:pic>
        <p:nvPicPr>
          <p:cNvPr id="9" name="Picture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458527" y="6272217"/>
            <a:ext cx="1674091" cy="331875"/>
          </a:xfrm>
          <a:prstGeom prst="rect">
            <a:avLst/>
          </a:prstGeom>
        </p:spPr>
      </p:pic>
    </p:spTree>
    <p:extLst>
      <p:ext uri="{BB962C8B-B14F-4D97-AF65-F5344CB8AC3E}">
        <p14:creationId xmlns:p14="http://schemas.microsoft.com/office/powerpoint/2010/main" val="368678693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Lst>
  <p:timing>
    <p:tnLst>
      <p:par>
        <p:cTn id="1" dur="indefinite" restart="never" nodeType="tmRoot"/>
      </p:par>
    </p:tnLst>
  </p:timing>
  <p:hf hdr="0" ftr="0" dt="0"/>
  <p:txStyles>
    <p:titleStyle>
      <a:lvl1pPr algn="l" defTabSz="342900" rtl="0" eaLnBrk="0" fontAlgn="base" hangingPunct="0">
        <a:spcBef>
          <a:spcPct val="0"/>
        </a:spcBef>
        <a:spcAft>
          <a:spcPct val="0"/>
        </a:spcAft>
        <a:defRPr sz="2250" b="1" i="0" kern="1200">
          <a:solidFill>
            <a:srgbClr val="355474"/>
          </a:solidFill>
          <a:latin typeface="Arial"/>
          <a:ea typeface="Arial Black" panose="020B0A04020102020204" pitchFamily="34" charset="0"/>
          <a:cs typeface="Arial"/>
        </a:defRPr>
      </a:lvl1pPr>
      <a:lvl2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2pPr>
      <a:lvl3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3pPr>
      <a:lvl4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4pPr>
      <a:lvl5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5pPr>
      <a:lvl6pPr marL="3429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6pPr>
      <a:lvl7pPr marL="6858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7pPr>
      <a:lvl8pPr marL="10287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8pPr>
      <a:lvl9pPr marL="13716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9pPr>
    </p:titleStyle>
    <p:bodyStyle>
      <a:lvl1pPr marL="257175" indent="-257175"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Bold" pitchFamily="34" charset="0"/>
          <a:cs typeface="Arial"/>
        </a:defRPr>
      </a:lvl1pPr>
      <a:lvl2pPr marL="557213" indent="-214313"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2pPr>
      <a:lvl3pPr marL="857250" indent="-171450"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3pPr>
      <a:lvl4pPr marL="1200150" indent="-171450"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4pPr>
      <a:lvl5pPr marL="1543050" indent="-171450" algn="l" defTabSz="342900" rtl="0" eaLnBrk="0" fontAlgn="base" hangingPunct="0">
        <a:spcBef>
          <a:spcPct val="20000"/>
        </a:spcBef>
        <a:spcAft>
          <a:spcPct val="0"/>
        </a:spcAft>
        <a:buFont typeface="Arial" charset="0"/>
        <a:buChar char="»"/>
        <a:defRPr sz="1350" b="0" i="0" kern="1200">
          <a:solidFill>
            <a:schemeClr val="tx1">
              <a:lumMod val="50000"/>
              <a:lumOff val="50000"/>
            </a:schemeClr>
          </a:solidFill>
          <a:latin typeface="Arial"/>
          <a:ea typeface="Lato Regular" pitchFamily="34" charset="0"/>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9.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ptaccollaborative.org/" TargetMode="Externa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ptaccollaborative.org/" TargetMode="Externa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430177" y="1168887"/>
            <a:ext cx="5901680" cy="1461827"/>
          </a:xfrm>
        </p:spPr>
        <p:txBody>
          <a:bodyPr/>
          <a:lstStyle/>
          <a:p>
            <a:pPr>
              <a:lnSpc>
                <a:spcPct val="100000"/>
              </a:lnSpc>
              <a:spcAft>
                <a:spcPts val="2400"/>
              </a:spcAft>
            </a:pPr>
            <a:r>
              <a:rPr lang="en-US" dirty="0" smtClean="0"/>
              <a:t/>
            </a:r>
            <a:br>
              <a:rPr lang="en-US" dirty="0" smtClean="0"/>
            </a:br>
            <a:r>
              <a:rPr lang="en-US" dirty="0" smtClean="0"/>
              <a:t>Solutions to Our Nation’s Opioid </a:t>
            </a:r>
            <a:r>
              <a:rPr lang="en-US" dirty="0" smtClean="0"/>
              <a:t>Crisis</a:t>
            </a:r>
            <a:br>
              <a:rPr lang="en-US" dirty="0" smtClean="0"/>
            </a:br>
            <a:r>
              <a:rPr lang="en-US" dirty="0"/>
              <a:t/>
            </a:r>
            <a:br>
              <a:rPr lang="en-US" dirty="0"/>
            </a:br>
            <a:r>
              <a:rPr lang="en-US" sz="2800" dirty="0"/>
              <a:t>The Naloxone Plus Pre-Arrest Diversion </a:t>
            </a:r>
            <a:r>
              <a:rPr lang="en-US" sz="2800" dirty="0" smtClean="0"/>
              <a:t>Framework</a:t>
            </a:r>
            <a:br>
              <a:rPr lang="en-US" sz="2800" dirty="0" smtClean="0"/>
            </a:br>
            <a:r>
              <a:rPr lang="en-US" sz="1800" dirty="0"/>
              <a:t/>
            </a:r>
            <a:br>
              <a:rPr lang="en-US" sz="1800" dirty="0"/>
            </a:br>
            <a:endParaRPr lang="en-US" sz="1600" dirty="0"/>
          </a:p>
        </p:txBody>
      </p:sp>
      <p:sp>
        <p:nvSpPr>
          <p:cNvPr id="6" name="Subtitle 4"/>
          <p:cNvSpPr>
            <a:spLocks noGrp="1"/>
          </p:cNvSpPr>
          <p:nvPr>
            <p:ph type="subTitle" idx="1"/>
          </p:nvPr>
        </p:nvSpPr>
        <p:spPr>
          <a:xfrm>
            <a:off x="443688" y="4930840"/>
            <a:ext cx="8229600" cy="837918"/>
          </a:xfrm>
        </p:spPr>
        <p:txBody>
          <a:bodyPr numCol="1"/>
          <a:lstStyle/>
          <a:p>
            <a:r>
              <a:rPr lang="is-IS" b="1" dirty="0" smtClean="0"/>
              <a:t>Jac </a:t>
            </a:r>
            <a:r>
              <a:rPr lang="is-IS" b="1" dirty="0" smtClean="0"/>
              <a:t>Charlier</a:t>
            </a:r>
            <a:r>
              <a:rPr lang="is-IS" dirty="0" smtClean="0"/>
              <a:t/>
            </a:r>
            <a:br>
              <a:rPr lang="is-IS" dirty="0" smtClean="0"/>
            </a:br>
            <a:r>
              <a:rPr lang="is-IS" dirty="0" smtClean="0"/>
              <a:t>National Director for Justice Initiatives</a:t>
            </a:r>
            <a:br>
              <a:rPr lang="is-IS" dirty="0" smtClean="0"/>
            </a:br>
            <a:r>
              <a:rPr lang="is-IS" dirty="0" smtClean="0"/>
              <a:t>jcharlier</a:t>
            </a:r>
            <a:r>
              <a:rPr lang="is-IS" dirty="0"/>
              <a:t>@</a:t>
            </a:r>
            <a:r>
              <a:rPr lang="is-IS" dirty="0" smtClean="0"/>
              <a:t>tasc.org  312</a:t>
            </a:r>
            <a:r>
              <a:rPr lang="is-IS" dirty="0"/>
              <a:t>-573-</a:t>
            </a:r>
            <a:r>
              <a:rPr lang="is-IS" dirty="0" smtClean="0"/>
              <a:t>8302</a:t>
            </a:r>
            <a:endParaRPr lang="is-IS" dirty="0"/>
          </a:p>
        </p:txBody>
      </p:sp>
      <p:sp>
        <p:nvSpPr>
          <p:cNvPr id="4" name="TextBox 3"/>
          <p:cNvSpPr txBox="1"/>
          <p:nvPr/>
        </p:nvSpPr>
        <p:spPr>
          <a:xfrm>
            <a:off x="7965195" y="6410325"/>
            <a:ext cx="1178805" cy="215444"/>
          </a:xfrm>
          <a:prstGeom prst="rect">
            <a:avLst/>
          </a:prstGeom>
          <a:noFill/>
        </p:spPr>
        <p:txBody>
          <a:bodyPr wrap="square" rtlCol="0">
            <a:spAutoFit/>
          </a:bodyPr>
          <a:lstStyle/>
          <a:p>
            <a:r>
              <a:rPr lang="en-US" sz="800" dirty="0" smtClean="0">
                <a:solidFill>
                  <a:schemeClr val="tx1">
                    <a:lumMod val="50000"/>
                    <a:lumOff val="50000"/>
                  </a:schemeClr>
                </a:solidFill>
              </a:rPr>
              <a:t>© 26 February 2018</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58129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176" y="1905001"/>
            <a:ext cx="8229600" cy="3864428"/>
          </a:xfrm>
        </p:spPr>
        <p:txBody>
          <a:bodyPr>
            <a:normAutofit/>
          </a:bodyPr>
          <a:lstStyle/>
          <a:p>
            <a:pPr>
              <a:spcAft>
                <a:spcPts val="0"/>
              </a:spcAft>
            </a:pPr>
            <a:r>
              <a:rPr lang="en-US" u="sng" dirty="0"/>
              <a:t>Angel</a:t>
            </a:r>
            <a:r>
              <a:rPr lang="en-US" dirty="0"/>
              <a:t> (MA) / </a:t>
            </a:r>
            <a:r>
              <a:rPr lang="en-US" u="sng" dirty="0"/>
              <a:t>Arlington </a:t>
            </a:r>
            <a:r>
              <a:rPr lang="en-US" dirty="0"/>
              <a:t>(MA) </a:t>
            </a:r>
            <a:r>
              <a:rPr lang="en-US" dirty="0">
                <a:solidFill>
                  <a:srgbClr val="7F7F7F"/>
                </a:solidFill>
              </a:rPr>
              <a:t>–</a:t>
            </a:r>
            <a:r>
              <a:rPr lang="en-US" dirty="0"/>
              <a:t> </a:t>
            </a:r>
            <a:r>
              <a:rPr lang="en-US" altLang="en-US" u="sng" dirty="0" smtClean="0">
                <a:ea typeface="ＭＳ Ｐゴシック" panose="020B0600070205080204" pitchFamily="34" charset="-128"/>
                <a:cs typeface="Lato Bold" charset="0"/>
              </a:rPr>
              <a:t>paariusa.org</a:t>
            </a:r>
            <a:r>
              <a:rPr lang="en-US" altLang="en-US" dirty="0" smtClean="0">
                <a:ea typeface="ＭＳ Ｐゴシック" panose="020B0600070205080204" pitchFamily="34" charset="-128"/>
                <a:cs typeface="Lato Bold" charset="0"/>
              </a:rPr>
              <a:t>; Fire = </a:t>
            </a:r>
            <a:r>
              <a:rPr lang="en-US" altLang="en-US" u="sng" dirty="0" smtClean="0">
                <a:ea typeface="ＭＳ Ｐゴシック" panose="020B0600070205080204" pitchFamily="34" charset="-128"/>
                <a:cs typeface="Lato Bold" charset="0"/>
              </a:rPr>
              <a:t>Safe Stations</a:t>
            </a:r>
            <a:endParaRPr lang="en-US" altLang="en-US" u="sng" dirty="0">
              <a:ea typeface="ＭＳ Ｐゴシック" panose="020B0600070205080204" pitchFamily="34" charset="-128"/>
              <a:cs typeface="Lato Bold" charset="0"/>
            </a:endParaRPr>
          </a:p>
          <a:p>
            <a:pPr marL="0" indent="0">
              <a:spcAft>
                <a:spcPts val="0"/>
              </a:spcAft>
              <a:buNone/>
            </a:pPr>
            <a:r>
              <a:rPr lang="en-US" altLang="en-US" dirty="0">
                <a:ea typeface="ＭＳ Ｐゴシック" panose="020B0600070205080204" pitchFamily="34" charset="-128"/>
                <a:cs typeface="Lato Bold" charset="0"/>
              </a:rPr>
              <a:t>	</a:t>
            </a:r>
            <a:r>
              <a:rPr lang="en-US" altLang="en-US" dirty="0" smtClean="0">
                <a:ea typeface="ＭＳ Ｐゴシック" panose="020B0600070205080204" pitchFamily="34" charset="-128"/>
                <a:cs typeface="Lato Bold" charset="0"/>
              </a:rPr>
              <a:t>(435 </a:t>
            </a:r>
            <a:r>
              <a:rPr lang="en-US" altLang="en-US" dirty="0">
                <a:ea typeface="ＭＳ Ｐゴシック" panose="020B0600070205080204" pitchFamily="34" charset="-128"/>
                <a:cs typeface="Lato Bold" charset="0"/>
              </a:rPr>
              <a:t>sites for Angel and Arlington programs – PD, Sheriff, </a:t>
            </a:r>
            <a:r>
              <a:rPr lang="en-US" altLang="en-US" dirty="0" smtClean="0">
                <a:ea typeface="ＭＳ Ｐゴシック" panose="020B0600070205080204" pitchFamily="34" charset="-128"/>
                <a:cs typeface="Lato Bold" charset="0"/>
              </a:rPr>
              <a:t>Fire/EMS)</a:t>
            </a:r>
            <a:endParaRPr lang="en-US" altLang="en-US" dirty="0">
              <a:ea typeface="ＭＳ Ｐゴシック" panose="020B0600070205080204" pitchFamily="34" charset="-128"/>
              <a:cs typeface="Lato Bold" charset="0"/>
            </a:endParaRPr>
          </a:p>
          <a:p>
            <a:pPr lvl="1">
              <a:spcAft>
                <a:spcPts val="0"/>
              </a:spcAft>
            </a:pPr>
            <a:r>
              <a:rPr lang="en-US" altLang="en-US" b="1" dirty="0">
                <a:ea typeface="ＭＳ Ｐゴシック" panose="020B0600070205080204" pitchFamily="34" charset="-128"/>
                <a:cs typeface="Lato Bold" charset="0"/>
              </a:rPr>
              <a:t>Self-referral, Active Outreach</a:t>
            </a:r>
          </a:p>
          <a:p>
            <a:pPr>
              <a:spcAft>
                <a:spcPts val="0"/>
              </a:spcAft>
            </a:pPr>
            <a:r>
              <a:rPr lang="en-US" u="sng" dirty="0" smtClean="0">
                <a:solidFill>
                  <a:srgbClr val="00B050"/>
                </a:solidFill>
                <a:ea typeface="ＭＳ Ｐゴシック" panose="020B0600070205080204" pitchFamily="34" charset="-128"/>
              </a:rPr>
              <a:t>QRT, DART</a:t>
            </a:r>
            <a:r>
              <a:rPr lang="en-US" dirty="0" smtClean="0">
                <a:solidFill>
                  <a:srgbClr val="00B050"/>
                </a:solidFill>
                <a:ea typeface="ＭＳ Ｐゴシック" panose="020B0600070205080204" pitchFamily="34" charset="-128"/>
              </a:rPr>
              <a:t> </a:t>
            </a:r>
            <a:r>
              <a:rPr lang="en-US" dirty="0">
                <a:solidFill>
                  <a:srgbClr val="00B050"/>
                </a:solidFill>
                <a:ea typeface="ＭＳ Ｐゴシック" panose="020B0600070205080204" pitchFamily="34" charset="-128"/>
              </a:rPr>
              <a:t>(OH) </a:t>
            </a:r>
            <a:r>
              <a:rPr lang="en-US" dirty="0" smtClean="0">
                <a:solidFill>
                  <a:srgbClr val="00B050"/>
                </a:solidFill>
              </a:rPr>
              <a:t>– (</a:t>
            </a:r>
            <a:r>
              <a:rPr lang="en-US" altLang="en-US" dirty="0" smtClean="0">
                <a:solidFill>
                  <a:srgbClr val="00B050"/>
                </a:solidFill>
                <a:ea typeface="ＭＳ Ｐゴシック" panose="020B0600070205080204" pitchFamily="34" charset="-128"/>
                <a:cs typeface="Lato Bold" charset="0"/>
              </a:rPr>
              <a:t>many </a:t>
            </a:r>
            <a:r>
              <a:rPr lang="en-US" altLang="en-US" dirty="0">
                <a:solidFill>
                  <a:srgbClr val="00B050"/>
                </a:solidFill>
                <a:ea typeface="ＭＳ Ｐゴシック" panose="020B0600070205080204" pitchFamily="34" charset="-128"/>
                <a:cs typeface="Lato Bold" charset="0"/>
              </a:rPr>
              <a:t>and varied </a:t>
            </a:r>
            <a:r>
              <a:rPr lang="en-US" altLang="en-US" dirty="0" smtClean="0">
                <a:solidFill>
                  <a:srgbClr val="00B050"/>
                </a:solidFill>
                <a:ea typeface="ＭＳ Ｐゴシック" panose="020B0600070205080204" pitchFamily="34" charset="-128"/>
                <a:cs typeface="Lato Bold" charset="0"/>
              </a:rPr>
              <a:t>sites with QRT 50+ sites)</a:t>
            </a:r>
            <a:endParaRPr lang="en-US" dirty="0">
              <a:solidFill>
                <a:srgbClr val="00B050"/>
              </a:solidFill>
            </a:endParaRPr>
          </a:p>
          <a:p>
            <a:pPr lvl="1">
              <a:spcAft>
                <a:spcPts val="0"/>
              </a:spcAft>
            </a:pPr>
            <a:r>
              <a:rPr lang="en-US" b="1" dirty="0">
                <a:solidFill>
                  <a:srgbClr val="00B050"/>
                </a:solidFill>
              </a:rPr>
              <a:t>Naloxone Plus</a:t>
            </a:r>
          </a:p>
          <a:p>
            <a:pPr>
              <a:spcAft>
                <a:spcPts val="0"/>
              </a:spcAft>
            </a:pPr>
            <a:r>
              <a:rPr lang="en-US" u="sng" dirty="0"/>
              <a:t>LEAD </a:t>
            </a:r>
            <a:r>
              <a:rPr lang="en-US" dirty="0"/>
              <a:t>(WA) </a:t>
            </a:r>
            <a:r>
              <a:rPr lang="en-US" dirty="0">
                <a:solidFill>
                  <a:srgbClr val="7F7F7F"/>
                </a:solidFill>
              </a:rPr>
              <a:t>–</a:t>
            </a:r>
            <a:r>
              <a:rPr lang="en-US" dirty="0"/>
              <a:t> </a:t>
            </a:r>
            <a:r>
              <a:rPr lang="en-US" altLang="en-US" u="sng" dirty="0">
                <a:ea typeface="ＭＳ Ｐゴシック" panose="020B0600070205080204" pitchFamily="34" charset="-128"/>
                <a:cs typeface="Lato Bold" charset="0"/>
              </a:rPr>
              <a:t>leadkingcounty.org</a:t>
            </a:r>
            <a:r>
              <a:rPr lang="en-US" altLang="en-US" dirty="0">
                <a:ea typeface="ＭＳ Ｐゴシック" panose="020B0600070205080204" pitchFamily="34" charset="-128"/>
                <a:cs typeface="Lato Bold" charset="0"/>
              </a:rPr>
              <a:t> </a:t>
            </a:r>
            <a:r>
              <a:rPr lang="en-US" altLang="en-US" dirty="0" smtClean="0">
                <a:ea typeface="ＭＳ Ｐゴシック" panose="020B0600070205080204" pitchFamily="34" charset="-128"/>
                <a:cs typeface="Lato Bold" charset="0"/>
              </a:rPr>
              <a:t>(20 </a:t>
            </a:r>
            <a:r>
              <a:rPr lang="en-US" altLang="en-US" dirty="0">
                <a:ea typeface="ＭＳ Ｐゴシック" panose="020B0600070205080204" pitchFamily="34" charset="-128"/>
                <a:cs typeface="Lato Bold" charset="0"/>
              </a:rPr>
              <a:t>sites)</a:t>
            </a:r>
            <a:endParaRPr lang="en-US" dirty="0"/>
          </a:p>
          <a:p>
            <a:pPr lvl="1">
              <a:spcAft>
                <a:spcPts val="0"/>
              </a:spcAft>
            </a:pPr>
            <a:r>
              <a:rPr lang="en-US" b="1" dirty="0"/>
              <a:t>Officer Prevention Referral, Officer Intervention Referral</a:t>
            </a:r>
          </a:p>
          <a:p>
            <a:pPr>
              <a:spcAft>
                <a:spcPts val="0"/>
              </a:spcAft>
            </a:pPr>
            <a:r>
              <a:rPr lang="en-US" u="sng" dirty="0" smtClean="0"/>
              <a:t>Civil </a:t>
            </a:r>
            <a:r>
              <a:rPr lang="en-US" u="sng" dirty="0"/>
              <a:t>Citation</a:t>
            </a:r>
            <a:r>
              <a:rPr lang="en-US" b="1" dirty="0"/>
              <a:t> </a:t>
            </a:r>
            <a:r>
              <a:rPr lang="en-US" dirty="0"/>
              <a:t>(FL</a:t>
            </a:r>
            <a:r>
              <a:rPr lang="en-US" dirty="0" smtClean="0"/>
              <a:t>) </a:t>
            </a:r>
            <a:r>
              <a:rPr lang="en-US" dirty="0">
                <a:solidFill>
                  <a:srgbClr val="7F7F7F"/>
                </a:solidFill>
              </a:rPr>
              <a:t>–</a:t>
            </a:r>
            <a:r>
              <a:rPr lang="en-US" dirty="0" smtClean="0"/>
              <a:t> </a:t>
            </a:r>
            <a:r>
              <a:rPr lang="en-US" altLang="en-US" u="sng" dirty="0" smtClean="0">
                <a:ea typeface="ＭＳ Ｐゴシック" panose="020B0600070205080204" pitchFamily="34" charset="-128"/>
                <a:cs typeface="Lato Bold" charset="0"/>
              </a:rPr>
              <a:t>civilcitationnetwork.com</a:t>
            </a:r>
            <a:r>
              <a:rPr lang="en-US" altLang="en-US" dirty="0" smtClean="0">
                <a:ea typeface="ＭＳ Ｐゴシック" panose="020B0600070205080204" pitchFamily="34" charset="-128"/>
                <a:cs typeface="Lato Bold" charset="0"/>
              </a:rPr>
              <a:t> (62 sites: 60 juvenile, </a:t>
            </a:r>
            <a:r>
              <a:rPr lang="en-US" altLang="en-US" dirty="0">
                <a:ea typeface="ＭＳ Ｐゴシック" panose="020B0600070205080204" pitchFamily="34" charset="-128"/>
                <a:cs typeface="Lato Bold" charset="0"/>
              </a:rPr>
              <a:t>2</a:t>
            </a:r>
            <a:r>
              <a:rPr lang="en-US" altLang="en-US" dirty="0" smtClean="0">
                <a:ea typeface="ＭＳ Ｐゴシック" panose="020B0600070205080204" pitchFamily="34" charset="-128"/>
                <a:cs typeface="Lato Bold" charset="0"/>
              </a:rPr>
              <a:t> adult)</a:t>
            </a:r>
            <a:endParaRPr lang="en-US" dirty="0"/>
          </a:p>
          <a:p>
            <a:pPr lvl="1">
              <a:spcAft>
                <a:spcPts val="0"/>
              </a:spcAft>
            </a:pPr>
            <a:r>
              <a:rPr lang="en-US" b="1" dirty="0"/>
              <a:t>Officer Intervention Referral</a:t>
            </a:r>
          </a:p>
          <a:p>
            <a:pPr>
              <a:spcAft>
                <a:spcPts val="0"/>
              </a:spcAft>
            </a:pPr>
            <a:r>
              <a:rPr lang="en-US" u="sng" dirty="0" smtClean="0"/>
              <a:t>STEER </a:t>
            </a:r>
            <a:r>
              <a:rPr lang="en-US" dirty="0"/>
              <a:t>(MD</a:t>
            </a:r>
            <a:r>
              <a:rPr lang="en-US" dirty="0" smtClean="0"/>
              <a:t>) </a:t>
            </a:r>
            <a:r>
              <a:rPr lang="en-US" dirty="0">
                <a:solidFill>
                  <a:srgbClr val="7F7F7F"/>
                </a:solidFill>
              </a:rPr>
              <a:t>–</a:t>
            </a:r>
            <a:r>
              <a:rPr lang="en-US" dirty="0" smtClean="0"/>
              <a:t> </a:t>
            </a:r>
            <a:r>
              <a:rPr lang="en-US" altLang="en-US" u="sng" dirty="0" smtClean="0">
                <a:ea typeface="ＭＳ Ｐゴシック" panose="020B0600070205080204" pitchFamily="34" charset="-128"/>
                <a:cs typeface="Lato Bold" charset="0"/>
              </a:rPr>
              <a:t>CenterforHealthandJustice.org</a:t>
            </a:r>
            <a:r>
              <a:rPr lang="en-US" altLang="en-US" dirty="0" smtClean="0">
                <a:ea typeface="ＭＳ Ｐゴシック" panose="020B0600070205080204" pitchFamily="34" charset="-128"/>
                <a:cs typeface="Lato Bold" charset="0"/>
              </a:rPr>
              <a:t> (1 site)</a:t>
            </a:r>
            <a:endParaRPr lang="en-US" dirty="0"/>
          </a:p>
          <a:p>
            <a:pPr lvl="1">
              <a:spcAft>
                <a:spcPts val="0"/>
              </a:spcAft>
            </a:pPr>
            <a:r>
              <a:rPr lang="en-US" b="1" dirty="0"/>
              <a:t>Naloxone Plus, Officer Prevention/Intervention </a:t>
            </a:r>
            <a:r>
              <a:rPr lang="en-US" b="1" dirty="0" smtClean="0"/>
              <a:t>Referral</a:t>
            </a:r>
          </a:p>
          <a:p>
            <a:pPr lvl="1">
              <a:spcAft>
                <a:spcPts val="0"/>
              </a:spcAft>
            </a:pPr>
            <a:endParaRPr lang="en-US" b="1" dirty="0" smtClean="0"/>
          </a:p>
          <a:p>
            <a:endParaRPr lang="en-US" sz="2100" dirty="0" smtClean="0"/>
          </a:p>
          <a:p>
            <a:pPr lvl="1"/>
            <a:endParaRPr lang="en-US" sz="2100" dirty="0" smtClean="0"/>
          </a:p>
          <a:p>
            <a:endParaRPr lang="en-US" dirty="0"/>
          </a:p>
        </p:txBody>
      </p:sp>
      <p:sp>
        <p:nvSpPr>
          <p:cNvPr id="2" name="Title 1"/>
          <p:cNvSpPr>
            <a:spLocks noGrp="1"/>
          </p:cNvSpPr>
          <p:nvPr>
            <p:ph type="title"/>
          </p:nvPr>
        </p:nvSpPr>
        <p:spPr>
          <a:xfrm>
            <a:off x="430176" y="810725"/>
            <a:ext cx="8229600" cy="692727"/>
          </a:xfrm>
        </p:spPr>
        <p:txBody>
          <a:bodyPr/>
          <a:lstStyle/>
          <a:p>
            <a:r>
              <a:rPr lang="en-US" dirty="0" smtClean="0"/>
              <a:t>Pre-Arrest Diversion Examples (Brands) with Related Pathways </a:t>
            </a:r>
            <a:endParaRPr lang="en-US" dirty="0"/>
          </a:p>
        </p:txBody>
      </p:sp>
    </p:spTree>
    <p:extLst>
      <p:ext uri="{BB962C8B-B14F-4D97-AF65-F5344CB8AC3E}">
        <p14:creationId xmlns:p14="http://schemas.microsoft.com/office/powerpoint/2010/main" val="35347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176" y="1757340"/>
            <a:ext cx="8229600" cy="2936875"/>
          </a:xfrm>
        </p:spPr>
        <p:txBody>
          <a:bodyPr/>
          <a:lstStyle/>
          <a:p>
            <a:pPr>
              <a:buAutoNum type="arabicPeriod"/>
            </a:pPr>
            <a:r>
              <a:rPr lang="en-US" b="1" dirty="0"/>
              <a:t>L</a:t>
            </a:r>
            <a:r>
              <a:rPr lang="en-US" b="1" dirty="0" smtClean="0"/>
              <a:t>aw enforcement encounters with the mentally ill</a:t>
            </a:r>
          </a:p>
          <a:p>
            <a:pPr lvl="1">
              <a:buAutoNum type="arabicPeriod"/>
            </a:pPr>
            <a:r>
              <a:rPr lang="en-US" dirty="0" smtClean="0"/>
              <a:t>CIT – 1988 – “Memphis Model”</a:t>
            </a:r>
          </a:p>
          <a:p>
            <a:pPr>
              <a:buFont typeface="+mj-lt"/>
              <a:buAutoNum type="arabicPeriod"/>
            </a:pPr>
            <a:r>
              <a:rPr lang="en-US" b="1" dirty="0"/>
              <a:t>Police and community relations</a:t>
            </a:r>
          </a:p>
          <a:p>
            <a:pPr lvl="1">
              <a:buFont typeface="+mj-lt"/>
              <a:buAutoNum type="arabicPeriod"/>
            </a:pPr>
            <a:r>
              <a:rPr lang="en-US" dirty="0"/>
              <a:t>Brown - Ferguson, MO; McDonald – Chicago, IL</a:t>
            </a:r>
          </a:p>
          <a:p>
            <a:pPr lvl="1">
              <a:buFont typeface="+mj-lt"/>
              <a:buAutoNum type="arabicPeriod"/>
            </a:pPr>
            <a:r>
              <a:rPr lang="en-US" dirty="0">
                <a:solidFill>
                  <a:schemeClr val="bg1">
                    <a:lumMod val="50000"/>
                  </a:schemeClr>
                </a:solidFill>
              </a:rPr>
              <a:t>President's 21st Century Task Force – 2015</a:t>
            </a:r>
          </a:p>
          <a:p>
            <a:pPr>
              <a:buFont typeface="+mj-lt"/>
              <a:buAutoNum type="arabicPeriod"/>
            </a:pPr>
            <a:r>
              <a:rPr lang="en-US" b="1" dirty="0" smtClean="0"/>
              <a:t>Opioid epidemic</a:t>
            </a:r>
          </a:p>
          <a:p>
            <a:pPr lvl="1">
              <a:buFont typeface="+mj-lt"/>
              <a:buAutoNum type="arabicPeriod"/>
            </a:pPr>
            <a:r>
              <a:rPr lang="en-US" dirty="0" smtClean="0"/>
              <a:t>“Angel” program - 2015</a:t>
            </a:r>
          </a:p>
          <a:p>
            <a:pPr>
              <a:buFont typeface="+mj-lt"/>
              <a:buAutoNum type="arabicPeriod"/>
            </a:pPr>
            <a:r>
              <a:rPr lang="en-US" b="1" dirty="0" smtClean="0">
                <a:solidFill>
                  <a:schemeClr val="bg1">
                    <a:lumMod val="50000"/>
                  </a:schemeClr>
                </a:solidFill>
              </a:rPr>
              <a:t>Ever increasing “social burden” on police and the justice system</a:t>
            </a:r>
          </a:p>
          <a:p>
            <a:pPr lvl="1">
              <a:buFont typeface="+mj-lt"/>
              <a:buAutoNum type="arabicPeriod"/>
            </a:pPr>
            <a:r>
              <a:rPr lang="en-US" dirty="0" smtClean="0">
                <a:solidFill>
                  <a:schemeClr val="bg1">
                    <a:lumMod val="50000"/>
                  </a:schemeClr>
                </a:solidFill>
              </a:rPr>
              <a:t>War on Crime – Johnson – 1965</a:t>
            </a:r>
          </a:p>
          <a:p>
            <a:pPr lvl="1">
              <a:buFont typeface="+mj-lt"/>
              <a:buAutoNum type="arabicPeriod"/>
            </a:pPr>
            <a:r>
              <a:rPr lang="en-US" dirty="0" smtClean="0">
                <a:solidFill>
                  <a:schemeClr val="bg1">
                    <a:lumMod val="50000"/>
                  </a:schemeClr>
                </a:solidFill>
              </a:rPr>
              <a:t>War on Drugs – Nixon – 1971</a:t>
            </a:r>
          </a:p>
          <a:p>
            <a:pPr lvl="1">
              <a:buFont typeface="+mj-lt"/>
              <a:buAutoNum type="arabicPeriod"/>
            </a:pPr>
            <a:r>
              <a:rPr lang="en-US" dirty="0" smtClean="0">
                <a:solidFill>
                  <a:schemeClr val="bg1">
                    <a:lumMod val="50000"/>
                  </a:schemeClr>
                </a:solidFill>
              </a:rPr>
              <a:t>Violent Crime Control Act – Clinton – 1994</a:t>
            </a:r>
          </a:p>
          <a:p>
            <a:pPr lvl="1">
              <a:buFont typeface="+mj-lt"/>
              <a:buAutoNum type="arabicPeriod"/>
            </a:pPr>
            <a:r>
              <a:rPr lang="en-US" dirty="0" smtClean="0">
                <a:solidFill>
                  <a:schemeClr val="bg1">
                    <a:lumMod val="50000"/>
                  </a:schemeClr>
                </a:solidFill>
              </a:rPr>
              <a:t>Rapid growth in incarceration (2x growth/10 years) 1980 +/-</a:t>
            </a:r>
            <a:endParaRPr lang="en-US" dirty="0" smtClean="0"/>
          </a:p>
        </p:txBody>
      </p:sp>
      <p:sp>
        <p:nvSpPr>
          <p:cNvPr id="4" name="Title 3"/>
          <p:cNvSpPr>
            <a:spLocks noGrp="1"/>
          </p:cNvSpPr>
          <p:nvPr>
            <p:ph type="title"/>
          </p:nvPr>
        </p:nvSpPr>
        <p:spPr>
          <a:xfrm>
            <a:off x="430176" y="992155"/>
            <a:ext cx="8229600" cy="692727"/>
          </a:xfrm>
        </p:spPr>
        <p:txBody>
          <a:bodyPr/>
          <a:lstStyle/>
          <a:p>
            <a:r>
              <a:rPr lang="en-US" dirty="0" smtClean="0"/>
              <a:t>Why Pre-Arrest Diversion Growth Now?</a:t>
            </a:r>
            <a:endParaRPr lang="en-US" dirty="0"/>
          </a:p>
        </p:txBody>
      </p:sp>
    </p:spTree>
    <p:extLst>
      <p:ext uri="{BB962C8B-B14F-4D97-AF65-F5344CB8AC3E}">
        <p14:creationId xmlns:p14="http://schemas.microsoft.com/office/powerpoint/2010/main" val="131166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678" y="1338722"/>
            <a:ext cx="8229600" cy="2729485"/>
          </a:xfrm>
        </p:spPr>
        <p:txBody>
          <a:bodyPr>
            <a:noAutofit/>
          </a:bodyPr>
          <a:lstStyle/>
          <a:p>
            <a:r>
              <a:rPr lang="en-US" sz="1800" b="1" dirty="0">
                <a:solidFill>
                  <a:srgbClr val="00B050"/>
                </a:solidFill>
              </a:rPr>
              <a:t>Reduced </a:t>
            </a:r>
            <a:r>
              <a:rPr lang="en-US" sz="1800" b="1" dirty="0" smtClean="0">
                <a:solidFill>
                  <a:srgbClr val="00B050"/>
                </a:solidFill>
              </a:rPr>
              <a:t>crime</a:t>
            </a:r>
            <a:endParaRPr lang="en-US" sz="1800" b="1" dirty="0">
              <a:solidFill>
                <a:srgbClr val="00B050"/>
              </a:solidFill>
            </a:endParaRPr>
          </a:p>
          <a:p>
            <a:r>
              <a:rPr lang="en-US" sz="1800" dirty="0"/>
              <a:t>Improved public safety (real and perceived</a:t>
            </a:r>
            <a:r>
              <a:rPr lang="en-US" sz="1800" dirty="0" smtClean="0"/>
              <a:t>)</a:t>
            </a:r>
            <a:endParaRPr lang="en-US" sz="1800" dirty="0"/>
          </a:p>
          <a:p>
            <a:r>
              <a:rPr lang="en-US" sz="1800" b="1" dirty="0">
                <a:solidFill>
                  <a:srgbClr val="00B050"/>
                </a:solidFill>
              </a:rPr>
              <a:t>Reduced drug use </a:t>
            </a:r>
            <a:endParaRPr lang="en-US" sz="1800" b="1" dirty="0" smtClean="0">
              <a:solidFill>
                <a:srgbClr val="00B050"/>
              </a:solidFill>
            </a:endParaRPr>
          </a:p>
          <a:p>
            <a:r>
              <a:rPr lang="en-US" dirty="0" smtClean="0"/>
              <a:t>Better outcomes during crisis encounters</a:t>
            </a:r>
            <a:endParaRPr lang="en-US" sz="1800" dirty="0"/>
          </a:p>
          <a:p>
            <a:r>
              <a:rPr lang="en-US" sz="1800" b="1" dirty="0">
                <a:solidFill>
                  <a:srgbClr val="00B050"/>
                </a:solidFill>
              </a:rPr>
              <a:t>Lives saved, lives restored</a:t>
            </a:r>
          </a:p>
          <a:p>
            <a:r>
              <a:rPr lang="en-US" sz="1800" dirty="0"/>
              <a:t>Building police-community relations </a:t>
            </a:r>
          </a:p>
          <a:p>
            <a:r>
              <a:rPr lang="en-US" sz="1800" b="1" dirty="0">
                <a:solidFill>
                  <a:srgbClr val="00B050"/>
                </a:solidFill>
              </a:rPr>
              <a:t>Reduced burden on criminal justice to solve public health and social </a:t>
            </a:r>
            <a:r>
              <a:rPr lang="en-US" sz="1800" b="1" dirty="0" smtClean="0">
                <a:solidFill>
                  <a:srgbClr val="00B050"/>
                </a:solidFill>
              </a:rPr>
              <a:t>challenges – reduction in the “social burden”</a:t>
            </a:r>
            <a:endParaRPr lang="en-US" sz="1800" b="1" dirty="0">
              <a:solidFill>
                <a:srgbClr val="00B050"/>
              </a:solidFill>
            </a:endParaRPr>
          </a:p>
          <a:p>
            <a:r>
              <a:rPr lang="en-US" sz="1800" dirty="0"/>
              <a:t>Building </a:t>
            </a:r>
            <a:r>
              <a:rPr lang="en-US" dirty="0"/>
              <a:t>(</a:t>
            </a:r>
            <a:r>
              <a:rPr lang="en-US" sz="1800" dirty="0" smtClean="0"/>
              <a:t>more) police-public </a:t>
            </a:r>
            <a:r>
              <a:rPr lang="en-US" sz="1800" dirty="0"/>
              <a:t>health/behavioral health relations</a:t>
            </a:r>
          </a:p>
          <a:p>
            <a:r>
              <a:rPr lang="en-US" sz="1800" dirty="0"/>
              <a:t>Correct movement of citizens into/away from the justice system</a:t>
            </a:r>
          </a:p>
          <a:p>
            <a:r>
              <a:rPr lang="en-US" sz="1800" dirty="0"/>
              <a:t>Cost savings</a:t>
            </a:r>
          </a:p>
          <a:p>
            <a:r>
              <a:rPr lang="en-US" sz="1800" dirty="0"/>
              <a:t>“Net-narrowing</a:t>
            </a:r>
            <a:r>
              <a:rPr lang="en-US" sz="1800" dirty="0" smtClean="0"/>
              <a:t>”</a:t>
            </a:r>
          </a:p>
          <a:p>
            <a:r>
              <a:rPr lang="en-US" b="1" dirty="0" smtClean="0">
                <a:solidFill>
                  <a:srgbClr val="00B050"/>
                </a:solidFill>
              </a:rPr>
              <a:t>Keeping families intact </a:t>
            </a:r>
          </a:p>
          <a:p>
            <a:r>
              <a:rPr lang="en-US" sz="1800" dirty="0" smtClean="0"/>
              <a:t>Addressing racial disparity</a:t>
            </a:r>
            <a:endParaRPr lang="en-US" sz="1800" dirty="0"/>
          </a:p>
        </p:txBody>
      </p:sp>
      <p:sp>
        <p:nvSpPr>
          <p:cNvPr id="2" name="Title 1"/>
          <p:cNvSpPr>
            <a:spLocks noGrp="1"/>
          </p:cNvSpPr>
          <p:nvPr>
            <p:ph type="title"/>
          </p:nvPr>
        </p:nvSpPr>
        <p:spPr>
          <a:xfrm>
            <a:off x="534678" y="645995"/>
            <a:ext cx="8229600" cy="692727"/>
          </a:xfrm>
        </p:spPr>
        <p:txBody>
          <a:bodyPr/>
          <a:lstStyle/>
          <a:p>
            <a:r>
              <a:rPr lang="en-US" sz="3000" dirty="0" smtClean="0"/>
              <a:t>Pre-Arrest Diversion: Part of the Solution</a:t>
            </a:r>
            <a:endParaRPr lang="en-US" sz="3000" dirty="0"/>
          </a:p>
        </p:txBody>
      </p:sp>
    </p:spTree>
    <p:extLst>
      <p:ext uri="{BB962C8B-B14F-4D97-AF65-F5344CB8AC3E}">
        <p14:creationId xmlns:p14="http://schemas.microsoft.com/office/powerpoint/2010/main" val="17952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616" y="655677"/>
            <a:ext cx="8229600" cy="586058"/>
          </a:xfrm>
        </p:spPr>
        <p:txBody>
          <a:bodyPr/>
          <a:lstStyle/>
          <a:p>
            <a:r>
              <a:rPr lang="en-US" dirty="0" smtClean="0"/>
              <a:t>Pre-Arrest Diversion: Observations</a:t>
            </a:r>
            <a:endParaRPr lang="en-US" dirty="0"/>
          </a:p>
        </p:txBody>
      </p:sp>
      <p:sp>
        <p:nvSpPr>
          <p:cNvPr id="3" name="Subtitle 2"/>
          <p:cNvSpPr>
            <a:spLocks noGrp="1"/>
          </p:cNvSpPr>
          <p:nvPr>
            <p:ph type="subTitle" idx="1"/>
          </p:nvPr>
        </p:nvSpPr>
        <p:spPr>
          <a:xfrm>
            <a:off x="521616" y="1538718"/>
            <a:ext cx="8229600" cy="4270367"/>
          </a:xfrm>
        </p:spPr>
        <p:txBody>
          <a:bodyPr numCol="2"/>
          <a:lstStyle/>
          <a:p>
            <a:pPr eaLnBrk="1" fontAlgn="auto" hangingPunct="1">
              <a:lnSpc>
                <a:spcPct val="100000"/>
              </a:lnSpc>
              <a:spcBef>
                <a:spcPts val="0"/>
              </a:spcBef>
              <a:spcAft>
                <a:spcPts val="1200"/>
              </a:spcAft>
              <a:defRPr/>
            </a:pPr>
            <a:r>
              <a:rPr lang="en-US" altLang="en-US" b="1" dirty="0" smtClean="0"/>
              <a:t>Newly emerging field and profession</a:t>
            </a:r>
            <a:endParaRPr lang="en-US" altLang="en-US" b="1" dirty="0"/>
          </a:p>
          <a:p>
            <a:pPr eaLnBrk="1" fontAlgn="auto" hangingPunct="1">
              <a:lnSpc>
                <a:spcPct val="100000"/>
              </a:lnSpc>
              <a:spcBef>
                <a:spcPts val="0"/>
              </a:spcBef>
              <a:spcAft>
                <a:spcPts val="1200"/>
              </a:spcAft>
              <a:defRPr/>
            </a:pPr>
            <a:r>
              <a:rPr lang="en-US" altLang="en-US" b="1" dirty="0" smtClean="0"/>
              <a:t>Formalized: Policy, Practice and Training</a:t>
            </a:r>
          </a:p>
          <a:p>
            <a:pPr eaLnBrk="1" fontAlgn="auto" hangingPunct="1">
              <a:lnSpc>
                <a:spcPct val="100000"/>
              </a:lnSpc>
              <a:spcBef>
                <a:spcPts val="0"/>
              </a:spcBef>
              <a:spcAft>
                <a:spcPts val="1200"/>
              </a:spcAft>
              <a:defRPr/>
            </a:pPr>
            <a:r>
              <a:rPr lang="en-US" altLang="en-US" b="1" dirty="0" smtClean="0"/>
              <a:t>Systems approach: Police + Treatment + Community + Research</a:t>
            </a:r>
          </a:p>
          <a:p>
            <a:pPr eaLnBrk="1" fontAlgn="auto" hangingPunct="1">
              <a:lnSpc>
                <a:spcPct val="100000"/>
              </a:lnSpc>
              <a:spcBef>
                <a:spcPts val="0"/>
              </a:spcBef>
              <a:spcAft>
                <a:spcPts val="1200"/>
              </a:spcAft>
              <a:defRPr/>
            </a:pPr>
            <a:r>
              <a:rPr lang="en-US" altLang="en-US" b="1" dirty="0" smtClean="0"/>
              <a:t>Research </a:t>
            </a:r>
            <a:r>
              <a:rPr lang="en-US" altLang="en-US" b="1" dirty="0"/>
              <a:t>is promising</a:t>
            </a:r>
          </a:p>
          <a:p>
            <a:pPr eaLnBrk="1" fontAlgn="auto" hangingPunct="1">
              <a:lnSpc>
                <a:spcPct val="100000"/>
              </a:lnSpc>
              <a:spcBef>
                <a:spcPts val="0"/>
              </a:spcBef>
              <a:spcAft>
                <a:spcPts val="1200"/>
              </a:spcAft>
              <a:defRPr/>
            </a:pPr>
            <a:r>
              <a:rPr lang="en-US" altLang="en-US" b="1" dirty="0" smtClean="0"/>
              <a:t>First steps underway to establish a policy framework</a:t>
            </a:r>
          </a:p>
          <a:p>
            <a:pPr eaLnBrk="1" fontAlgn="auto" hangingPunct="1">
              <a:lnSpc>
                <a:spcPct val="100000"/>
              </a:lnSpc>
              <a:spcBef>
                <a:spcPts val="0"/>
              </a:spcBef>
              <a:spcAft>
                <a:spcPts val="1200"/>
              </a:spcAft>
              <a:defRPr/>
            </a:pPr>
            <a:endParaRPr lang="en-US" altLang="en-US" b="1" dirty="0"/>
          </a:p>
          <a:p>
            <a:pPr eaLnBrk="1" fontAlgn="auto" hangingPunct="1">
              <a:lnSpc>
                <a:spcPct val="100000"/>
              </a:lnSpc>
              <a:spcBef>
                <a:spcPts val="0"/>
              </a:spcBef>
              <a:spcAft>
                <a:spcPts val="1200"/>
              </a:spcAft>
              <a:defRPr/>
            </a:pPr>
            <a:endParaRPr lang="en-US" altLang="en-US" b="1" dirty="0" smtClean="0"/>
          </a:p>
          <a:p>
            <a:pPr eaLnBrk="1" fontAlgn="auto" hangingPunct="1">
              <a:lnSpc>
                <a:spcPct val="100000"/>
              </a:lnSpc>
              <a:spcBef>
                <a:spcPts val="0"/>
              </a:spcBef>
              <a:spcAft>
                <a:spcPts val="1200"/>
              </a:spcAft>
              <a:defRPr/>
            </a:pPr>
            <a:endParaRPr lang="en-US" altLang="en-US" b="1" dirty="0" smtClean="0"/>
          </a:p>
          <a:p>
            <a:pPr marL="0" indent="0" eaLnBrk="1" fontAlgn="auto" hangingPunct="1">
              <a:lnSpc>
                <a:spcPct val="100000"/>
              </a:lnSpc>
              <a:spcBef>
                <a:spcPts val="0"/>
              </a:spcBef>
              <a:spcAft>
                <a:spcPts val="1200"/>
              </a:spcAft>
              <a:buNone/>
              <a:defRPr/>
            </a:pPr>
            <a:endParaRPr lang="en-US" sz="1600" b="1" dirty="0"/>
          </a:p>
          <a:p>
            <a:pPr eaLnBrk="1" fontAlgn="auto" hangingPunct="1">
              <a:lnSpc>
                <a:spcPct val="100000"/>
              </a:lnSpc>
              <a:spcBef>
                <a:spcPts val="0"/>
              </a:spcBef>
              <a:spcAft>
                <a:spcPts val="1200"/>
              </a:spcAft>
              <a:defRPr/>
            </a:pPr>
            <a:r>
              <a:rPr lang="en-US" altLang="en-US" b="1" dirty="0" smtClean="0"/>
              <a:t>Mental </a:t>
            </a:r>
            <a:r>
              <a:rPr lang="en-US" altLang="en-US" b="1" dirty="0"/>
              <a:t>h</a:t>
            </a:r>
            <a:r>
              <a:rPr lang="en-US" altLang="en-US" b="1" dirty="0" smtClean="0"/>
              <a:t>ealth is </a:t>
            </a:r>
            <a:r>
              <a:rPr lang="en-US" altLang="en-US" b="1" dirty="0"/>
              <a:t>not illegal</a:t>
            </a:r>
          </a:p>
          <a:p>
            <a:pPr eaLnBrk="1" fontAlgn="auto" hangingPunct="1">
              <a:lnSpc>
                <a:spcPct val="100000"/>
              </a:lnSpc>
              <a:spcBef>
                <a:spcPts val="0"/>
              </a:spcBef>
              <a:spcAft>
                <a:spcPts val="1200"/>
              </a:spcAft>
              <a:defRPr/>
            </a:pPr>
            <a:r>
              <a:rPr lang="en-US" altLang="en-US" b="1" dirty="0"/>
              <a:t>Drugs </a:t>
            </a:r>
            <a:r>
              <a:rPr lang="en-US" altLang="en-US" b="1" dirty="0" smtClean="0"/>
              <a:t>are (mostly) illegal</a:t>
            </a:r>
          </a:p>
          <a:p>
            <a:pPr eaLnBrk="1" fontAlgn="auto" hangingPunct="1">
              <a:lnSpc>
                <a:spcPct val="100000"/>
              </a:lnSpc>
              <a:spcBef>
                <a:spcPts val="0"/>
              </a:spcBef>
              <a:spcAft>
                <a:spcPts val="1200"/>
              </a:spcAft>
              <a:defRPr/>
            </a:pPr>
            <a:r>
              <a:rPr lang="en-US" altLang="en-US" b="1" dirty="0" smtClean="0"/>
              <a:t>Mental health tends to think of crisis situations</a:t>
            </a:r>
          </a:p>
          <a:p>
            <a:pPr eaLnBrk="1" fontAlgn="auto" hangingPunct="1">
              <a:lnSpc>
                <a:spcPct val="100000"/>
              </a:lnSpc>
              <a:spcBef>
                <a:spcPts val="0"/>
              </a:spcBef>
              <a:spcAft>
                <a:spcPts val="1200"/>
              </a:spcAft>
              <a:defRPr/>
            </a:pPr>
            <a:r>
              <a:rPr lang="en-US" altLang="en-US" b="1" dirty="0" smtClean="0"/>
              <a:t>SUD does not rely on a crisis situation</a:t>
            </a:r>
          </a:p>
          <a:p>
            <a:pPr eaLnBrk="1" fontAlgn="auto" hangingPunct="1">
              <a:lnSpc>
                <a:spcPct val="100000"/>
              </a:lnSpc>
              <a:spcBef>
                <a:spcPts val="0"/>
              </a:spcBef>
              <a:spcAft>
                <a:spcPts val="1200"/>
              </a:spcAft>
              <a:defRPr/>
            </a:pPr>
            <a:endParaRPr lang="en-US" altLang="en-US" b="1" dirty="0" smtClean="0"/>
          </a:p>
          <a:p>
            <a:pPr eaLnBrk="1" fontAlgn="auto" hangingPunct="1">
              <a:lnSpc>
                <a:spcPct val="100000"/>
              </a:lnSpc>
              <a:spcBef>
                <a:spcPts val="0"/>
              </a:spcBef>
              <a:spcAft>
                <a:spcPts val="1200"/>
              </a:spcAft>
              <a:defRPr/>
            </a:pPr>
            <a:r>
              <a:rPr lang="en-US" b="1" dirty="0" smtClean="0"/>
              <a:t>Social services, housing, recovery</a:t>
            </a:r>
          </a:p>
          <a:p>
            <a:pPr eaLnBrk="1" fontAlgn="auto" hangingPunct="1">
              <a:lnSpc>
                <a:spcPct val="100000"/>
              </a:lnSpc>
              <a:spcBef>
                <a:spcPts val="0"/>
              </a:spcBef>
              <a:spcAft>
                <a:spcPts val="1200"/>
              </a:spcAft>
              <a:defRPr/>
            </a:pPr>
            <a:r>
              <a:rPr lang="en-US" b="1" dirty="0"/>
              <a:t>F</a:t>
            </a:r>
            <a:r>
              <a:rPr lang="en-US" b="1" dirty="0" smtClean="0"/>
              <a:t>amily, children, veterans</a:t>
            </a:r>
            <a:endParaRPr lang="en-US" b="1" dirty="0"/>
          </a:p>
          <a:p>
            <a:pPr eaLnBrk="1" fontAlgn="auto" hangingPunct="1">
              <a:lnSpc>
                <a:spcPct val="100000"/>
              </a:lnSpc>
              <a:spcBef>
                <a:spcPts val="0"/>
              </a:spcBef>
              <a:spcAft>
                <a:spcPts val="1200"/>
              </a:spcAft>
              <a:defRPr/>
            </a:pPr>
            <a:endParaRPr lang="en-US" sz="1600" b="1" dirty="0" smtClean="0"/>
          </a:p>
          <a:p>
            <a:pPr marL="0" indent="0" algn="ctr">
              <a:lnSpc>
                <a:spcPct val="100000"/>
              </a:lnSpc>
              <a:buNone/>
            </a:pPr>
            <a:endParaRPr lang="en-US" sz="2000" b="1" dirty="0" smtClean="0"/>
          </a:p>
          <a:p>
            <a:pPr eaLnBrk="1" fontAlgn="auto" hangingPunct="1">
              <a:lnSpc>
                <a:spcPct val="100000"/>
              </a:lnSpc>
              <a:spcBef>
                <a:spcPts val="0"/>
              </a:spcBef>
              <a:spcAft>
                <a:spcPts val="1200"/>
              </a:spcAft>
              <a:defRPr/>
            </a:pPr>
            <a:endParaRPr lang="en-US" altLang="en-US" sz="1600" b="1" dirty="0" smtClean="0"/>
          </a:p>
          <a:p>
            <a:pPr eaLnBrk="1" fontAlgn="auto" hangingPunct="1">
              <a:lnSpc>
                <a:spcPct val="100000"/>
              </a:lnSpc>
              <a:spcBef>
                <a:spcPts val="0"/>
              </a:spcBef>
              <a:spcAft>
                <a:spcPts val="1200"/>
              </a:spcAft>
              <a:defRPr/>
            </a:pPr>
            <a:endParaRPr lang="en-US" altLang="en-US" sz="1600" b="1" dirty="0"/>
          </a:p>
        </p:txBody>
      </p:sp>
      <p:cxnSp>
        <p:nvCxnSpPr>
          <p:cNvPr id="6" name="Straight Connector 5"/>
          <p:cNvCxnSpPr/>
          <p:nvPr/>
        </p:nvCxnSpPr>
        <p:spPr>
          <a:xfrm>
            <a:off x="4654371" y="1670671"/>
            <a:ext cx="0" cy="3676401"/>
          </a:xfrm>
          <a:prstGeom prst="line">
            <a:avLst/>
          </a:prstGeom>
          <a:ln w="3175">
            <a:solidFill>
              <a:schemeClr val="bg1">
                <a:lumMod val="6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062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064" y="1860329"/>
            <a:ext cx="7772400" cy="3351978"/>
          </a:xfrm>
        </p:spPr>
        <p:txBody>
          <a:bodyPr/>
          <a:lstStyle/>
          <a:p>
            <a:pPr>
              <a:lnSpc>
                <a:spcPct val="100000"/>
              </a:lnSpc>
              <a:spcBef>
                <a:spcPts val="0"/>
              </a:spcBef>
              <a:spcAft>
                <a:spcPts val="1200"/>
              </a:spcAft>
            </a:pPr>
            <a:r>
              <a:rPr lang="en-US" sz="4000" dirty="0"/>
              <a:t>T</a:t>
            </a:r>
            <a:r>
              <a:rPr lang="en-US" sz="4000" dirty="0" smtClean="0"/>
              <a:t>he Naloxone Plus</a:t>
            </a:r>
            <a:br>
              <a:rPr lang="en-US" sz="4000" dirty="0" smtClean="0"/>
            </a:br>
            <a:r>
              <a:rPr lang="en-US" sz="4000" dirty="0" smtClean="0"/>
              <a:t>Framework:</a:t>
            </a:r>
            <a:br>
              <a:rPr lang="en-US" sz="4000" dirty="0" smtClean="0"/>
            </a:br>
            <a:r>
              <a:rPr lang="en-US" sz="4000" dirty="0" smtClean="0"/>
              <a:t/>
            </a:r>
            <a:br>
              <a:rPr lang="en-US" sz="4000" dirty="0" smtClean="0"/>
            </a:br>
            <a:r>
              <a:rPr lang="en-US" sz="4000" dirty="0" smtClean="0"/>
              <a:t>The National Standard</a:t>
            </a:r>
            <a:br>
              <a:rPr lang="en-US" sz="4000" dirty="0" smtClean="0"/>
            </a:br>
            <a:r>
              <a:rPr lang="en-US" sz="4000" dirty="0" smtClean="0"/>
              <a:t>for Opioid Response</a:t>
            </a:r>
            <a:br>
              <a:rPr lang="en-US" sz="4000" dirty="0" smtClean="0"/>
            </a:br>
            <a:endParaRPr lang="en-US" sz="4000" dirty="0"/>
          </a:p>
        </p:txBody>
      </p:sp>
    </p:spTree>
    <p:extLst>
      <p:ext uri="{BB962C8B-B14F-4D97-AF65-F5344CB8AC3E}">
        <p14:creationId xmlns:p14="http://schemas.microsoft.com/office/powerpoint/2010/main" val="8934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176" y="1291893"/>
            <a:ext cx="8229600" cy="3766983"/>
          </a:xfrm>
        </p:spPr>
        <p:txBody>
          <a:bodyPr>
            <a:noAutofit/>
          </a:bodyPr>
          <a:lstStyle/>
          <a:p>
            <a:pPr>
              <a:spcBef>
                <a:spcPts val="0"/>
              </a:spcBef>
              <a:spcAft>
                <a:spcPts val="1200"/>
              </a:spcAft>
            </a:pPr>
            <a:r>
              <a:rPr lang="en-US" b="1" dirty="0" smtClean="0">
                <a:solidFill>
                  <a:srgbClr val="355474"/>
                </a:solidFill>
              </a:rPr>
              <a:t>Naloxone Plus</a:t>
            </a:r>
            <a:r>
              <a:rPr lang="en-US" b="1" dirty="0" smtClean="0"/>
              <a:t>: </a:t>
            </a:r>
            <a:r>
              <a:rPr lang="en-US" dirty="0" smtClean="0"/>
              <a:t>Engagement with treatment as part of an overdose response with naloxone, then following up rapidly with tight integration with treatment. Site examples: QRT, DART, STEER</a:t>
            </a:r>
            <a:endParaRPr lang="en-US" sz="1600" dirty="0" smtClean="0">
              <a:solidFill>
                <a:srgbClr val="7F7F7F"/>
              </a:solidFill>
            </a:endParaRPr>
          </a:p>
          <a:p>
            <a:pPr lvl="1"/>
            <a:r>
              <a:rPr lang="en-US" sz="1600" b="1" dirty="0" smtClean="0">
                <a:solidFill>
                  <a:srgbClr val="355474"/>
                </a:solidFill>
              </a:rPr>
              <a:t>Naloxone</a:t>
            </a:r>
            <a:r>
              <a:rPr lang="en-US" sz="1600" dirty="0" smtClean="0">
                <a:solidFill>
                  <a:srgbClr val="7F7F7F"/>
                </a:solidFill>
              </a:rPr>
              <a:t> – Law enforcement, fire, emergency medical services, community, businesses, individuals, etc</a:t>
            </a:r>
            <a:r>
              <a:rPr lang="en-US" sz="1600" dirty="0">
                <a:solidFill>
                  <a:srgbClr val="7F7F7F"/>
                </a:solidFill>
              </a:rPr>
              <a:t>.</a:t>
            </a:r>
            <a:endParaRPr lang="en-US" sz="1600" dirty="0" smtClean="0">
              <a:solidFill>
                <a:srgbClr val="7F7F7F"/>
              </a:solidFill>
            </a:endParaRPr>
          </a:p>
          <a:p>
            <a:pPr lvl="1"/>
            <a:r>
              <a:rPr lang="en-US" sz="1600" b="1" dirty="0" smtClean="0">
                <a:solidFill>
                  <a:srgbClr val="355474"/>
                </a:solidFill>
              </a:rPr>
              <a:t>Rapid ID </a:t>
            </a:r>
            <a:r>
              <a:rPr lang="en-US" sz="1600" dirty="0" smtClean="0">
                <a:solidFill>
                  <a:srgbClr val="7F7F7F"/>
                </a:solidFill>
              </a:rPr>
              <a:t>– e.g., 9-1-1 </a:t>
            </a:r>
          </a:p>
          <a:p>
            <a:pPr lvl="1"/>
            <a:r>
              <a:rPr lang="en-US" sz="1600" b="1" dirty="0" smtClean="0">
                <a:solidFill>
                  <a:srgbClr val="355474"/>
                </a:solidFill>
              </a:rPr>
              <a:t>Immediate contact with individual </a:t>
            </a:r>
            <a:r>
              <a:rPr lang="en-US" sz="1600" dirty="0">
                <a:solidFill>
                  <a:srgbClr val="7F7F7F"/>
                </a:solidFill>
              </a:rPr>
              <a:t>– </a:t>
            </a:r>
            <a:r>
              <a:rPr lang="en-US" sz="1600" dirty="0" smtClean="0">
                <a:solidFill>
                  <a:srgbClr val="7F7F7F"/>
                </a:solidFill>
              </a:rPr>
              <a:t>as close as possible to point of OD </a:t>
            </a:r>
            <a:endParaRPr lang="en-US" sz="1600" b="1" dirty="0" smtClean="0">
              <a:solidFill>
                <a:srgbClr val="355474"/>
              </a:solidFill>
            </a:endParaRPr>
          </a:p>
          <a:p>
            <a:pPr lvl="1"/>
            <a:r>
              <a:rPr lang="en-US" sz="1600" b="1" dirty="0" smtClean="0">
                <a:solidFill>
                  <a:srgbClr val="355474"/>
                </a:solidFill>
              </a:rPr>
              <a:t>Rapid engagement </a:t>
            </a:r>
            <a:r>
              <a:rPr lang="en-US" sz="1600" dirty="0" smtClean="0">
                <a:solidFill>
                  <a:srgbClr val="7F7F7F"/>
                </a:solidFill>
              </a:rPr>
              <a:t>– in person and daily follow-up until engaged in treatment</a:t>
            </a:r>
          </a:p>
          <a:p>
            <a:pPr lvl="1"/>
            <a:r>
              <a:rPr lang="en-US" sz="1600" b="1" dirty="0">
                <a:solidFill>
                  <a:srgbClr val="355474"/>
                </a:solidFill>
              </a:rPr>
              <a:t>Rapid access to </a:t>
            </a:r>
            <a:r>
              <a:rPr lang="en-US" sz="1600" b="1" dirty="0" smtClean="0">
                <a:solidFill>
                  <a:srgbClr val="355474"/>
                </a:solidFill>
              </a:rPr>
              <a:t>treatment </a:t>
            </a:r>
            <a:r>
              <a:rPr lang="en-US" sz="1600" dirty="0">
                <a:solidFill>
                  <a:srgbClr val="7F7F7F"/>
                </a:solidFill>
              </a:rPr>
              <a:t>– </a:t>
            </a:r>
            <a:r>
              <a:rPr lang="en-US" sz="1600" dirty="0" smtClean="0">
                <a:solidFill>
                  <a:srgbClr val="7F7F7F"/>
                </a:solidFill>
              </a:rPr>
              <a:t>measured in minutes </a:t>
            </a:r>
            <a:r>
              <a:rPr lang="en-US" sz="1600" dirty="0">
                <a:solidFill>
                  <a:srgbClr val="7F7F7F"/>
                </a:solidFill>
              </a:rPr>
              <a:t>and </a:t>
            </a:r>
            <a:r>
              <a:rPr lang="en-US" sz="1600" dirty="0" smtClean="0">
                <a:solidFill>
                  <a:srgbClr val="7F7F7F"/>
                </a:solidFill>
              </a:rPr>
              <a:t>hours</a:t>
            </a:r>
          </a:p>
          <a:p>
            <a:pPr lvl="1"/>
            <a:r>
              <a:rPr lang="en-US" sz="1600" b="1" dirty="0" smtClean="0">
                <a:solidFill>
                  <a:srgbClr val="355474"/>
                </a:solidFill>
              </a:rPr>
              <a:t>Screening and clinical assessment </a:t>
            </a:r>
            <a:r>
              <a:rPr lang="en-US" sz="1600" dirty="0" smtClean="0">
                <a:solidFill>
                  <a:srgbClr val="7F7F7F"/>
                </a:solidFill>
              </a:rPr>
              <a:t>– to have the correct individual approach</a:t>
            </a:r>
          </a:p>
          <a:p>
            <a:pPr lvl="1"/>
            <a:r>
              <a:rPr lang="en-US" sz="1600" b="1" dirty="0" smtClean="0">
                <a:solidFill>
                  <a:srgbClr val="355474"/>
                </a:solidFill>
              </a:rPr>
              <a:t>Continued tight integration </a:t>
            </a:r>
            <a:r>
              <a:rPr lang="en-US" sz="1600" dirty="0" smtClean="0">
                <a:solidFill>
                  <a:srgbClr val="7F7F7F"/>
                </a:solidFill>
              </a:rPr>
              <a:t>– police and behavioral health and community</a:t>
            </a:r>
          </a:p>
          <a:p>
            <a:pPr lvl="1"/>
            <a:r>
              <a:rPr lang="en-US" sz="1600" b="1" dirty="0" smtClean="0">
                <a:solidFill>
                  <a:srgbClr val="355474"/>
                </a:solidFill>
              </a:rPr>
              <a:t>Medication-Assisted Treatment (MAT)</a:t>
            </a:r>
            <a:r>
              <a:rPr lang="en-US" sz="1600" dirty="0" smtClean="0">
                <a:solidFill>
                  <a:srgbClr val="7F7F7F"/>
                </a:solidFill>
              </a:rPr>
              <a:t> – all appropriate medications made available</a:t>
            </a:r>
          </a:p>
          <a:p>
            <a:pPr lvl="1"/>
            <a:r>
              <a:rPr lang="en-US" sz="1600" b="1" dirty="0" smtClean="0">
                <a:solidFill>
                  <a:srgbClr val="355474"/>
                </a:solidFill>
              </a:rPr>
              <a:t>Recovery support services </a:t>
            </a:r>
            <a:r>
              <a:rPr lang="en-US" sz="1600" dirty="0" smtClean="0">
                <a:solidFill>
                  <a:srgbClr val="7F7F7F"/>
                </a:solidFill>
              </a:rPr>
              <a:t>– treatment ends, recovery continues </a:t>
            </a:r>
          </a:p>
          <a:p>
            <a:pPr lvl="1"/>
            <a:r>
              <a:rPr lang="en-US" sz="1600" b="1" dirty="0" smtClean="0">
                <a:solidFill>
                  <a:srgbClr val="355474"/>
                </a:solidFill>
              </a:rPr>
              <a:t>Naloxone</a:t>
            </a:r>
            <a:r>
              <a:rPr lang="en-US" sz="1600" dirty="0" smtClean="0">
                <a:solidFill>
                  <a:srgbClr val="7F7F7F"/>
                </a:solidFill>
              </a:rPr>
              <a:t> </a:t>
            </a:r>
            <a:r>
              <a:rPr lang="en-US" sz="1600" dirty="0">
                <a:solidFill>
                  <a:srgbClr val="7F7F7F"/>
                </a:solidFill>
              </a:rPr>
              <a:t>– </a:t>
            </a:r>
            <a:r>
              <a:rPr lang="en-US" sz="1600" dirty="0" smtClean="0">
                <a:solidFill>
                  <a:srgbClr val="7F7F7F"/>
                </a:solidFill>
              </a:rPr>
              <a:t>for the individual and his/her household</a:t>
            </a:r>
          </a:p>
          <a:p>
            <a:pPr lvl="1"/>
            <a:endParaRPr lang="en-US" sz="1600" dirty="0" smtClean="0">
              <a:solidFill>
                <a:srgbClr val="7F7F7F"/>
              </a:solidFill>
            </a:endParaRPr>
          </a:p>
          <a:p>
            <a:pPr lvl="1"/>
            <a:endParaRPr lang="en-US" sz="1600" dirty="0" smtClean="0">
              <a:solidFill>
                <a:srgbClr val="7F7F7F"/>
              </a:solidFill>
            </a:endParaRPr>
          </a:p>
          <a:p>
            <a:pPr marL="0" indent="0">
              <a:buNone/>
            </a:pPr>
            <a:endParaRPr lang="en-US" sz="1600" dirty="0"/>
          </a:p>
        </p:txBody>
      </p:sp>
      <p:sp>
        <p:nvSpPr>
          <p:cNvPr id="2" name="Title 1"/>
          <p:cNvSpPr>
            <a:spLocks noGrp="1"/>
          </p:cNvSpPr>
          <p:nvPr>
            <p:ph type="title"/>
          </p:nvPr>
        </p:nvSpPr>
        <p:spPr>
          <a:xfrm>
            <a:off x="430176" y="812952"/>
            <a:ext cx="8229600" cy="692727"/>
          </a:xfrm>
        </p:spPr>
        <p:txBody>
          <a:bodyPr/>
          <a:lstStyle/>
          <a:p>
            <a:r>
              <a:rPr lang="en-US" dirty="0" smtClean="0"/>
              <a:t>Elements of the Naloxone Plus Framework</a:t>
            </a:r>
            <a:r>
              <a:rPr lang="en-US" b="0" dirty="0" smtClean="0"/>
              <a:t/>
            </a:r>
            <a:br>
              <a:rPr lang="en-US" b="0" dirty="0" smtClean="0"/>
            </a:br>
            <a:endParaRPr lang="en-US" b="0" dirty="0"/>
          </a:p>
        </p:txBody>
      </p:sp>
    </p:spTree>
    <p:extLst>
      <p:ext uri="{BB962C8B-B14F-4D97-AF65-F5344CB8AC3E}">
        <p14:creationId xmlns:p14="http://schemas.microsoft.com/office/powerpoint/2010/main" val="205080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39" y="586683"/>
            <a:ext cx="6172200" cy="519545"/>
          </a:xfrm>
        </p:spPr>
        <p:txBody>
          <a:bodyPr/>
          <a:lstStyle/>
          <a:p>
            <a:pPr algn="ctr"/>
            <a:r>
              <a:rPr lang="en-US" sz="3200" dirty="0" smtClean="0"/>
              <a:t>The Pathways to Treatment</a:t>
            </a:r>
            <a:br>
              <a:rPr lang="en-US" sz="3200" dirty="0" smtClean="0"/>
            </a:br>
            <a:r>
              <a:rPr lang="en-US" sz="3200" dirty="0" smtClean="0"/>
              <a:t>Connecting Two Systems </a:t>
            </a:r>
            <a:br>
              <a:rPr lang="en-US" sz="3200" dirty="0" smtClean="0"/>
            </a:br>
            <a:r>
              <a:rPr lang="en-US" sz="1800" dirty="0" smtClean="0">
                <a:solidFill>
                  <a:srgbClr val="C00000"/>
                </a:solidFill>
              </a:rPr>
              <a:t>(The </a:t>
            </a:r>
            <a:r>
              <a:rPr lang="en-US" sz="1800" dirty="0">
                <a:solidFill>
                  <a:srgbClr val="C00000"/>
                </a:solidFill>
              </a:rPr>
              <a:t>TASC </a:t>
            </a:r>
            <a:r>
              <a:rPr lang="en-US" sz="1800" dirty="0" smtClean="0">
                <a:solidFill>
                  <a:srgbClr val="C00000"/>
                </a:solidFill>
              </a:rPr>
              <a:t>Model)</a:t>
            </a:r>
            <a:endParaRPr lang="en-US" sz="1800"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78" y="2311287"/>
            <a:ext cx="7065879" cy="1661085"/>
          </a:xfrm>
          <a:prstGeom prst="rect">
            <a:avLst/>
          </a:prstGeom>
        </p:spPr>
      </p:pic>
      <p:grpSp>
        <p:nvGrpSpPr>
          <p:cNvPr id="87" name="Group 638"/>
          <p:cNvGrpSpPr>
            <a:grpSpLocks/>
          </p:cNvGrpSpPr>
          <p:nvPr/>
        </p:nvGrpSpPr>
        <p:grpSpPr bwMode="auto">
          <a:xfrm>
            <a:off x="6666338" y="1541778"/>
            <a:ext cx="788194" cy="1415654"/>
            <a:chOff x="3157" y="1460"/>
            <a:chExt cx="229" cy="330"/>
          </a:xfrm>
        </p:grpSpPr>
        <p:sp>
          <p:nvSpPr>
            <p:cNvPr id="88" name="Freeform 639"/>
            <p:cNvSpPr>
              <a:spLocks/>
            </p:cNvSpPr>
            <p:nvPr/>
          </p:nvSpPr>
          <p:spPr bwMode="auto">
            <a:xfrm>
              <a:off x="3157" y="1460"/>
              <a:ext cx="179" cy="243"/>
            </a:xfrm>
            <a:custGeom>
              <a:avLst/>
              <a:gdLst/>
              <a:ahLst/>
              <a:cxnLst>
                <a:cxn ang="0">
                  <a:pos x="714" y="470"/>
                </a:cxn>
                <a:cxn ang="0">
                  <a:pos x="700" y="476"/>
                </a:cxn>
                <a:cxn ang="0">
                  <a:pos x="682" y="479"/>
                </a:cxn>
                <a:cxn ang="0">
                  <a:pos x="670" y="482"/>
                </a:cxn>
                <a:cxn ang="0">
                  <a:pos x="646" y="484"/>
                </a:cxn>
                <a:cxn ang="0">
                  <a:pos x="627" y="484"/>
                </a:cxn>
                <a:cxn ang="0">
                  <a:pos x="607" y="486"/>
                </a:cxn>
                <a:cxn ang="0">
                  <a:pos x="584" y="486"/>
                </a:cxn>
                <a:cxn ang="0">
                  <a:pos x="565" y="484"/>
                </a:cxn>
                <a:cxn ang="0">
                  <a:pos x="550" y="482"/>
                </a:cxn>
                <a:cxn ang="0">
                  <a:pos x="537" y="482"/>
                </a:cxn>
                <a:cxn ang="0">
                  <a:pos x="525" y="479"/>
                </a:cxn>
                <a:cxn ang="0">
                  <a:pos x="509" y="477"/>
                </a:cxn>
                <a:cxn ang="0">
                  <a:pos x="498" y="474"/>
                </a:cxn>
                <a:cxn ang="0">
                  <a:pos x="479" y="469"/>
                </a:cxn>
                <a:cxn ang="0">
                  <a:pos x="463" y="462"/>
                </a:cxn>
                <a:cxn ang="0">
                  <a:pos x="436" y="455"/>
                </a:cxn>
                <a:cxn ang="0">
                  <a:pos x="414" y="447"/>
                </a:cxn>
                <a:cxn ang="0">
                  <a:pos x="392" y="436"/>
                </a:cxn>
                <a:cxn ang="0">
                  <a:pos x="369" y="426"/>
                </a:cxn>
                <a:cxn ang="0">
                  <a:pos x="349" y="414"/>
                </a:cxn>
                <a:cxn ang="0">
                  <a:pos x="329" y="402"/>
                </a:cxn>
                <a:cxn ang="0">
                  <a:pos x="308" y="389"/>
                </a:cxn>
                <a:cxn ang="0">
                  <a:pos x="287" y="374"/>
                </a:cxn>
                <a:cxn ang="0">
                  <a:pos x="270" y="360"/>
                </a:cxn>
                <a:cxn ang="0">
                  <a:pos x="251" y="346"/>
                </a:cxn>
                <a:cxn ang="0">
                  <a:pos x="233" y="331"/>
                </a:cxn>
                <a:cxn ang="0">
                  <a:pos x="214" y="314"/>
                </a:cxn>
                <a:cxn ang="0">
                  <a:pos x="202" y="302"/>
                </a:cxn>
                <a:cxn ang="0">
                  <a:pos x="188" y="287"/>
                </a:cxn>
                <a:cxn ang="0">
                  <a:pos x="170" y="268"/>
                </a:cxn>
                <a:cxn ang="0">
                  <a:pos x="152" y="248"/>
                </a:cxn>
                <a:cxn ang="0">
                  <a:pos x="135" y="226"/>
                </a:cxn>
                <a:cxn ang="0">
                  <a:pos x="123" y="210"/>
                </a:cxn>
                <a:cxn ang="0">
                  <a:pos x="106" y="187"/>
                </a:cxn>
                <a:cxn ang="0">
                  <a:pos x="87" y="158"/>
                </a:cxn>
                <a:cxn ang="0">
                  <a:pos x="65" y="126"/>
                </a:cxn>
                <a:cxn ang="0">
                  <a:pos x="51" y="102"/>
                </a:cxn>
                <a:cxn ang="0">
                  <a:pos x="31" y="64"/>
                </a:cxn>
                <a:cxn ang="0">
                  <a:pos x="22" y="47"/>
                </a:cxn>
                <a:cxn ang="0">
                  <a:pos x="14" y="30"/>
                </a:cxn>
                <a:cxn ang="0">
                  <a:pos x="7" y="15"/>
                </a:cxn>
                <a:cxn ang="0">
                  <a:pos x="0" y="0"/>
                </a:cxn>
              </a:cxnLst>
              <a:rect l="0" t="0" r="r" b="b"/>
              <a:pathLst>
                <a:path w="714" h="486">
                  <a:moveTo>
                    <a:pt x="714" y="470"/>
                  </a:moveTo>
                  <a:lnTo>
                    <a:pt x="700" y="476"/>
                  </a:lnTo>
                  <a:lnTo>
                    <a:pt x="682" y="479"/>
                  </a:lnTo>
                  <a:lnTo>
                    <a:pt x="670" y="482"/>
                  </a:lnTo>
                  <a:lnTo>
                    <a:pt x="646" y="484"/>
                  </a:lnTo>
                  <a:lnTo>
                    <a:pt x="627" y="484"/>
                  </a:lnTo>
                  <a:lnTo>
                    <a:pt x="607" y="486"/>
                  </a:lnTo>
                  <a:lnTo>
                    <a:pt x="584" y="486"/>
                  </a:lnTo>
                  <a:lnTo>
                    <a:pt x="565" y="484"/>
                  </a:lnTo>
                  <a:lnTo>
                    <a:pt x="550" y="482"/>
                  </a:lnTo>
                  <a:lnTo>
                    <a:pt x="537" y="482"/>
                  </a:lnTo>
                  <a:lnTo>
                    <a:pt x="525" y="479"/>
                  </a:lnTo>
                  <a:lnTo>
                    <a:pt x="509" y="477"/>
                  </a:lnTo>
                  <a:lnTo>
                    <a:pt x="498" y="474"/>
                  </a:lnTo>
                  <a:lnTo>
                    <a:pt x="479" y="469"/>
                  </a:lnTo>
                  <a:lnTo>
                    <a:pt x="463" y="462"/>
                  </a:lnTo>
                  <a:lnTo>
                    <a:pt x="436" y="455"/>
                  </a:lnTo>
                  <a:lnTo>
                    <a:pt x="414" y="447"/>
                  </a:lnTo>
                  <a:lnTo>
                    <a:pt x="392" y="436"/>
                  </a:lnTo>
                  <a:lnTo>
                    <a:pt x="369" y="426"/>
                  </a:lnTo>
                  <a:lnTo>
                    <a:pt x="349" y="414"/>
                  </a:lnTo>
                  <a:lnTo>
                    <a:pt x="329" y="402"/>
                  </a:lnTo>
                  <a:lnTo>
                    <a:pt x="308" y="389"/>
                  </a:lnTo>
                  <a:lnTo>
                    <a:pt x="287" y="374"/>
                  </a:lnTo>
                  <a:lnTo>
                    <a:pt x="270" y="360"/>
                  </a:lnTo>
                  <a:lnTo>
                    <a:pt x="251" y="346"/>
                  </a:lnTo>
                  <a:lnTo>
                    <a:pt x="233" y="331"/>
                  </a:lnTo>
                  <a:lnTo>
                    <a:pt x="214" y="314"/>
                  </a:lnTo>
                  <a:lnTo>
                    <a:pt x="202" y="302"/>
                  </a:lnTo>
                  <a:lnTo>
                    <a:pt x="188" y="287"/>
                  </a:lnTo>
                  <a:lnTo>
                    <a:pt x="170" y="268"/>
                  </a:lnTo>
                  <a:lnTo>
                    <a:pt x="152" y="248"/>
                  </a:lnTo>
                  <a:lnTo>
                    <a:pt x="135" y="226"/>
                  </a:lnTo>
                  <a:lnTo>
                    <a:pt x="123" y="210"/>
                  </a:lnTo>
                  <a:lnTo>
                    <a:pt x="106" y="187"/>
                  </a:lnTo>
                  <a:lnTo>
                    <a:pt x="87" y="158"/>
                  </a:lnTo>
                  <a:lnTo>
                    <a:pt x="65" y="126"/>
                  </a:lnTo>
                  <a:lnTo>
                    <a:pt x="51" y="102"/>
                  </a:lnTo>
                  <a:lnTo>
                    <a:pt x="31" y="64"/>
                  </a:lnTo>
                  <a:lnTo>
                    <a:pt x="22" y="47"/>
                  </a:lnTo>
                  <a:lnTo>
                    <a:pt x="14" y="30"/>
                  </a:lnTo>
                  <a:lnTo>
                    <a:pt x="7" y="15"/>
                  </a:lnTo>
                  <a:lnTo>
                    <a:pt x="0" y="0"/>
                  </a:lnTo>
                </a:path>
              </a:pathLst>
            </a:custGeom>
            <a:noFill/>
            <a:ln w="4763">
              <a:solidFill>
                <a:schemeClr val="bg1"/>
              </a:solidFill>
              <a:prstDash val="solid"/>
              <a:round/>
              <a:headEnd/>
              <a:tailEnd/>
            </a:ln>
          </p:spPr>
          <p:txBody>
            <a:bodyPr/>
            <a:lstStyle/>
            <a:p>
              <a:pPr defTabSz="342900"/>
              <a:endParaRPr lang="en-US" sz="1350" dirty="0">
                <a:solidFill>
                  <a:prstClr val="black"/>
                </a:solidFill>
                <a:latin typeface="Arial"/>
              </a:endParaRPr>
            </a:p>
          </p:txBody>
        </p:sp>
        <p:sp>
          <p:nvSpPr>
            <p:cNvPr id="89" name="Freeform 640"/>
            <p:cNvSpPr>
              <a:spLocks/>
            </p:cNvSpPr>
            <p:nvPr/>
          </p:nvSpPr>
          <p:spPr bwMode="auto">
            <a:xfrm>
              <a:off x="3336" y="1697"/>
              <a:ext cx="50" cy="93"/>
            </a:xfrm>
            <a:custGeom>
              <a:avLst/>
              <a:gdLst/>
              <a:ahLst/>
              <a:cxnLst>
                <a:cxn ang="0">
                  <a:pos x="202" y="187"/>
                </a:cxn>
                <a:cxn ang="0">
                  <a:pos x="185" y="182"/>
                </a:cxn>
                <a:cxn ang="0">
                  <a:pos x="170" y="177"/>
                </a:cxn>
                <a:cxn ang="0">
                  <a:pos x="155" y="168"/>
                </a:cxn>
                <a:cxn ang="0">
                  <a:pos x="139" y="160"/>
                </a:cxn>
                <a:cxn ang="0">
                  <a:pos x="130" y="155"/>
                </a:cxn>
                <a:cxn ang="0">
                  <a:pos x="120" y="146"/>
                </a:cxn>
                <a:cxn ang="0">
                  <a:pos x="108" y="139"/>
                </a:cxn>
                <a:cxn ang="0">
                  <a:pos x="103" y="134"/>
                </a:cxn>
                <a:cxn ang="0">
                  <a:pos x="93" y="126"/>
                </a:cxn>
                <a:cxn ang="0">
                  <a:pos x="86" y="121"/>
                </a:cxn>
                <a:cxn ang="0">
                  <a:pos x="69" y="102"/>
                </a:cxn>
                <a:cxn ang="0">
                  <a:pos x="53" y="83"/>
                </a:cxn>
                <a:cxn ang="0">
                  <a:pos x="36" y="61"/>
                </a:cxn>
                <a:cxn ang="0">
                  <a:pos x="24" y="43"/>
                </a:cxn>
                <a:cxn ang="0">
                  <a:pos x="9" y="17"/>
                </a:cxn>
                <a:cxn ang="0">
                  <a:pos x="0" y="0"/>
                </a:cxn>
              </a:cxnLst>
              <a:rect l="0" t="0" r="r" b="b"/>
              <a:pathLst>
                <a:path w="202" h="187">
                  <a:moveTo>
                    <a:pt x="202" y="187"/>
                  </a:moveTo>
                  <a:lnTo>
                    <a:pt x="185" y="182"/>
                  </a:lnTo>
                  <a:lnTo>
                    <a:pt x="170" y="177"/>
                  </a:lnTo>
                  <a:lnTo>
                    <a:pt x="155" y="168"/>
                  </a:lnTo>
                  <a:lnTo>
                    <a:pt x="139" y="160"/>
                  </a:lnTo>
                  <a:lnTo>
                    <a:pt x="130" y="155"/>
                  </a:lnTo>
                  <a:lnTo>
                    <a:pt x="120" y="146"/>
                  </a:lnTo>
                  <a:lnTo>
                    <a:pt x="108" y="139"/>
                  </a:lnTo>
                  <a:lnTo>
                    <a:pt x="103" y="134"/>
                  </a:lnTo>
                  <a:lnTo>
                    <a:pt x="93" y="126"/>
                  </a:lnTo>
                  <a:lnTo>
                    <a:pt x="86" y="121"/>
                  </a:lnTo>
                  <a:lnTo>
                    <a:pt x="69" y="102"/>
                  </a:lnTo>
                  <a:lnTo>
                    <a:pt x="53" y="83"/>
                  </a:lnTo>
                  <a:lnTo>
                    <a:pt x="36" y="61"/>
                  </a:lnTo>
                  <a:lnTo>
                    <a:pt x="24" y="43"/>
                  </a:lnTo>
                  <a:lnTo>
                    <a:pt x="9" y="17"/>
                  </a:lnTo>
                  <a:lnTo>
                    <a:pt x="0" y="0"/>
                  </a:lnTo>
                </a:path>
              </a:pathLst>
            </a:custGeom>
            <a:noFill/>
            <a:ln w="4763">
              <a:solidFill>
                <a:schemeClr val="bg1"/>
              </a:solidFill>
              <a:prstDash val="solid"/>
              <a:round/>
              <a:headEnd/>
              <a:tailEnd/>
            </a:ln>
          </p:spPr>
          <p:txBody>
            <a:bodyPr/>
            <a:lstStyle/>
            <a:p>
              <a:pPr defTabSz="342900"/>
              <a:endParaRPr lang="en-US" sz="1350" dirty="0">
                <a:solidFill>
                  <a:prstClr val="black"/>
                </a:solidFill>
                <a:latin typeface="Arial"/>
              </a:endParaRPr>
            </a:p>
          </p:txBody>
        </p:sp>
      </p:grpSp>
      <p:sp>
        <p:nvSpPr>
          <p:cNvPr id="104" name="TextBox 103"/>
          <p:cNvSpPr txBox="1"/>
          <p:nvPr/>
        </p:nvSpPr>
        <p:spPr>
          <a:xfrm>
            <a:off x="3671577" y="1916280"/>
            <a:ext cx="1799035" cy="523220"/>
          </a:xfrm>
          <a:prstGeom prst="rect">
            <a:avLst/>
          </a:prstGeom>
          <a:noFill/>
        </p:spPr>
        <p:txBody>
          <a:bodyPr wrap="square" rtlCol="0">
            <a:spAutoFit/>
          </a:bodyPr>
          <a:lstStyle/>
          <a:p>
            <a:pPr algn="ctr" defTabSz="342900"/>
            <a:r>
              <a:rPr lang="en-US" sz="1400" b="1" dirty="0">
                <a:solidFill>
                  <a:prstClr val="black"/>
                </a:solidFill>
                <a:latin typeface="Arial"/>
              </a:rPr>
              <a:t>Referral/Placement</a:t>
            </a:r>
          </a:p>
          <a:p>
            <a:pPr algn="ctr" defTabSz="342900"/>
            <a:r>
              <a:rPr lang="en-US" sz="1400" b="1" dirty="0">
                <a:solidFill>
                  <a:prstClr val="black"/>
                </a:solidFill>
                <a:latin typeface="Arial"/>
              </a:rPr>
              <a:t> into Treatment</a:t>
            </a:r>
          </a:p>
        </p:txBody>
      </p:sp>
      <p:sp>
        <p:nvSpPr>
          <p:cNvPr id="105" name="TextBox 104"/>
          <p:cNvSpPr txBox="1"/>
          <p:nvPr/>
        </p:nvSpPr>
        <p:spPr>
          <a:xfrm rot="18849232">
            <a:off x="5407452" y="1953472"/>
            <a:ext cx="1322049" cy="523220"/>
          </a:xfrm>
          <a:prstGeom prst="rect">
            <a:avLst/>
          </a:prstGeom>
          <a:noFill/>
        </p:spPr>
        <p:txBody>
          <a:bodyPr wrap="square" rtlCol="0">
            <a:spAutoFit/>
          </a:bodyPr>
          <a:lstStyle/>
          <a:p>
            <a:pPr algn="ctr" defTabSz="342900"/>
            <a:r>
              <a:rPr lang="en-US" sz="1400" b="1" dirty="0">
                <a:solidFill>
                  <a:prstClr val="black"/>
                </a:solidFill>
                <a:latin typeface="Arial"/>
              </a:rPr>
              <a:t>Monitoring &amp; Reporting </a:t>
            </a:r>
          </a:p>
        </p:txBody>
      </p:sp>
      <p:sp>
        <p:nvSpPr>
          <p:cNvPr id="106" name="TextBox 105"/>
          <p:cNvSpPr txBox="1"/>
          <p:nvPr/>
        </p:nvSpPr>
        <p:spPr>
          <a:xfrm rot="2393377">
            <a:off x="7012307" y="2172581"/>
            <a:ext cx="1162403" cy="523220"/>
          </a:xfrm>
          <a:prstGeom prst="rect">
            <a:avLst/>
          </a:prstGeom>
          <a:noFill/>
        </p:spPr>
        <p:txBody>
          <a:bodyPr wrap="square" rtlCol="0">
            <a:spAutoFit/>
          </a:bodyPr>
          <a:lstStyle/>
          <a:p>
            <a:pPr defTabSz="342900"/>
            <a:r>
              <a:rPr lang="en-US" sz="1400" b="1" dirty="0">
                <a:solidFill>
                  <a:prstClr val="black"/>
                </a:solidFill>
                <a:latin typeface="Arial"/>
              </a:rPr>
              <a:t>Recovery Support</a:t>
            </a:r>
          </a:p>
        </p:txBody>
      </p:sp>
      <p:sp>
        <p:nvSpPr>
          <p:cNvPr id="107" name="TextBox 106"/>
          <p:cNvSpPr txBox="1"/>
          <p:nvPr/>
        </p:nvSpPr>
        <p:spPr>
          <a:xfrm rot="18795757">
            <a:off x="979465" y="1834688"/>
            <a:ext cx="1924651" cy="523220"/>
          </a:xfrm>
          <a:prstGeom prst="rect">
            <a:avLst/>
          </a:prstGeom>
          <a:noFill/>
        </p:spPr>
        <p:txBody>
          <a:bodyPr wrap="square" rtlCol="0">
            <a:spAutoFit/>
          </a:bodyPr>
          <a:lstStyle/>
          <a:p>
            <a:pPr defTabSz="342900"/>
            <a:r>
              <a:rPr lang="en-US" sz="1400" b="1" dirty="0" smtClean="0">
                <a:solidFill>
                  <a:prstClr val="black"/>
                </a:solidFill>
                <a:latin typeface="Arial"/>
              </a:rPr>
              <a:t>100% Identification  &amp; Screening</a:t>
            </a:r>
            <a:endParaRPr lang="en-US" sz="1400" b="1" dirty="0">
              <a:solidFill>
                <a:prstClr val="black"/>
              </a:solidFill>
              <a:latin typeface="Arial"/>
            </a:endParaRPr>
          </a:p>
        </p:txBody>
      </p:sp>
      <p:sp>
        <p:nvSpPr>
          <p:cNvPr id="109" name="TextBox 108"/>
          <p:cNvSpPr txBox="1"/>
          <p:nvPr/>
        </p:nvSpPr>
        <p:spPr>
          <a:xfrm rot="2717881">
            <a:off x="2387542" y="2228388"/>
            <a:ext cx="1322049" cy="307777"/>
          </a:xfrm>
          <a:prstGeom prst="rect">
            <a:avLst/>
          </a:prstGeom>
          <a:noFill/>
        </p:spPr>
        <p:txBody>
          <a:bodyPr wrap="square" rtlCol="0">
            <a:spAutoFit/>
          </a:bodyPr>
          <a:lstStyle/>
          <a:p>
            <a:pPr algn="ctr" defTabSz="342900"/>
            <a:r>
              <a:rPr lang="en-US" sz="1400" b="1" dirty="0">
                <a:solidFill>
                  <a:prstClr val="black"/>
                </a:solidFill>
                <a:latin typeface="Arial"/>
              </a:rPr>
              <a:t>Assessment</a:t>
            </a:r>
          </a:p>
        </p:txBody>
      </p:sp>
      <p:sp>
        <p:nvSpPr>
          <p:cNvPr id="3" name="Oval 2"/>
          <p:cNvSpPr/>
          <p:nvPr/>
        </p:nvSpPr>
        <p:spPr>
          <a:xfrm>
            <a:off x="1871799" y="3440012"/>
            <a:ext cx="5617208" cy="12545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dirty="0">
                <a:solidFill>
                  <a:prstClr val="black"/>
                </a:solidFill>
              </a:rPr>
              <a:t>Community</a:t>
            </a:r>
          </a:p>
        </p:txBody>
      </p:sp>
      <p:sp>
        <p:nvSpPr>
          <p:cNvPr id="15" name="TextBox 14"/>
          <p:cNvSpPr txBox="1"/>
          <p:nvPr/>
        </p:nvSpPr>
        <p:spPr>
          <a:xfrm rot="16200000">
            <a:off x="-72437" y="2754606"/>
            <a:ext cx="1956469" cy="369332"/>
          </a:xfrm>
          <a:prstGeom prst="rect">
            <a:avLst/>
          </a:prstGeom>
          <a:solidFill>
            <a:schemeClr val="bg1">
              <a:lumMod val="75000"/>
            </a:schemeClr>
          </a:solidFill>
        </p:spPr>
        <p:txBody>
          <a:bodyPr wrap="square" rtlCol="0">
            <a:spAutoFit/>
          </a:bodyPr>
          <a:lstStyle/>
          <a:p>
            <a:pPr algn="ctr" defTabSz="342900"/>
            <a:r>
              <a:rPr lang="en-US" dirty="0" smtClean="0">
                <a:solidFill>
                  <a:prstClr val="black"/>
                </a:solidFill>
                <a:latin typeface="Arial"/>
              </a:rPr>
              <a:t>Justice System</a:t>
            </a:r>
            <a:endParaRPr lang="en-US" sz="1050" dirty="0">
              <a:solidFill>
                <a:prstClr val="black"/>
              </a:solidFill>
              <a:latin typeface="Arial"/>
            </a:endParaRPr>
          </a:p>
        </p:txBody>
      </p:sp>
      <p:sp>
        <p:nvSpPr>
          <p:cNvPr id="16" name="TextBox 15"/>
          <p:cNvSpPr txBox="1"/>
          <p:nvPr/>
        </p:nvSpPr>
        <p:spPr>
          <a:xfrm rot="5400000">
            <a:off x="7127601" y="2660499"/>
            <a:ext cx="2144684" cy="369332"/>
          </a:xfrm>
          <a:prstGeom prst="rect">
            <a:avLst/>
          </a:prstGeom>
          <a:solidFill>
            <a:srgbClr val="FFFFD0"/>
          </a:solidFill>
        </p:spPr>
        <p:txBody>
          <a:bodyPr wrap="square" rtlCol="0">
            <a:spAutoFit/>
          </a:bodyPr>
          <a:lstStyle/>
          <a:p>
            <a:pPr algn="ctr" defTabSz="342900"/>
            <a:r>
              <a:rPr lang="en-US" dirty="0" smtClean="0">
                <a:solidFill>
                  <a:prstClr val="black"/>
                </a:solidFill>
                <a:latin typeface="Arial"/>
              </a:rPr>
              <a:t>Treatment System</a:t>
            </a:r>
            <a:endParaRPr lang="en-US" sz="1050" dirty="0">
              <a:solidFill>
                <a:prstClr val="black"/>
              </a:solidFill>
              <a:latin typeface="Arial"/>
            </a:endParaRPr>
          </a:p>
        </p:txBody>
      </p:sp>
      <p:sp>
        <p:nvSpPr>
          <p:cNvPr id="19" name="Title 1"/>
          <p:cNvSpPr txBox="1">
            <a:spLocks/>
          </p:cNvSpPr>
          <p:nvPr/>
        </p:nvSpPr>
        <p:spPr bwMode="auto">
          <a:xfrm>
            <a:off x="751739" y="5096887"/>
            <a:ext cx="7690585" cy="5195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342900" rtl="0" eaLnBrk="0" fontAlgn="base" hangingPunct="0">
              <a:spcBef>
                <a:spcPct val="0"/>
              </a:spcBef>
              <a:spcAft>
                <a:spcPct val="0"/>
              </a:spcAft>
              <a:defRPr sz="2250" b="1" i="0" kern="1200">
                <a:solidFill>
                  <a:srgbClr val="355474"/>
                </a:solidFill>
                <a:latin typeface="Arial"/>
                <a:ea typeface="Arial Black" panose="020B0A04020102020204" pitchFamily="34" charset="0"/>
                <a:cs typeface="Arial"/>
              </a:defRPr>
            </a:lvl1pPr>
            <a:lvl2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2pPr>
            <a:lvl3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3pPr>
            <a:lvl4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4pPr>
            <a:lvl5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5pPr>
            <a:lvl6pPr marL="3429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6pPr>
            <a:lvl7pPr marL="6858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7pPr>
            <a:lvl8pPr marL="10287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8pPr>
            <a:lvl9pPr marL="13716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9pPr>
          </a:lstStyle>
          <a:p>
            <a:pPr algn="ctr"/>
            <a:r>
              <a:rPr lang="en-US" sz="3000" dirty="0" smtClean="0">
                <a:solidFill>
                  <a:srgbClr val="00B050"/>
                </a:solidFill>
              </a:rPr>
              <a:t>800,000 Police</a:t>
            </a:r>
            <a:r>
              <a:rPr lang="en-US" sz="3000" dirty="0">
                <a:solidFill>
                  <a:srgbClr val="00B050"/>
                </a:solidFill>
              </a:rPr>
              <a:t> </a:t>
            </a:r>
            <a:r>
              <a:rPr lang="en-US" sz="3000" dirty="0" smtClean="0">
                <a:solidFill>
                  <a:srgbClr val="00B050"/>
                </a:solidFill>
              </a:rPr>
              <a:t>Referring to Treatment</a:t>
            </a:r>
            <a:r>
              <a:rPr lang="en-US" sz="3000" dirty="0">
                <a:solidFill>
                  <a:srgbClr val="00B050"/>
                </a:solidFill>
              </a:rPr>
              <a:t> </a:t>
            </a:r>
            <a:r>
              <a:rPr lang="en-US" sz="3000" dirty="0" smtClean="0">
                <a:solidFill>
                  <a:srgbClr val="00B050"/>
                </a:solidFill>
              </a:rPr>
              <a:t>(New!)</a:t>
            </a:r>
            <a:endParaRPr lang="en-US" sz="3000" dirty="0">
              <a:solidFill>
                <a:srgbClr val="00B050"/>
              </a:solidFill>
            </a:endParaRPr>
          </a:p>
        </p:txBody>
      </p:sp>
      <p:sp>
        <p:nvSpPr>
          <p:cNvPr id="4" name="Left-Right Arrow 3"/>
          <p:cNvSpPr/>
          <p:nvPr/>
        </p:nvSpPr>
        <p:spPr>
          <a:xfrm>
            <a:off x="1246909" y="3272757"/>
            <a:ext cx="6657798" cy="484632"/>
          </a:xfrm>
          <a:prstGeom prst="lef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Case Management, Collaboration, Systems Communication</a:t>
            </a:r>
            <a:endParaRPr lang="en-US" dirty="0">
              <a:solidFill>
                <a:prstClr val="white"/>
              </a:solidFill>
            </a:endParaRPr>
          </a:p>
        </p:txBody>
      </p:sp>
    </p:spTree>
    <p:extLst>
      <p:ext uri="{BB962C8B-B14F-4D97-AF65-F5344CB8AC3E}">
        <p14:creationId xmlns:p14="http://schemas.microsoft.com/office/powerpoint/2010/main" val="390399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79322" y="271029"/>
            <a:ext cx="7465512" cy="5551636"/>
          </a:xfrm>
          <a:prstGeom prst="rect">
            <a:avLst/>
          </a:prstGeom>
        </p:spPr>
      </p:pic>
      <p:sp>
        <p:nvSpPr>
          <p:cNvPr id="2" name="Title 1"/>
          <p:cNvSpPr>
            <a:spLocks noGrp="1"/>
          </p:cNvSpPr>
          <p:nvPr>
            <p:ph type="title"/>
          </p:nvPr>
        </p:nvSpPr>
        <p:spPr>
          <a:xfrm>
            <a:off x="0" y="914699"/>
            <a:ext cx="2449882" cy="4558430"/>
          </a:xfrm>
        </p:spPr>
        <p:txBody>
          <a:bodyPr/>
          <a:lstStyle/>
          <a:p>
            <a:r>
              <a:rPr lang="en-US" sz="2400" dirty="0" smtClean="0"/>
              <a:t>Why Case Management:</a:t>
            </a:r>
            <a:br>
              <a:rPr lang="en-US" sz="2400" dirty="0" smtClean="0"/>
            </a:br>
            <a:r>
              <a:rPr lang="en-US" sz="2400" dirty="0" smtClean="0">
                <a:solidFill>
                  <a:schemeClr val="bg1">
                    <a:lumMod val="50000"/>
                  </a:schemeClr>
                </a:solidFill>
              </a:rPr>
              <a:t/>
            </a:r>
            <a:br>
              <a:rPr lang="en-US" sz="2400" dirty="0" smtClean="0">
                <a:solidFill>
                  <a:schemeClr val="bg1">
                    <a:lumMod val="50000"/>
                  </a:schemeClr>
                </a:solidFill>
              </a:rPr>
            </a:br>
            <a:r>
              <a:rPr lang="en-US" sz="2000" b="0" dirty="0" smtClean="0">
                <a:solidFill>
                  <a:schemeClr val="bg1">
                    <a:lumMod val="50000"/>
                  </a:schemeClr>
                </a:solidFill>
              </a:rPr>
              <a:t>Most individuals entering the justice </a:t>
            </a:r>
            <a:r>
              <a:rPr lang="en-US" sz="2000" b="0" dirty="0">
                <a:solidFill>
                  <a:schemeClr val="bg1">
                    <a:lumMod val="50000"/>
                  </a:schemeClr>
                </a:solidFill>
              </a:rPr>
              <a:t>s</a:t>
            </a:r>
            <a:r>
              <a:rPr lang="en-US" sz="2000" b="0" dirty="0" smtClean="0">
                <a:solidFill>
                  <a:schemeClr val="bg1">
                    <a:lumMod val="50000"/>
                  </a:schemeClr>
                </a:solidFill>
              </a:rPr>
              <a:t>ystem </a:t>
            </a:r>
            <a:r>
              <a:rPr lang="en-US" sz="2000" b="0" dirty="0">
                <a:solidFill>
                  <a:schemeClr val="bg1">
                    <a:lumMod val="50000"/>
                  </a:schemeClr>
                </a:solidFill>
              </a:rPr>
              <a:t>h</a:t>
            </a:r>
            <a:r>
              <a:rPr lang="en-US" sz="2000" b="0" dirty="0" smtClean="0">
                <a:solidFill>
                  <a:schemeClr val="bg1">
                    <a:lumMod val="50000"/>
                  </a:schemeClr>
                </a:solidFill>
              </a:rPr>
              <a:t>ave multiple &amp; complex </a:t>
            </a:r>
            <a:r>
              <a:rPr lang="en-US" sz="2000" b="0" dirty="0">
                <a:solidFill>
                  <a:schemeClr val="bg1">
                    <a:lumMod val="50000"/>
                  </a:schemeClr>
                </a:solidFill>
              </a:rPr>
              <a:t>s</a:t>
            </a:r>
            <a:r>
              <a:rPr lang="en-US" sz="2000" b="0" dirty="0" smtClean="0">
                <a:solidFill>
                  <a:schemeClr val="bg1">
                    <a:lumMod val="50000"/>
                  </a:schemeClr>
                </a:solidFill>
              </a:rPr>
              <a:t>ervice needs</a:t>
            </a:r>
            <a:endParaRPr lang="en-US" sz="2000" b="0" dirty="0">
              <a:solidFill>
                <a:schemeClr val="bg1">
                  <a:lumMod val="50000"/>
                </a:schemeClr>
              </a:solidFill>
            </a:endParaRPr>
          </a:p>
        </p:txBody>
      </p:sp>
      <p:sp>
        <p:nvSpPr>
          <p:cNvPr id="6" name="TextBox 5"/>
          <p:cNvSpPr txBox="1"/>
          <p:nvPr/>
        </p:nvSpPr>
        <p:spPr>
          <a:xfrm>
            <a:off x="191733" y="5493774"/>
            <a:ext cx="2590800" cy="276999"/>
          </a:xfrm>
          <a:prstGeom prst="rect">
            <a:avLst/>
          </a:prstGeom>
          <a:noFill/>
        </p:spPr>
        <p:txBody>
          <a:bodyPr wrap="square">
            <a:spAutoFit/>
          </a:bodyPr>
          <a:lstStyle/>
          <a:p>
            <a:pPr>
              <a:defRPr/>
            </a:pPr>
            <a:r>
              <a:rPr lang="en-US" sz="1200" dirty="0">
                <a:solidFill>
                  <a:prstClr val="black"/>
                </a:solidFill>
                <a:latin typeface="Lato" panose="020F0502020204030203" pitchFamily="34" charset="0"/>
              </a:rPr>
              <a:t>Source</a:t>
            </a:r>
            <a:r>
              <a:rPr lang="en-US" sz="1200" dirty="0" smtClean="0">
                <a:solidFill>
                  <a:prstClr val="black"/>
                </a:solidFill>
                <a:latin typeface="Lato" panose="020F0502020204030203" pitchFamily="34" charset="0"/>
              </a:rPr>
              <a:t>: Community Catalyst, 2016</a:t>
            </a:r>
            <a:endParaRPr lang="en-US" sz="1200" dirty="0">
              <a:solidFill>
                <a:prstClr val="black"/>
              </a:solidFill>
              <a:latin typeface="Lato" panose="020F0502020204030203" pitchFamily="34" charset="0"/>
            </a:endParaRPr>
          </a:p>
        </p:txBody>
      </p:sp>
    </p:spTree>
    <p:extLst>
      <p:ext uri="{BB962C8B-B14F-4D97-AF65-F5344CB8AC3E}">
        <p14:creationId xmlns:p14="http://schemas.microsoft.com/office/powerpoint/2010/main" val="140237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710456" y="762000"/>
            <a:ext cx="7848601" cy="1244552"/>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chemeClr val="tx1"/>
              </a:solidFill>
            </a:endParaRPr>
          </a:p>
        </p:txBody>
      </p:sp>
      <p:grpSp>
        <p:nvGrpSpPr>
          <p:cNvPr id="10" name="Group 9"/>
          <p:cNvGrpSpPr>
            <a:grpSpLocks/>
          </p:cNvGrpSpPr>
          <p:nvPr/>
        </p:nvGrpSpPr>
        <p:grpSpPr bwMode="auto">
          <a:xfrm>
            <a:off x="8254831" y="5431334"/>
            <a:ext cx="695325" cy="387350"/>
            <a:chOff x="4881" y="3885"/>
            <a:chExt cx="564" cy="263"/>
          </a:xfrm>
        </p:grpSpPr>
        <p:pic>
          <p:nvPicPr>
            <p:cNvPr id="11" name="Picture 10" descr="TCU268"/>
            <p:cNvPicPr>
              <a:picLocks noChangeAspect="1" noChangeArrowheads="1"/>
            </p:cNvPicPr>
            <p:nvPr/>
          </p:nvPicPr>
          <p:blipFill>
            <a:blip r:embed="rId3" cstate="print"/>
            <a:srcRect/>
            <a:stretch>
              <a:fillRect/>
            </a:stretch>
          </p:blipFill>
          <p:spPr bwMode="auto">
            <a:xfrm>
              <a:off x="4951" y="3885"/>
              <a:ext cx="444" cy="179"/>
            </a:xfrm>
            <a:prstGeom prst="rect">
              <a:avLst/>
            </a:prstGeom>
            <a:noFill/>
            <a:ln w="9525">
              <a:noFill/>
              <a:miter lim="800000"/>
              <a:headEnd/>
              <a:tailEnd/>
            </a:ln>
          </p:spPr>
        </p:pic>
        <p:sp>
          <p:nvSpPr>
            <p:cNvPr id="13" name="Text Box 5"/>
            <p:cNvSpPr txBox="1">
              <a:spLocks noChangeArrowheads="1"/>
            </p:cNvSpPr>
            <p:nvPr/>
          </p:nvSpPr>
          <p:spPr bwMode="auto">
            <a:xfrm>
              <a:off x="4881" y="4023"/>
              <a:ext cx="564" cy="125"/>
            </a:xfrm>
            <a:prstGeom prst="rect">
              <a:avLst/>
            </a:prstGeom>
            <a:noFill/>
            <a:ln w="9525">
              <a:noFill/>
              <a:miter lim="800000"/>
              <a:headEnd/>
              <a:tailEnd/>
            </a:ln>
          </p:spPr>
          <p:txBody>
            <a:bodyPr>
              <a:spAutoFit/>
            </a:bodyPr>
            <a:lstStyle/>
            <a:p>
              <a:pPr algn="ctr"/>
              <a:r>
                <a:rPr lang="en-US" sz="500" dirty="0">
                  <a:latin typeface="+mj-lt"/>
                  <a:cs typeface="Arial" charset="0"/>
                </a:rPr>
                <a:t>©</a:t>
              </a:r>
              <a:r>
                <a:rPr lang="en-US" sz="600" dirty="0">
                  <a:latin typeface="+mj-lt"/>
                  <a:cs typeface="Arial" charset="0"/>
                </a:rPr>
                <a:t> </a:t>
              </a:r>
              <a:r>
                <a:rPr lang="en-US" sz="600" dirty="0">
                  <a:latin typeface="+mj-lt"/>
                </a:rPr>
                <a:t>2014</a:t>
              </a:r>
            </a:p>
          </p:txBody>
        </p:sp>
      </p:grpSp>
      <p:sp>
        <p:nvSpPr>
          <p:cNvPr id="15" name="Title 2"/>
          <p:cNvSpPr>
            <a:spLocks noGrp="1"/>
          </p:cNvSpPr>
          <p:nvPr>
            <p:ph type="title"/>
          </p:nvPr>
        </p:nvSpPr>
        <p:spPr>
          <a:xfrm>
            <a:off x="558057" y="304800"/>
            <a:ext cx="8229600" cy="838200"/>
          </a:xfrm>
        </p:spPr>
        <p:txBody>
          <a:bodyPr/>
          <a:lstStyle/>
          <a:p>
            <a:r>
              <a:rPr lang="en-US" dirty="0" smtClean="0"/>
              <a:t>Signs of Recovery </a:t>
            </a:r>
            <a:r>
              <a:rPr lang="en-US" dirty="0"/>
              <a:t>O</a:t>
            </a:r>
            <a:r>
              <a:rPr lang="en-US" dirty="0" smtClean="0"/>
              <a:t>ver </a:t>
            </a:r>
            <a:r>
              <a:rPr lang="en-US" dirty="0"/>
              <a:t>T</a:t>
            </a:r>
            <a:r>
              <a:rPr lang="en-US" dirty="0" smtClean="0"/>
              <a:t>ime</a:t>
            </a:r>
            <a:endParaRPr lang="en-US" dirty="0"/>
          </a:p>
        </p:txBody>
      </p:sp>
      <p:sp>
        <p:nvSpPr>
          <p:cNvPr id="4" name="TextBox 3"/>
          <p:cNvSpPr txBox="1"/>
          <p:nvPr/>
        </p:nvSpPr>
        <p:spPr>
          <a:xfrm>
            <a:off x="2996458" y="1114188"/>
            <a:ext cx="2362199" cy="553998"/>
          </a:xfrm>
          <a:prstGeom prst="rect">
            <a:avLst/>
          </a:prstGeom>
          <a:noFill/>
        </p:spPr>
        <p:txBody>
          <a:bodyPr wrap="square" rtlCol="0">
            <a:spAutoFit/>
          </a:bodyPr>
          <a:lstStyle/>
          <a:p>
            <a:pPr algn="ctr"/>
            <a:r>
              <a:rPr lang="en-US" sz="1500" u="sng" dirty="0" smtClean="0"/>
              <a:t>Duration of Abstinence</a:t>
            </a:r>
          </a:p>
          <a:p>
            <a:pPr algn="ctr"/>
            <a:r>
              <a:rPr lang="en-US" sz="1500" dirty="0" smtClean="0"/>
              <a:t>1-3 Years</a:t>
            </a:r>
            <a:endParaRPr lang="en-US" sz="1500" dirty="0"/>
          </a:p>
        </p:txBody>
      </p:sp>
      <p:sp>
        <p:nvSpPr>
          <p:cNvPr id="5" name="TextBox 4"/>
          <p:cNvSpPr txBox="1"/>
          <p:nvPr/>
        </p:nvSpPr>
        <p:spPr>
          <a:xfrm>
            <a:off x="984777" y="1371600"/>
            <a:ext cx="1186350" cy="323165"/>
          </a:xfrm>
          <a:prstGeom prst="rect">
            <a:avLst/>
          </a:prstGeom>
          <a:noFill/>
        </p:spPr>
        <p:txBody>
          <a:bodyPr wrap="none" rtlCol="0">
            <a:spAutoFit/>
          </a:bodyPr>
          <a:lstStyle/>
          <a:p>
            <a:r>
              <a:rPr lang="en-US" sz="1500" dirty="0"/>
              <a:t>1-12 </a:t>
            </a:r>
            <a:r>
              <a:rPr lang="en-US" sz="1500" dirty="0" smtClean="0"/>
              <a:t>Months</a:t>
            </a:r>
            <a:endParaRPr lang="en-US" sz="1500" dirty="0"/>
          </a:p>
        </p:txBody>
      </p:sp>
      <p:sp>
        <p:nvSpPr>
          <p:cNvPr id="16" name="TextBox 15"/>
          <p:cNvSpPr txBox="1"/>
          <p:nvPr/>
        </p:nvSpPr>
        <p:spPr>
          <a:xfrm>
            <a:off x="6496293" y="1371600"/>
            <a:ext cx="888961" cy="323165"/>
          </a:xfrm>
          <a:prstGeom prst="rect">
            <a:avLst/>
          </a:prstGeom>
          <a:noFill/>
        </p:spPr>
        <p:txBody>
          <a:bodyPr wrap="none" rtlCol="0">
            <a:spAutoFit/>
          </a:bodyPr>
          <a:lstStyle/>
          <a:p>
            <a:r>
              <a:rPr lang="en-US" sz="1500" dirty="0" smtClean="0"/>
              <a:t>4-7 Years</a:t>
            </a:r>
            <a:endParaRPr lang="en-US" sz="1500" dirty="0"/>
          </a:p>
        </p:txBody>
      </p:sp>
      <p:sp>
        <p:nvSpPr>
          <p:cNvPr id="6" name="Rectangular Callout 5"/>
          <p:cNvSpPr/>
          <p:nvPr/>
        </p:nvSpPr>
        <p:spPr>
          <a:xfrm rot="10800000">
            <a:off x="542814" y="2170069"/>
            <a:ext cx="2575861" cy="3021465"/>
          </a:xfrm>
          <a:prstGeom prst="wedgeRectCallout">
            <a:avLst>
              <a:gd name="adj1" fmla="val 23409"/>
              <a:gd name="adj2" fmla="val 6231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664736" y="2213796"/>
            <a:ext cx="2331722" cy="2785378"/>
          </a:xfrm>
          <a:prstGeom prst="rect">
            <a:avLst/>
          </a:prstGeom>
          <a:noFill/>
        </p:spPr>
        <p:txBody>
          <a:bodyPr wrap="square" rtlCol="0">
            <a:spAutoFit/>
          </a:bodyPr>
          <a:lstStyle/>
          <a:p>
            <a:pPr marL="228600" indent="-225425">
              <a:spcAft>
                <a:spcPts val="600"/>
              </a:spcAft>
              <a:buFont typeface="Arial" panose="020B0604020202020204" pitchFamily="34" charset="0"/>
              <a:buChar char="•"/>
            </a:pPr>
            <a:r>
              <a:rPr lang="en-US" sz="1600" dirty="0" smtClean="0"/>
              <a:t>More abstinent friends</a:t>
            </a:r>
          </a:p>
          <a:p>
            <a:pPr marL="228600" indent="-225425">
              <a:spcAft>
                <a:spcPts val="600"/>
              </a:spcAft>
              <a:buFont typeface="Arial" panose="020B0604020202020204" pitchFamily="34" charset="0"/>
              <a:buChar char="•"/>
            </a:pPr>
            <a:r>
              <a:rPr lang="en-US" sz="1600" dirty="0" smtClean="0"/>
              <a:t>Less illegal activity and incarceration</a:t>
            </a:r>
          </a:p>
          <a:p>
            <a:pPr marL="228600" indent="-225425">
              <a:spcAft>
                <a:spcPts val="600"/>
              </a:spcAft>
              <a:buFont typeface="Arial" panose="020B0604020202020204" pitchFamily="34" charset="0"/>
              <a:buChar char="•"/>
            </a:pPr>
            <a:r>
              <a:rPr lang="en-US" sz="1600" dirty="0" smtClean="0"/>
              <a:t>Less homelessness, violence, and victimization</a:t>
            </a:r>
          </a:p>
          <a:p>
            <a:pPr marL="228600" indent="-225425">
              <a:spcAft>
                <a:spcPts val="600"/>
              </a:spcAft>
              <a:buFont typeface="Arial" panose="020B0604020202020204" pitchFamily="34" charset="0"/>
              <a:buChar char="•"/>
            </a:pPr>
            <a:r>
              <a:rPr lang="en-US" sz="1600" dirty="0" smtClean="0"/>
              <a:t>Less use by others at home, work, and by social peers</a:t>
            </a:r>
            <a:endParaRPr lang="en-US" sz="1600" dirty="0"/>
          </a:p>
        </p:txBody>
      </p:sp>
      <p:sp>
        <p:nvSpPr>
          <p:cNvPr id="17" name="Rectangular Callout 16"/>
          <p:cNvSpPr/>
          <p:nvPr/>
        </p:nvSpPr>
        <p:spPr>
          <a:xfrm rot="10800000">
            <a:off x="3229793" y="2135904"/>
            <a:ext cx="2286002" cy="3055630"/>
          </a:xfrm>
          <a:prstGeom prst="wedgeRectCallout">
            <a:avLst>
              <a:gd name="adj1" fmla="val 18426"/>
              <a:gd name="adj2" fmla="val 6272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3297447" y="2213796"/>
            <a:ext cx="2218348" cy="2215991"/>
          </a:xfrm>
          <a:prstGeom prst="rect">
            <a:avLst/>
          </a:prstGeom>
          <a:noFill/>
        </p:spPr>
        <p:txBody>
          <a:bodyPr wrap="square" rtlCol="0">
            <a:spAutoFit/>
          </a:bodyPr>
          <a:lstStyle/>
          <a:p>
            <a:pPr marL="225425" indent="-225425">
              <a:spcAft>
                <a:spcPts val="600"/>
              </a:spcAft>
              <a:buFont typeface="Arial" panose="020B0604020202020204" pitchFamily="34" charset="0"/>
              <a:buChar char="•"/>
            </a:pPr>
            <a:r>
              <a:rPr lang="en-US" sz="1600" dirty="0" smtClean="0"/>
              <a:t>Virtual elimination of illegal activity and illegal income</a:t>
            </a:r>
          </a:p>
          <a:p>
            <a:pPr marL="225425" indent="-225425">
              <a:spcAft>
                <a:spcPts val="600"/>
              </a:spcAft>
              <a:buFont typeface="Arial" panose="020B0604020202020204" pitchFamily="34" charset="0"/>
              <a:buChar char="•"/>
            </a:pPr>
            <a:r>
              <a:rPr lang="en-US" sz="1600" dirty="0" smtClean="0"/>
              <a:t>Better housing and living situations</a:t>
            </a:r>
          </a:p>
          <a:p>
            <a:pPr marL="225425" indent="-225425">
              <a:spcAft>
                <a:spcPts val="600"/>
              </a:spcAft>
              <a:buFont typeface="Arial" panose="020B0604020202020204" pitchFamily="34" charset="0"/>
              <a:buChar char="•"/>
            </a:pPr>
            <a:r>
              <a:rPr lang="en-US" sz="1600" dirty="0" smtClean="0"/>
              <a:t>Increasing employment and income</a:t>
            </a:r>
            <a:endParaRPr lang="en-US" sz="1600" dirty="0"/>
          </a:p>
        </p:txBody>
      </p:sp>
      <p:sp>
        <p:nvSpPr>
          <p:cNvPr id="19" name="Rectangular Callout 18"/>
          <p:cNvSpPr/>
          <p:nvPr/>
        </p:nvSpPr>
        <p:spPr>
          <a:xfrm rot="10800000">
            <a:off x="5694566" y="2247930"/>
            <a:ext cx="3255589" cy="2943604"/>
          </a:xfrm>
          <a:prstGeom prst="wedgeRectCallout">
            <a:avLst>
              <a:gd name="adj1" fmla="val 17820"/>
              <a:gd name="adj2" fmla="val 65575"/>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5815857" y="2362200"/>
            <a:ext cx="3153590" cy="2616101"/>
          </a:xfrm>
          <a:prstGeom prst="rect">
            <a:avLst/>
          </a:prstGeom>
          <a:noFill/>
        </p:spPr>
        <p:txBody>
          <a:bodyPr wrap="square" rtlCol="0">
            <a:spAutoFit/>
          </a:bodyPr>
          <a:lstStyle/>
          <a:p>
            <a:pPr marL="225425" indent="-225425">
              <a:spcAft>
                <a:spcPts val="600"/>
              </a:spcAft>
              <a:buFont typeface="Arial" panose="020B0604020202020204" pitchFamily="34" charset="0"/>
              <a:buChar char="•"/>
            </a:pPr>
            <a:r>
              <a:rPr lang="en-US" sz="1600" dirty="0" smtClean="0"/>
              <a:t>More social and spiritual support</a:t>
            </a:r>
          </a:p>
          <a:p>
            <a:pPr marL="225425" indent="-225425">
              <a:spcAft>
                <a:spcPts val="600"/>
              </a:spcAft>
              <a:buFont typeface="Arial" panose="020B0604020202020204" pitchFamily="34" charset="0"/>
              <a:buChar char="•"/>
            </a:pPr>
            <a:r>
              <a:rPr lang="en-US" sz="1600" dirty="0" smtClean="0"/>
              <a:t>Better mental health</a:t>
            </a:r>
          </a:p>
          <a:p>
            <a:pPr marL="225425" indent="-225425">
              <a:spcAft>
                <a:spcPts val="600"/>
              </a:spcAft>
              <a:buFont typeface="Arial" panose="020B0604020202020204" pitchFamily="34" charset="0"/>
              <a:buChar char="•"/>
            </a:pPr>
            <a:r>
              <a:rPr lang="en-US" sz="1600" dirty="0" smtClean="0"/>
              <a:t>Housing and living situations continue to improve</a:t>
            </a:r>
          </a:p>
          <a:p>
            <a:pPr marL="225425" indent="-225425">
              <a:spcAft>
                <a:spcPts val="600"/>
              </a:spcAft>
              <a:buFont typeface="Arial" panose="020B0604020202020204" pitchFamily="34" charset="0"/>
              <a:buChar char="•"/>
            </a:pPr>
            <a:r>
              <a:rPr lang="en-US" sz="1600" dirty="0" smtClean="0"/>
              <a:t>Dramatic rise in employment and income</a:t>
            </a:r>
          </a:p>
          <a:p>
            <a:pPr marL="225425" indent="-225425">
              <a:spcAft>
                <a:spcPts val="600"/>
              </a:spcAft>
              <a:buFont typeface="Arial" panose="020B0604020202020204" pitchFamily="34" charset="0"/>
              <a:buChar char="•"/>
            </a:pPr>
            <a:r>
              <a:rPr lang="en-US" sz="1600" dirty="0" smtClean="0"/>
              <a:t>Dramatic drop in people living below the poverty line</a:t>
            </a:r>
            <a:endParaRPr lang="en-US" sz="1600" dirty="0"/>
          </a:p>
        </p:txBody>
      </p:sp>
      <p:sp>
        <p:nvSpPr>
          <p:cNvPr id="21" name="TextBox 20"/>
          <p:cNvSpPr txBox="1"/>
          <p:nvPr/>
        </p:nvSpPr>
        <p:spPr>
          <a:xfrm>
            <a:off x="100857" y="5685504"/>
            <a:ext cx="9144000" cy="246221"/>
          </a:xfrm>
          <a:prstGeom prst="rect">
            <a:avLst/>
          </a:prstGeom>
          <a:noFill/>
        </p:spPr>
        <p:txBody>
          <a:bodyPr>
            <a:spAutoFit/>
          </a:bodyPr>
          <a:lstStyle/>
          <a:p>
            <a:pPr>
              <a:defRPr/>
            </a:pPr>
            <a:r>
              <a:rPr lang="en-US" sz="1000" b="0" dirty="0">
                <a:latin typeface="Lato" panose="020F0502020204030203" pitchFamily="34" charset="0"/>
              </a:rPr>
              <a:t>Source</a:t>
            </a:r>
            <a:r>
              <a:rPr lang="en-US" sz="1000" dirty="0" smtClean="0">
                <a:latin typeface="Lato" panose="020F0502020204030203" pitchFamily="34" charset="0"/>
              </a:rPr>
              <a:t>: Dennis, Foos &amp; Scott, 2007</a:t>
            </a:r>
            <a:endParaRPr lang="en-US" sz="1000" b="0" dirty="0">
              <a:latin typeface="Lato" panose="020F0502020204030203" pitchFamily="34" charset="0"/>
            </a:endParaRPr>
          </a:p>
        </p:txBody>
      </p:sp>
    </p:spTree>
    <p:extLst>
      <p:ext uri="{BB962C8B-B14F-4D97-AF65-F5344CB8AC3E}">
        <p14:creationId xmlns:p14="http://schemas.microsoft.com/office/powerpoint/2010/main" val="365510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7" grpId="0" animBg="1"/>
      <p:bldP spid="18" grpId="0"/>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comp of comp drug addic treat" title="comp of comp drug addic treat"/>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39453" y="6846"/>
            <a:ext cx="7077204" cy="5884256"/>
          </a:xfrm>
        </p:spPr>
      </p:pic>
      <p:sp>
        <p:nvSpPr>
          <p:cNvPr id="10" name="TextBox 9"/>
          <p:cNvSpPr txBox="1"/>
          <p:nvPr/>
        </p:nvSpPr>
        <p:spPr>
          <a:xfrm>
            <a:off x="3242542" y="5578194"/>
            <a:ext cx="3145972" cy="253916"/>
          </a:xfrm>
          <a:prstGeom prst="rect">
            <a:avLst/>
          </a:prstGeom>
          <a:noFill/>
        </p:spPr>
        <p:txBody>
          <a:bodyPr wrap="square" rtlCol="0">
            <a:spAutoFit/>
          </a:bodyPr>
          <a:lstStyle/>
          <a:p>
            <a:pPr defTabSz="685800" fontAlgn="auto">
              <a:spcBef>
                <a:spcPts val="0"/>
              </a:spcBef>
              <a:spcAft>
                <a:spcPts val="0"/>
              </a:spcAft>
            </a:pPr>
            <a:r>
              <a:rPr lang="en-US" sz="1050" dirty="0">
                <a:solidFill>
                  <a:srgbClr val="294161"/>
                </a:solidFill>
                <a:latin typeface="Arial"/>
              </a:rPr>
              <a:t>National Institute of Drug Abuse</a:t>
            </a:r>
          </a:p>
        </p:txBody>
      </p:sp>
    </p:spTree>
    <p:extLst>
      <p:ext uri="{BB962C8B-B14F-4D97-AF65-F5344CB8AC3E}">
        <p14:creationId xmlns:p14="http://schemas.microsoft.com/office/powerpoint/2010/main" val="181651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064" y="1860329"/>
            <a:ext cx="7772400" cy="3351978"/>
          </a:xfrm>
        </p:spPr>
        <p:txBody>
          <a:bodyPr/>
          <a:lstStyle/>
          <a:p>
            <a:pPr>
              <a:lnSpc>
                <a:spcPct val="100000"/>
              </a:lnSpc>
              <a:spcBef>
                <a:spcPts val="0"/>
              </a:spcBef>
              <a:spcAft>
                <a:spcPts val="1200"/>
              </a:spcAft>
            </a:pPr>
            <a:r>
              <a:rPr lang="en-US" sz="4000" dirty="0" smtClean="0"/>
              <a:t>The Naloxone Plus </a:t>
            </a:r>
            <a:br>
              <a:rPr lang="en-US" sz="4000" dirty="0" smtClean="0"/>
            </a:br>
            <a:r>
              <a:rPr lang="en-US" sz="4000" dirty="0" smtClean="0"/>
              <a:t>Framework: Designed for</a:t>
            </a:r>
            <a:br>
              <a:rPr lang="en-US" sz="4000" dirty="0" smtClean="0"/>
            </a:br>
            <a:r>
              <a:rPr lang="en-US" sz="4000" dirty="0" smtClean="0"/>
              <a:t>Saving Lives – Twice</a:t>
            </a:r>
            <a:br>
              <a:rPr lang="en-US" sz="4000" dirty="0" smtClean="0"/>
            </a:br>
            <a:endParaRPr lang="en-US" sz="4000" dirty="0"/>
          </a:p>
        </p:txBody>
      </p:sp>
    </p:spTree>
    <p:extLst>
      <p:ext uri="{BB962C8B-B14F-4D97-AF65-F5344CB8AC3E}">
        <p14:creationId xmlns:p14="http://schemas.microsoft.com/office/powerpoint/2010/main" val="372070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r>
            <a:br>
              <a:rPr lang="en-US" dirty="0"/>
            </a:br>
            <a:r>
              <a:rPr lang="en-US" sz="2400" dirty="0" smtClean="0"/>
              <a:t/>
            </a:r>
            <a:br>
              <a:rPr lang="en-US" sz="2400" dirty="0" smtClean="0"/>
            </a:br>
            <a:r>
              <a:rPr lang="en-US" sz="2400" dirty="0"/>
              <a:t/>
            </a:r>
            <a:br>
              <a:rPr lang="en-US" sz="2400" dirty="0"/>
            </a:br>
            <a:endParaRPr lang="en-US" sz="2400" dirty="0"/>
          </a:p>
        </p:txBody>
      </p:sp>
      <p:sp>
        <p:nvSpPr>
          <p:cNvPr id="3" name="TextBox 2"/>
          <p:cNvSpPr txBox="1"/>
          <p:nvPr/>
        </p:nvSpPr>
        <p:spPr>
          <a:xfrm>
            <a:off x="457199" y="3389167"/>
            <a:ext cx="6395987" cy="2215991"/>
          </a:xfrm>
          <a:prstGeom prst="rect">
            <a:avLst/>
          </a:prstGeom>
          <a:noFill/>
        </p:spPr>
        <p:txBody>
          <a:bodyPr wrap="square" rtlCol="0">
            <a:spAutoFit/>
          </a:bodyPr>
          <a:lstStyle/>
          <a:p>
            <a:pPr defTabSz="914400" fontAlgn="auto">
              <a:spcBef>
                <a:spcPts val="0"/>
              </a:spcBef>
              <a:spcAft>
                <a:spcPts val="0"/>
              </a:spcAft>
            </a:pPr>
            <a:endParaRPr lang="en-US" sz="6600" dirty="0">
              <a:solidFill>
                <a:prstClr val="black"/>
              </a:solidFill>
              <a:latin typeface="Arial"/>
            </a:endParaRPr>
          </a:p>
          <a:p>
            <a:pPr defTabSz="914400" fontAlgn="auto">
              <a:spcBef>
                <a:spcPts val="0"/>
              </a:spcBef>
              <a:spcAft>
                <a:spcPts val="0"/>
              </a:spcAft>
            </a:pPr>
            <a:r>
              <a:rPr lang="en-US" sz="3600" i="1" dirty="0" smtClean="0">
                <a:solidFill>
                  <a:prstClr val="black"/>
                </a:solidFill>
                <a:latin typeface="Arial"/>
              </a:rPr>
              <a:t>The NATIONAL Voice of the</a:t>
            </a:r>
          </a:p>
          <a:p>
            <a:pPr defTabSz="914400" fontAlgn="auto">
              <a:spcBef>
                <a:spcPts val="0"/>
              </a:spcBef>
              <a:spcAft>
                <a:spcPts val="0"/>
              </a:spcAft>
            </a:pPr>
            <a:r>
              <a:rPr lang="en-US" sz="3600" i="1" dirty="0" smtClean="0">
                <a:solidFill>
                  <a:prstClr val="black"/>
                </a:solidFill>
                <a:latin typeface="Arial"/>
              </a:rPr>
              <a:t>Pre-Arrest Diversion Field</a:t>
            </a:r>
            <a:endParaRPr lang="en-US" sz="3600" i="1" dirty="0">
              <a:solidFill>
                <a:prstClr val="black"/>
              </a:solidFill>
              <a:latin typeface="Arial"/>
            </a:endParaRPr>
          </a:p>
        </p:txBody>
      </p:sp>
      <p:pic>
        <p:nvPicPr>
          <p:cNvPr id="6" name="Picture 5"/>
          <p:cNvPicPr>
            <a:picLocks noChangeAspect="1"/>
          </p:cNvPicPr>
          <p:nvPr/>
        </p:nvPicPr>
        <p:blipFill>
          <a:blip r:embed="rId2"/>
          <a:stretch>
            <a:fillRect/>
          </a:stretch>
        </p:blipFill>
        <p:spPr>
          <a:xfrm>
            <a:off x="7296665" y="6088640"/>
            <a:ext cx="1390135" cy="7159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8" y="295058"/>
            <a:ext cx="6039855" cy="3776428"/>
          </a:xfrm>
          <a:prstGeom prst="rect">
            <a:avLst/>
          </a:prstGeom>
        </p:spPr>
      </p:pic>
    </p:spTree>
    <p:extLst>
      <p:ext uri="{BB962C8B-B14F-4D97-AF65-F5344CB8AC3E}">
        <p14:creationId xmlns:p14="http://schemas.microsoft.com/office/powerpoint/2010/main" val="58624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887897"/>
            <a:ext cx="8229600" cy="861391"/>
          </a:xfrm>
        </p:spPr>
        <p:txBody>
          <a:bodyPr/>
          <a:lstStyle/>
          <a:p>
            <a:r>
              <a:rPr lang="en-US" dirty="0" smtClean="0"/>
              <a:t>PTACC Collaborative: </a:t>
            </a:r>
            <a:br>
              <a:rPr lang="en-US" dirty="0" smtClean="0"/>
            </a:br>
            <a:r>
              <a:rPr lang="en-US" dirty="0" smtClean="0"/>
              <a:t>Our Mission</a:t>
            </a:r>
            <a:r>
              <a:rPr lang="en-US" dirty="0"/>
              <a:t>, </a:t>
            </a:r>
            <a:r>
              <a:rPr lang="en-US" dirty="0" smtClean="0"/>
              <a:t>Purpose, </a:t>
            </a:r>
            <a:r>
              <a:rPr lang="en-US" dirty="0"/>
              <a:t>and </a:t>
            </a:r>
            <a:r>
              <a:rPr lang="en-US" dirty="0" smtClean="0"/>
              <a:t>Cornerstone</a:t>
            </a:r>
            <a:endParaRPr lang="en-US" dirty="0"/>
          </a:p>
        </p:txBody>
      </p:sp>
      <p:sp>
        <p:nvSpPr>
          <p:cNvPr id="3" name="Subtitle 2"/>
          <p:cNvSpPr>
            <a:spLocks noGrp="1"/>
          </p:cNvSpPr>
          <p:nvPr>
            <p:ph type="subTitle" idx="1"/>
          </p:nvPr>
        </p:nvSpPr>
        <p:spPr>
          <a:xfrm>
            <a:off x="430176" y="2155691"/>
            <a:ext cx="8229600" cy="1790667"/>
          </a:xfrm>
        </p:spPr>
        <p:txBody>
          <a:bodyPr/>
          <a:lstStyle/>
          <a:p>
            <a:pPr>
              <a:lnSpc>
                <a:spcPct val="100000"/>
              </a:lnSpc>
              <a:spcBef>
                <a:spcPts val="0"/>
              </a:spcBef>
              <a:spcAft>
                <a:spcPts val="1800"/>
              </a:spcAft>
            </a:pPr>
            <a:r>
              <a:rPr lang="en-US" b="1" dirty="0"/>
              <a:t>Mission </a:t>
            </a:r>
            <a:r>
              <a:rPr lang="en-US" dirty="0"/>
              <a:t>– To strategically enhance the quantity and quality of community behavioral health and social service options through engagement in pre-arrest </a:t>
            </a:r>
            <a:r>
              <a:rPr lang="en-US" dirty="0" smtClean="0"/>
              <a:t>diversion</a:t>
            </a:r>
            <a:endParaRPr lang="en-US" dirty="0"/>
          </a:p>
          <a:p>
            <a:pPr>
              <a:lnSpc>
                <a:spcPct val="100000"/>
              </a:lnSpc>
              <a:spcBef>
                <a:spcPts val="0"/>
              </a:spcBef>
              <a:spcAft>
                <a:spcPts val="1800"/>
              </a:spcAft>
            </a:pPr>
            <a:r>
              <a:rPr lang="en-US" b="1" dirty="0"/>
              <a:t>Purpose </a:t>
            </a:r>
            <a:r>
              <a:rPr lang="en-US" dirty="0"/>
              <a:t>– To provide </a:t>
            </a:r>
            <a:r>
              <a:rPr lang="en-US" dirty="0" smtClean="0"/>
              <a:t>NATIONAL vision</a:t>
            </a:r>
            <a:r>
              <a:rPr lang="en-US" dirty="0"/>
              <a:t>, leadership, advocacy, and education to facilitate the practice of pre-arrest diversion across the </a:t>
            </a:r>
            <a:r>
              <a:rPr lang="en-US" dirty="0" smtClean="0"/>
              <a:t>US</a:t>
            </a:r>
            <a:endParaRPr lang="en-US" dirty="0"/>
          </a:p>
        </p:txBody>
      </p:sp>
      <p:sp>
        <p:nvSpPr>
          <p:cNvPr id="4" name="TextBox 3"/>
          <p:cNvSpPr txBox="1"/>
          <p:nvPr/>
        </p:nvSpPr>
        <p:spPr>
          <a:xfrm>
            <a:off x="430176" y="3982594"/>
            <a:ext cx="6398007" cy="2308324"/>
          </a:xfrm>
          <a:prstGeom prst="rect">
            <a:avLst/>
          </a:prstGeom>
          <a:noFill/>
        </p:spPr>
        <p:txBody>
          <a:bodyPr wrap="square" rtlCol="0">
            <a:spAutoFit/>
          </a:bodyPr>
          <a:lstStyle/>
          <a:p>
            <a:pPr marL="285750" indent="-285750" defTabSz="914400" fontAlgn="auto">
              <a:spcBef>
                <a:spcPts val="0"/>
              </a:spcBef>
              <a:spcAft>
                <a:spcPts val="0"/>
              </a:spcAft>
              <a:buFont typeface="Arial" panose="020B0604020202020204" pitchFamily="34" charset="0"/>
              <a:buChar char="•"/>
            </a:pPr>
            <a:r>
              <a:rPr lang="en-US" b="1" dirty="0">
                <a:solidFill>
                  <a:prstClr val="white">
                    <a:lumMod val="50000"/>
                  </a:prstClr>
                </a:solidFill>
                <a:latin typeface="Arial"/>
              </a:rPr>
              <a:t>Cornerstone </a:t>
            </a:r>
            <a:r>
              <a:rPr lang="en-US" dirty="0">
                <a:solidFill>
                  <a:prstClr val="white">
                    <a:lumMod val="50000"/>
                  </a:prstClr>
                </a:solidFill>
                <a:latin typeface="Arial"/>
              </a:rPr>
              <a:t>– </a:t>
            </a:r>
            <a:r>
              <a:rPr lang="en-US" dirty="0" smtClean="0">
                <a:solidFill>
                  <a:prstClr val="white">
                    <a:lumMod val="50000"/>
                  </a:prstClr>
                </a:solidFill>
                <a:latin typeface="Arial"/>
              </a:rPr>
              <a:t>PTACC </a:t>
            </a:r>
            <a:r>
              <a:rPr lang="en-US" dirty="0">
                <a:solidFill>
                  <a:prstClr val="white">
                    <a:lumMod val="50000"/>
                  </a:prstClr>
                </a:solidFill>
                <a:latin typeface="Arial"/>
              </a:rPr>
              <a:t>is </a:t>
            </a:r>
            <a:r>
              <a:rPr lang="en-US" dirty="0" err="1" smtClean="0">
                <a:solidFill>
                  <a:prstClr val="white">
                    <a:lumMod val="50000"/>
                  </a:prstClr>
                </a:solidFill>
                <a:latin typeface="Arial"/>
              </a:rPr>
              <a:t>opensource</a:t>
            </a:r>
            <a:r>
              <a:rPr lang="en-US" dirty="0" smtClean="0">
                <a:solidFill>
                  <a:prstClr val="white">
                    <a:lumMod val="50000"/>
                  </a:prstClr>
                </a:solidFill>
                <a:latin typeface="Arial"/>
              </a:rPr>
              <a:t>, open to any and all. PTACC is “non-denominational” as </a:t>
            </a:r>
            <a:r>
              <a:rPr lang="en-US" dirty="0">
                <a:solidFill>
                  <a:prstClr val="white">
                    <a:lumMod val="50000"/>
                  </a:prstClr>
                </a:solidFill>
                <a:latin typeface="Arial"/>
              </a:rPr>
              <a:t>to which model/brand of pre-arrest diversion is appropriate for a jurisdiction; each community must determine which </a:t>
            </a:r>
            <a:r>
              <a:rPr lang="en-US" dirty="0" smtClean="0">
                <a:solidFill>
                  <a:prstClr val="white">
                    <a:lumMod val="50000"/>
                  </a:prstClr>
                </a:solidFill>
                <a:latin typeface="Arial"/>
              </a:rPr>
              <a:t>approach(</a:t>
            </a:r>
            <a:r>
              <a:rPr lang="en-US" dirty="0" err="1" smtClean="0">
                <a:solidFill>
                  <a:prstClr val="white">
                    <a:lumMod val="50000"/>
                  </a:prstClr>
                </a:solidFill>
                <a:latin typeface="Arial"/>
              </a:rPr>
              <a:t>es</a:t>
            </a:r>
            <a:r>
              <a:rPr lang="en-US" dirty="0" smtClean="0">
                <a:solidFill>
                  <a:prstClr val="white">
                    <a:lumMod val="50000"/>
                  </a:prstClr>
                </a:solidFill>
                <a:latin typeface="Arial"/>
              </a:rPr>
              <a:t>) </a:t>
            </a:r>
            <a:r>
              <a:rPr lang="en-US" dirty="0">
                <a:solidFill>
                  <a:prstClr val="white">
                    <a:lumMod val="50000"/>
                  </a:prstClr>
                </a:solidFill>
                <a:latin typeface="Arial"/>
              </a:rPr>
              <a:t>solves </a:t>
            </a:r>
            <a:r>
              <a:rPr lang="en-US" dirty="0" smtClean="0">
                <a:solidFill>
                  <a:prstClr val="white">
                    <a:lumMod val="50000"/>
                  </a:prstClr>
                </a:solidFill>
                <a:latin typeface="Arial"/>
              </a:rPr>
              <a:t>its problem</a:t>
            </a:r>
            <a:r>
              <a:rPr lang="en-US" dirty="0">
                <a:solidFill>
                  <a:prstClr val="white">
                    <a:lumMod val="50000"/>
                  </a:prstClr>
                </a:solidFill>
                <a:latin typeface="Arial"/>
              </a:rPr>
              <a:t>, fits the local situation, and can be addressed through current behavioral health </a:t>
            </a:r>
            <a:r>
              <a:rPr lang="en-US" dirty="0" smtClean="0">
                <a:solidFill>
                  <a:prstClr val="white">
                    <a:lumMod val="50000"/>
                  </a:prstClr>
                </a:solidFill>
                <a:latin typeface="Arial"/>
              </a:rPr>
              <a:t>capacity.</a:t>
            </a:r>
            <a:endParaRPr lang="en-US" dirty="0">
              <a:solidFill>
                <a:prstClr val="white">
                  <a:lumMod val="50000"/>
                </a:prstClr>
              </a:solidFill>
              <a:latin typeface="Arial"/>
            </a:endParaRPr>
          </a:p>
          <a:p>
            <a:pPr marL="285750" indent="-285750" defTabSz="914400" fontAlgn="auto">
              <a:spcBef>
                <a:spcPts val="0"/>
              </a:spcBef>
              <a:spcAft>
                <a:spcPts val="0"/>
              </a:spcAft>
              <a:buFont typeface="Arial" panose="020B0604020202020204" pitchFamily="34" charset="0"/>
              <a:buChar char="•"/>
            </a:pPr>
            <a:endParaRPr lang="en-US" dirty="0">
              <a:solidFill>
                <a:prstClr val="white">
                  <a:lumMod val="50000"/>
                </a:prstClr>
              </a:solidFill>
              <a:latin typeface="Arial"/>
            </a:endParaRPr>
          </a:p>
        </p:txBody>
      </p:sp>
      <p:pic>
        <p:nvPicPr>
          <p:cNvPr id="7" name="Picture 6"/>
          <p:cNvPicPr>
            <a:picLocks noChangeAspect="1"/>
          </p:cNvPicPr>
          <p:nvPr/>
        </p:nvPicPr>
        <p:blipFill>
          <a:blip r:embed="rId2"/>
          <a:stretch>
            <a:fillRect/>
          </a:stretch>
        </p:blipFill>
        <p:spPr>
          <a:xfrm>
            <a:off x="7647760" y="5188017"/>
            <a:ext cx="1390135" cy="715999"/>
          </a:xfrm>
          <a:prstGeom prst="rect">
            <a:avLst/>
          </a:prstGeom>
        </p:spPr>
      </p:pic>
    </p:spTree>
    <p:extLst>
      <p:ext uri="{BB962C8B-B14F-4D97-AF65-F5344CB8AC3E}">
        <p14:creationId xmlns:p14="http://schemas.microsoft.com/office/powerpoint/2010/main" val="403610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samhsa logo">
            <a:extLst>
              <a:ext uri="{FF2B5EF4-FFF2-40B4-BE49-F238E27FC236}">
                <a16:creationId xmlns="" xmlns:a16="http://schemas.microsoft.com/office/drawing/2014/main" id="{A496EED6-0E67-47A3-AFC9-D46BDA5351D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fontAlgn="auto">
              <a:spcBef>
                <a:spcPts val="0"/>
              </a:spcBef>
              <a:spcAft>
                <a:spcPts val="0"/>
              </a:spcAft>
            </a:pPr>
            <a:endParaRPr lang="en-US" sz="1350">
              <a:solidFill>
                <a:prstClr val="black"/>
              </a:solidFill>
              <a:latin typeface="Arial"/>
            </a:endParaRPr>
          </a:p>
        </p:txBody>
      </p:sp>
      <p:pic>
        <p:nvPicPr>
          <p:cNvPr id="9" name="Picture 8" descr="A screenshot of a cell phone&#10;&#10;Description generated with high confidence">
            <a:extLst>
              <a:ext uri="{FF2B5EF4-FFF2-40B4-BE49-F238E27FC236}">
                <a16:creationId xmlns="" xmlns:a16="http://schemas.microsoft.com/office/drawing/2014/main" id="{B639C28B-8094-4D15-8ADE-294E216B1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42" y="1491916"/>
            <a:ext cx="7690585" cy="4116436"/>
          </a:xfrm>
          <a:prstGeom prst="rect">
            <a:avLst/>
          </a:prstGeom>
        </p:spPr>
      </p:pic>
      <p:sp>
        <p:nvSpPr>
          <p:cNvPr id="8" name="Title 1">
            <a:extLst>
              <a:ext uri="{FF2B5EF4-FFF2-40B4-BE49-F238E27FC236}">
                <a16:creationId xmlns="" xmlns:a16="http://schemas.microsoft.com/office/drawing/2014/main" id="{112DBC16-D681-4DCA-98A3-7578448B8114}"/>
              </a:ext>
            </a:extLst>
          </p:cNvPr>
          <p:cNvSpPr txBox="1">
            <a:spLocks/>
          </p:cNvSpPr>
          <p:nvPr/>
        </p:nvSpPr>
        <p:spPr bwMode="auto">
          <a:xfrm>
            <a:off x="8144" y="325451"/>
            <a:ext cx="9135856" cy="6149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3000" b="1" i="0" kern="1200">
                <a:solidFill>
                  <a:srgbClr val="355474"/>
                </a:solidFill>
                <a:latin typeface="Arial"/>
                <a:ea typeface="Lato Black" pitchFamily="34" charset="0"/>
                <a:cs typeface="Arial"/>
              </a:defRPr>
            </a:lvl1pPr>
            <a:lvl2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2pPr>
            <a:lvl3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3pPr>
            <a:lvl4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4pPr>
            <a:lvl5pPr algn="l" defTabSz="457200" rtl="0" eaLnBrk="0" fontAlgn="base" hangingPunct="0">
              <a:spcBef>
                <a:spcPct val="0"/>
              </a:spcBef>
              <a:spcAft>
                <a:spcPct val="0"/>
              </a:spcAft>
              <a:defRPr sz="3200">
                <a:solidFill>
                  <a:srgbClr val="376092"/>
                </a:solidFill>
                <a:latin typeface="Lato Black" pitchFamily="34" charset="0"/>
                <a:ea typeface="Lato Black" pitchFamily="34" charset="0"/>
                <a:cs typeface="Lato Black" pitchFamily="34" charset="0"/>
              </a:defRPr>
            </a:lvl5pPr>
            <a:lvl6pPr marL="4572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6pPr>
            <a:lvl7pPr marL="9144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7pPr>
            <a:lvl8pPr marL="13716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8pPr>
            <a:lvl9pPr marL="1828800" algn="l" defTabSz="457200" rtl="0" fontAlgn="base">
              <a:spcBef>
                <a:spcPct val="0"/>
              </a:spcBef>
              <a:spcAft>
                <a:spcPct val="0"/>
              </a:spcAft>
              <a:defRPr sz="3200">
                <a:solidFill>
                  <a:srgbClr val="376092"/>
                </a:solidFill>
                <a:latin typeface="Lato Black" pitchFamily="34" charset="0"/>
                <a:ea typeface="Lato Black" pitchFamily="34" charset="0"/>
                <a:cs typeface="Lato Black" pitchFamily="34" charset="0"/>
              </a:defRPr>
            </a:lvl9pPr>
          </a:lstStyle>
          <a:p>
            <a:pPr algn="ctr"/>
            <a:r>
              <a:rPr lang="en-US" sz="3600" dirty="0" smtClean="0">
                <a:effectLst>
                  <a:outerShdw blurRad="38100" dist="38100" dir="2700000" algn="tl">
                    <a:srgbClr val="000000">
                      <a:alpha val="43137"/>
                    </a:srgbClr>
                  </a:outerShdw>
                </a:effectLst>
              </a:rPr>
              <a:t>PTACC Collaborative:</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Our 27 National Founding Partners</a:t>
            </a:r>
            <a:endParaRPr lang="en-US" sz="36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7990222" y="5342021"/>
            <a:ext cx="1059572" cy="545740"/>
          </a:xfrm>
          <a:prstGeom prst="rect">
            <a:avLst/>
          </a:prstGeom>
        </p:spPr>
      </p:pic>
    </p:spTree>
    <p:extLst>
      <p:ext uri="{BB962C8B-B14F-4D97-AF65-F5344CB8AC3E}">
        <p14:creationId xmlns:p14="http://schemas.microsoft.com/office/powerpoint/2010/main" val="42716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samhsa logo">
            <a:extLst>
              <a:ext uri="{FF2B5EF4-FFF2-40B4-BE49-F238E27FC236}">
                <a16:creationId xmlns="" xmlns:a16="http://schemas.microsoft.com/office/drawing/2014/main" id="{A496EED6-0E67-47A3-AFC9-D46BDA5351D5}"/>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fontAlgn="auto">
              <a:spcBef>
                <a:spcPts val="0"/>
              </a:spcBef>
              <a:spcAft>
                <a:spcPts val="0"/>
              </a:spcAft>
            </a:pPr>
            <a:endParaRPr lang="en-US" sz="1350">
              <a:solidFill>
                <a:prstClr val="black"/>
              </a:solidFill>
              <a:latin typeface="Arial"/>
            </a:endParaRPr>
          </a:p>
        </p:txBody>
      </p:sp>
      <p:sp>
        <p:nvSpPr>
          <p:cNvPr id="2" name="Title 1">
            <a:extLst>
              <a:ext uri="{FF2B5EF4-FFF2-40B4-BE49-F238E27FC236}">
                <a16:creationId xmlns="" xmlns:a16="http://schemas.microsoft.com/office/drawing/2014/main" id="{112DBC16-D681-4DCA-98A3-7578448B8114}"/>
              </a:ext>
            </a:extLst>
          </p:cNvPr>
          <p:cNvSpPr>
            <a:spLocks noGrp="1"/>
          </p:cNvSpPr>
          <p:nvPr>
            <p:ph type="title"/>
          </p:nvPr>
        </p:nvSpPr>
        <p:spPr>
          <a:xfrm>
            <a:off x="8144" y="325451"/>
            <a:ext cx="9135856" cy="614924"/>
          </a:xfrm>
        </p:spPr>
        <p:txBody>
          <a:bodyPr anchor="t">
            <a:noAutofit/>
          </a:bodyPr>
          <a:lstStyle/>
          <a:p>
            <a:pPr algn="ctr"/>
            <a:r>
              <a:rPr lang="en-US" sz="3600" dirty="0" smtClean="0">
                <a:effectLst>
                  <a:outerShdw blurRad="38100" dist="38100" dir="2700000" algn="tl">
                    <a:srgbClr val="000000">
                      <a:alpha val="43137"/>
                    </a:srgbClr>
                  </a:outerShdw>
                </a:effectLst>
              </a:rPr>
              <a:t>PTACC Collaborative:</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Our 27 National </a:t>
            </a:r>
            <a:r>
              <a:rPr lang="en-US" sz="3600" dirty="0">
                <a:effectLst>
                  <a:outerShdw blurRad="38100" dist="38100" dir="2700000" algn="tl">
                    <a:srgbClr val="000000">
                      <a:alpha val="43137"/>
                    </a:srgbClr>
                  </a:outerShdw>
                </a:effectLst>
              </a:rPr>
              <a:t>Founding Partners</a:t>
            </a:r>
            <a:endParaRPr lang="en-US" sz="3600" dirty="0">
              <a:effectLst>
                <a:outerShdw blurRad="38100" dist="38100" dir="2700000" algn="tl">
                  <a:srgbClr val="000000">
                    <a:alpha val="43137"/>
                  </a:srgbClr>
                </a:outerShdw>
              </a:effectLst>
              <a:latin typeface="+mn-lt"/>
            </a:endParaRPr>
          </a:p>
        </p:txBody>
      </p:sp>
      <p:pic>
        <p:nvPicPr>
          <p:cNvPr id="6" name="Picture 5" descr="A screenshot of a cell phone&#10;&#10;Description generated with high confidence">
            <a:extLst>
              <a:ext uri="{FF2B5EF4-FFF2-40B4-BE49-F238E27FC236}">
                <a16:creationId xmlns="" xmlns:a16="http://schemas.microsoft.com/office/drawing/2014/main" id="{E3CDEEE2-3DFA-4FB4-BC95-B31760136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116" y="1491915"/>
            <a:ext cx="7489767" cy="40440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799" y="4996144"/>
            <a:ext cx="1647998" cy="913559"/>
          </a:xfrm>
          <a:prstGeom prst="rect">
            <a:avLst/>
          </a:prstGeom>
        </p:spPr>
      </p:pic>
      <p:pic>
        <p:nvPicPr>
          <p:cNvPr id="7" name="Picture 6"/>
          <p:cNvPicPr>
            <a:picLocks noChangeAspect="1"/>
          </p:cNvPicPr>
          <p:nvPr/>
        </p:nvPicPr>
        <p:blipFill>
          <a:blip r:embed="rId4"/>
          <a:stretch>
            <a:fillRect/>
          </a:stretch>
        </p:blipFill>
        <p:spPr>
          <a:xfrm>
            <a:off x="7686262" y="5177954"/>
            <a:ext cx="1390135" cy="715999"/>
          </a:xfrm>
          <a:prstGeom prst="rect">
            <a:avLst/>
          </a:prstGeom>
        </p:spPr>
      </p:pic>
    </p:spTree>
    <p:extLst>
      <p:ext uri="{BB962C8B-B14F-4D97-AF65-F5344CB8AC3E}">
        <p14:creationId xmlns:p14="http://schemas.microsoft.com/office/powerpoint/2010/main" val="397142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887897"/>
            <a:ext cx="8229600" cy="861391"/>
          </a:xfrm>
        </p:spPr>
        <p:txBody>
          <a:bodyPr/>
          <a:lstStyle/>
          <a:p>
            <a:r>
              <a:rPr lang="en-US" dirty="0"/>
              <a:t>PTAC </a:t>
            </a:r>
            <a:r>
              <a:rPr lang="en-US" dirty="0" smtClean="0"/>
              <a:t>“</a:t>
            </a:r>
            <a:r>
              <a:rPr lang="en-US" dirty="0" err="1" smtClean="0"/>
              <a:t>Opensource</a:t>
            </a:r>
            <a:r>
              <a:rPr lang="en-US" dirty="0" smtClean="0"/>
              <a:t>” Resources: </a:t>
            </a:r>
            <a:endParaRPr lang="en-US" dirty="0"/>
          </a:p>
        </p:txBody>
      </p:sp>
      <p:sp>
        <p:nvSpPr>
          <p:cNvPr id="3" name="Subtitle 2"/>
          <p:cNvSpPr>
            <a:spLocks noGrp="1"/>
          </p:cNvSpPr>
          <p:nvPr>
            <p:ph type="subTitle" idx="1"/>
          </p:nvPr>
        </p:nvSpPr>
        <p:spPr>
          <a:xfrm>
            <a:off x="430176" y="1749288"/>
            <a:ext cx="8229600" cy="1790667"/>
          </a:xfrm>
        </p:spPr>
        <p:txBody>
          <a:bodyPr/>
          <a:lstStyle/>
          <a:p>
            <a:pPr>
              <a:lnSpc>
                <a:spcPct val="100000"/>
              </a:lnSpc>
              <a:spcBef>
                <a:spcPts val="0"/>
              </a:spcBef>
              <a:spcAft>
                <a:spcPts val="1800"/>
              </a:spcAft>
            </a:pPr>
            <a:r>
              <a:rPr lang="en-US" b="1" dirty="0" smtClean="0"/>
              <a:t>PTACC Visual 5 Pathways to Treatment </a:t>
            </a:r>
            <a:r>
              <a:rPr lang="en-US" dirty="0"/>
              <a:t>– </a:t>
            </a:r>
            <a:r>
              <a:rPr lang="en-US" dirty="0" smtClean="0"/>
              <a:t>The first visual depiction of all known deflection and pre-arrest diversion pathways</a:t>
            </a:r>
            <a:endParaRPr lang="en-US" dirty="0"/>
          </a:p>
          <a:p>
            <a:pPr>
              <a:lnSpc>
                <a:spcPct val="100000"/>
              </a:lnSpc>
              <a:spcBef>
                <a:spcPts val="0"/>
              </a:spcBef>
              <a:spcAft>
                <a:spcPts val="1800"/>
              </a:spcAft>
            </a:pPr>
            <a:r>
              <a:rPr lang="en-US" b="1" dirty="0" smtClean="0"/>
              <a:t>PTACC Core Measures of Pre-Arrest Diversion </a:t>
            </a:r>
            <a:r>
              <a:rPr lang="en-US" dirty="0"/>
              <a:t>– </a:t>
            </a:r>
            <a:r>
              <a:rPr lang="en-US" dirty="0" smtClean="0"/>
              <a:t>Recommended metrics for sites to use covering police, treatment, community, and race.</a:t>
            </a:r>
          </a:p>
          <a:p>
            <a:pPr>
              <a:lnSpc>
                <a:spcPct val="100000"/>
              </a:lnSpc>
              <a:spcBef>
                <a:spcPts val="0"/>
              </a:spcBef>
              <a:spcAft>
                <a:spcPts val="1800"/>
              </a:spcAft>
            </a:pPr>
            <a:r>
              <a:rPr lang="en-US" b="1" dirty="0" smtClean="0">
                <a:solidFill>
                  <a:schemeClr val="bg1">
                    <a:lumMod val="50000"/>
                  </a:schemeClr>
                </a:solidFill>
              </a:rPr>
              <a:t>PTACC </a:t>
            </a:r>
            <a:r>
              <a:rPr lang="en-US" b="1" dirty="0">
                <a:solidFill>
                  <a:schemeClr val="bg1">
                    <a:lumMod val="50000"/>
                  </a:schemeClr>
                </a:solidFill>
              </a:rPr>
              <a:t>11 Guiding Principles for Behavioral Health Pre-Arrest Diversion </a:t>
            </a:r>
            <a:r>
              <a:rPr lang="en-US" dirty="0">
                <a:solidFill>
                  <a:schemeClr val="bg1">
                    <a:lumMod val="50000"/>
                  </a:schemeClr>
                </a:solidFill>
              </a:rPr>
              <a:t>– Currently being aligned with CARF accreditation standards.</a:t>
            </a:r>
          </a:p>
          <a:p>
            <a:pPr>
              <a:lnSpc>
                <a:spcPct val="100000"/>
              </a:lnSpc>
              <a:spcBef>
                <a:spcPts val="0"/>
              </a:spcBef>
              <a:spcAft>
                <a:spcPts val="1800"/>
              </a:spcAft>
            </a:pPr>
            <a:endParaRPr lang="en-US" dirty="0"/>
          </a:p>
        </p:txBody>
      </p:sp>
      <p:sp>
        <p:nvSpPr>
          <p:cNvPr id="4" name="TextBox 3"/>
          <p:cNvSpPr txBox="1"/>
          <p:nvPr/>
        </p:nvSpPr>
        <p:spPr>
          <a:xfrm>
            <a:off x="430176" y="4007540"/>
            <a:ext cx="7117780" cy="1754326"/>
          </a:xfrm>
          <a:prstGeom prst="rect">
            <a:avLst/>
          </a:prstGeom>
          <a:noFill/>
        </p:spPr>
        <p:txBody>
          <a:bodyPr wrap="square" rtlCol="0">
            <a:spAutoFit/>
          </a:bodyPr>
          <a:lstStyle/>
          <a:p>
            <a:pPr marL="285750" indent="-285750" defTabSz="914400" fontAlgn="auto">
              <a:spcBef>
                <a:spcPts val="0"/>
              </a:spcBef>
              <a:spcAft>
                <a:spcPts val="0"/>
              </a:spcAft>
              <a:buFont typeface="Arial" panose="020B0604020202020204" pitchFamily="34" charset="0"/>
              <a:buChar char="•"/>
            </a:pPr>
            <a:r>
              <a:rPr lang="en-US" b="1" dirty="0" smtClean="0">
                <a:solidFill>
                  <a:prstClr val="white">
                    <a:lumMod val="50000"/>
                  </a:prstClr>
                </a:solidFill>
                <a:latin typeface="Arial"/>
              </a:rPr>
              <a:t>PTACC Pre-Arrest Diversion Presentations </a:t>
            </a:r>
            <a:r>
              <a:rPr lang="en-US" dirty="0" smtClean="0">
                <a:solidFill>
                  <a:prstClr val="white">
                    <a:lumMod val="50000"/>
                  </a:prstClr>
                </a:solidFill>
                <a:latin typeface="Arial"/>
              </a:rPr>
              <a:t>– PAD Basics, PAD Policy, Naloxone Plus</a:t>
            </a:r>
          </a:p>
          <a:p>
            <a:pPr marL="285750" indent="-285750" defTabSz="914400" fontAlgn="auto">
              <a:spcBef>
                <a:spcPts val="0"/>
              </a:spcBef>
              <a:spcAft>
                <a:spcPts val="0"/>
              </a:spcAft>
              <a:buFont typeface="Arial" panose="020B0604020202020204" pitchFamily="34" charset="0"/>
              <a:buChar char="•"/>
            </a:pPr>
            <a:endParaRPr lang="en-US" dirty="0">
              <a:solidFill>
                <a:prstClr val="white">
                  <a:lumMod val="50000"/>
                </a:prstClr>
              </a:solidFill>
              <a:latin typeface="Arial"/>
            </a:endParaRPr>
          </a:p>
          <a:p>
            <a:pPr marL="285750" indent="-285750" defTabSz="914400" fontAlgn="auto">
              <a:spcBef>
                <a:spcPts val="0"/>
              </a:spcBef>
              <a:spcAft>
                <a:spcPts val="0"/>
              </a:spcAft>
              <a:buFont typeface="Arial" panose="020B0604020202020204" pitchFamily="34" charset="0"/>
              <a:buChar char="•"/>
            </a:pPr>
            <a:r>
              <a:rPr lang="en-US" b="1" dirty="0" smtClean="0">
                <a:solidFill>
                  <a:prstClr val="white">
                    <a:lumMod val="50000"/>
                  </a:prstClr>
                </a:solidFill>
                <a:latin typeface="Arial"/>
              </a:rPr>
              <a:t>PTACC National Policy and Legislation </a:t>
            </a:r>
            <a:r>
              <a:rPr lang="en-US" dirty="0" smtClean="0">
                <a:solidFill>
                  <a:prstClr val="white">
                    <a:lumMod val="50000"/>
                  </a:prstClr>
                </a:solidFill>
                <a:latin typeface="Arial"/>
              </a:rPr>
              <a:t>– In development</a:t>
            </a:r>
          </a:p>
          <a:p>
            <a:pPr marL="285750" indent="-285750" defTabSz="914400" fontAlgn="auto">
              <a:spcBef>
                <a:spcPts val="0"/>
              </a:spcBef>
              <a:spcAft>
                <a:spcPts val="0"/>
              </a:spcAft>
              <a:buFont typeface="Arial" panose="020B0604020202020204" pitchFamily="34" charset="0"/>
              <a:buChar char="•"/>
            </a:pPr>
            <a:endParaRPr lang="en-US" dirty="0">
              <a:solidFill>
                <a:prstClr val="white">
                  <a:lumMod val="50000"/>
                </a:prstClr>
              </a:solidFill>
              <a:latin typeface="Arial"/>
            </a:endParaRPr>
          </a:p>
          <a:p>
            <a:pPr marL="285750" indent="-285750" defTabSz="914400" fontAlgn="auto">
              <a:spcBef>
                <a:spcPts val="0"/>
              </a:spcBef>
              <a:spcAft>
                <a:spcPts val="0"/>
              </a:spcAft>
              <a:buFont typeface="Arial" panose="020B0604020202020204" pitchFamily="34" charset="0"/>
              <a:buChar char="•"/>
            </a:pPr>
            <a:r>
              <a:rPr lang="en-US" b="1" dirty="0" smtClean="0">
                <a:solidFill>
                  <a:prstClr val="white">
                    <a:lumMod val="50000"/>
                  </a:prstClr>
                </a:solidFill>
                <a:latin typeface="Arial"/>
              </a:rPr>
              <a:t>PTACC Housing &amp; Pre-Arrest Diversion </a:t>
            </a:r>
            <a:r>
              <a:rPr lang="en-US" dirty="0" smtClean="0">
                <a:solidFill>
                  <a:prstClr val="white">
                    <a:lumMod val="50000"/>
                  </a:prstClr>
                </a:solidFill>
                <a:latin typeface="Arial"/>
              </a:rPr>
              <a:t>– In development</a:t>
            </a:r>
            <a:endParaRPr lang="en-US" dirty="0">
              <a:solidFill>
                <a:prstClr val="white">
                  <a:lumMod val="50000"/>
                </a:prstClr>
              </a:solidFill>
              <a:latin typeface="Arial"/>
            </a:endParaRPr>
          </a:p>
        </p:txBody>
      </p:sp>
      <p:pic>
        <p:nvPicPr>
          <p:cNvPr id="5" name="Picture 4"/>
          <p:cNvPicPr>
            <a:picLocks noChangeAspect="1"/>
          </p:cNvPicPr>
          <p:nvPr/>
        </p:nvPicPr>
        <p:blipFill>
          <a:blip r:embed="rId2"/>
          <a:stretch>
            <a:fillRect/>
          </a:stretch>
        </p:blipFill>
        <p:spPr>
          <a:xfrm>
            <a:off x="7686261" y="5188017"/>
            <a:ext cx="1390135" cy="715999"/>
          </a:xfrm>
          <a:prstGeom prst="rect">
            <a:avLst/>
          </a:prstGeom>
        </p:spPr>
      </p:pic>
    </p:spTree>
    <p:extLst>
      <p:ext uri="{BB962C8B-B14F-4D97-AF65-F5344CB8AC3E}">
        <p14:creationId xmlns:p14="http://schemas.microsoft.com/office/powerpoint/2010/main" val="130045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0176" y="192486"/>
            <a:ext cx="8229600" cy="808431"/>
          </a:xfrm>
        </p:spPr>
        <p:txBody>
          <a:bodyPr/>
          <a:lstStyle/>
          <a:p>
            <a:pPr algn="ctr"/>
            <a:r>
              <a:rPr lang="en-US" dirty="0" smtClean="0">
                <a:hlinkClick r:id="rId2"/>
              </a:rPr>
              <a:t>www.ptaccollaborative.org</a:t>
            </a:r>
            <a:endParaRPr lang="en-US" dirty="0"/>
          </a:p>
        </p:txBody>
      </p:sp>
      <p:pic>
        <p:nvPicPr>
          <p:cNvPr id="5" name="Picture 4"/>
          <p:cNvPicPr>
            <a:picLocks noChangeAspect="1"/>
          </p:cNvPicPr>
          <p:nvPr/>
        </p:nvPicPr>
        <p:blipFill rotWithShape="1">
          <a:blip r:embed="rId3"/>
          <a:srcRect l="637" t="9781" r="2182" b="6208"/>
          <a:stretch/>
        </p:blipFill>
        <p:spPr>
          <a:xfrm>
            <a:off x="1" y="787895"/>
            <a:ext cx="9144000" cy="5213894"/>
          </a:xfrm>
          <a:prstGeom prst="rect">
            <a:avLst/>
          </a:prstGeom>
        </p:spPr>
      </p:pic>
      <p:sp>
        <p:nvSpPr>
          <p:cNvPr id="3" name="Subtitle 2"/>
          <p:cNvSpPr>
            <a:spLocks noGrp="1"/>
          </p:cNvSpPr>
          <p:nvPr>
            <p:ph type="subTitle" idx="1"/>
          </p:nvPr>
        </p:nvSpPr>
        <p:spPr>
          <a:xfrm>
            <a:off x="430176" y="2094046"/>
            <a:ext cx="8229600" cy="3300914"/>
          </a:xfrm>
        </p:spPr>
        <p:txBody>
          <a:bodyPr/>
          <a:lstStyle/>
          <a:p>
            <a:endParaRPr lang="en-US" dirty="0"/>
          </a:p>
        </p:txBody>
      </p:sp>
      <p:sp>
        <p:nvSpPr>
          <p:cNvPr id="4" name="Slide Number Placeholder 3"/>
          <p:cNvSpPr>
            <a:spLocks noGrp="1"/>
          </p:cNvSpPr>
          <p:nvPr>
            <p:ph type="sldNum" sz="quarter" idx="12"/>
          </p:nvPr>
        </p:nvSpPr>
        <p:spPr/>
        <p:txBody>
          <a:bodyPr/>
          <a:lstStyle/>
          <a:p>
            <a:pPr>
              <a:defRPr/>
            </a:pPr>
            <a:fld id="{E3868204-2F57-426D-9F14-6594581641A7}" type="slidenum">
              <a:rPr lang="en-US" smtClean="0"/>
              <a:pPr>
                <a:defRPr/>
              </a:pPr>
              <a:t>25</a:t>
            </a:fld>
            <a:endParaRPr lang="en-US" dirty="0"/>
          </a:p>
        </p:txBody>
      </p:sp>
    </p:spTree>
    <p:extLst>
      <p:ext uri="{BB962C8B-B14F-4D97-AF65-F5344CB8AC3E}">
        <p14:creationId xmlns:p14="http://schemas.microsoft.com/office/powerpoint/2010/main" val="2181485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0176" y="3923739"/>
            <a:ext cx="8229600" cy="1570138"/>
          </a:xfrm>
        </p:spPr>
        <p:txBody>
          <a:bodyPr/>
          <a:lstStyle/>
          <a:p>
            <a:pPr marL="0" indent="0" algn="ctr">
              <a:spcBef>
                <a:spcPts val="20"/>
              </a:spcBef>
              <a:buNone/>
            </a:pPr>
            <a:r>
              <a:rPr lang="en-US" dirty="0">
                <a:solidFill>
                  <a:srgbClr val="7F7F7F"/>
                </a:solidFill>
              </a:rPr>
              <a:t>Jac Charlier</a:t>
            </a:r>
          </a:p>
          <a:p>
            <a:pPr marL="0" indent="0" algn="ctr">
              <a:spcBef>
                <a:spcPts val="20"/>
              </a:spcBef>
              <a:buNone/>
            </a:pPr>
            <a:r>
              <a:rPr lang="en-US" dirty="0" smtClean="0">
                <a:solidFill>
                  <a:srgbClr val="7F7F7F"/>
                </a:solidFill>
              </a:rPr>
              <a:t>National Director for Justice Initiatives</a:t>
            </a:r>
            <a:endParaRPr lang="en-US" dirty="0">
              <a:solidFill>
                <a:srgbClr val="7F7F7F"/>
              </a:solidFill>
            </a:endParaRPr>
          </a:p>
          <a:p>
            <a:pPr marL="0" indent="0" algn="ctr">
              <a:spcBef>
                <a:spcPts val="20"/>
              </a:spcBef>
              <a:buNone/>
            </a:pPr>
            <a:r>
              <a:rPr lang="en-US" dirty="0">
                <a:solidFill>
                  <a:srgbClr val="7F7F7F"/>
                </a:solidFill>
              </a:rPr>
              <a:t>Center for Health and Justice at TASC</a:t>
            </a:r>
          </a:p>
          <a:p>
            <a:pPr marL="0" indent="0" algn="ctr">
              <a:spcBef>
                <a:spcPts val="20"/>
              </a:spcBef>
              <a:buNone/>
            </a:pPr>
            <a:r>
              <a:rPr lang="en-US" dirty="0">
                <a:solidFill>
                  <a:srgbClr val="7F7F7F"/>
                </a:solidFill>
              </a:rPr>
              <a:t>(312) 573-</a:t>
            </a:r>
            <a:r>
              <a:rPr lang="en-US" dirty="0" smtClean="0">
                <a:solidFill>
                  <a:srgbClr val="7F7F7F"/>
                </a:solidFill>
              </a:rPr>
              <a:t>8302</a:t>
            </a:r>
          </a:p>
          <a:p>
            <a:pPr marL="0" indent="0" algn="ctr">
              <a:spcBef>
                <a:spcPts val="20"/>
              </a:spcBef>
              <a:buNone/>
            </a:pPr>
            <a:r>
              <a:rPr lang="en-US" dirty="0" err="1" smtClean="0">
                <a:solidFill>
                  <a:srgbClr val="7F7F7F"/>
                </a:solidFill>
              </a:rPr>
              <a:t>jcharlier@tasc.org</a:t>
            </a:r>
            <a:r>
              <a:rPr lang="en-US" dirty="0" smtClean="0">
                <a:solidFill>
                  <a:srgbClr val="7F7F7F"/>
                </a:solidFill>
              </a:rPr>
              <a:t> </a:t>
            </a:r>
          </a:p>
          <a:p>
            <a:pPr marL="0" indent="0" algn="ctr">
              <a:spcBef>
                <a:spcPts val="20"/>
              </a:spcBef>
              <a:buNone/>
            </a:pPr>
            <a:endParaRPr lang="en-US" dirty="0" smtClean="0">
              <a:solidFill>
                <a:srgbClr val="7F7F7F"/>
              </a:solidFill>
            </a:endParaRPr>
          </a:p>
          <a:p>
            <a:pPr marL="0" indent="0" algn="ctr">
              <a:spcBef>
                <a:spcPts val="20"/>
              </a:spcBef>
              <a:buNone/>
            </a:pPr>
            <a:r>
              <a:rPr lang="en-US" dirty="0" smtClean="0">
                <a:solidFill>
                  <a:srgbClr val="7F7F7F"/>
                </a:solidFill>
                <a:hlinkClick r:id="rId2"/>
              </a:rPr>
              <a:t>www.ptaccollaborative.org</a:t>
            </a:r>
            <a:r>
              <a:rPr lang="en-US" dirty="0" smtClean="0">
                <a:solidFill>
                  <a:srgbClr val="7F7F7F"/>
                </a:solidFill>
              </a:rPr>
              <a:t> </a:t>
            </a:r>
            <a:endParaRPr lang="en-US" dirty="0">
              <a:solidFill>
                <a:srgbClr val="7F7F7F"/>
              </a:solidFill>
            </a:endParaRP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838" y="481264"/>
            <a:ext cx="5874276" cy="3022027"/>
          </a:xfrm>
          <a:prstGeom prst="rect">
            <a:avLst/>
          </a:prstGeom>
        </p:spPr>
      </p:pic>
    </p:spTree>
    <p:extLst>
      <p:ext uri="{BB962C8B-B14F-4D97-AF65-F5344CB8AC3E}">
        <p14:creationId xmlns:p14="http://schemas.microsoft.com/office/powerpoint/2010/main" val="372608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0176" y="634810"/>
            <a:ext cx="8229600" cy="808431"/>
          </a:xfrm>
        </p:spPr>
        <p:txBody>
          <a:bodyPr/>
          <a:lstStyle/>
          <a:p>
            <a:r>
              <a:rPr lang="en-US" dirty="0" smtClean="0"/>
              <a:t>Variety of Terms </a:t>
            </a:r>
            <a:r>
              <a:rPr lang="en-US" dirty="0"/>
              <a:t>for Pre-Arrest </a:t>
            </a:r>
            <a:r>
              <a:rPr lang="en-US" dirty="0" smtClean="0"/>
              <a:t>Diversion </a:t>
            </a:r>
            <a:endParaRPr lang="en-US" dirty="0"/>
          </a:p>
        </p:txBody>
      </p:sp>
      <p:sp>
        <p:nvSpPr>
          <p:cNvPr id="6" name="Subtitle 5"/>
          <p:cNvSpPr>
            <a:spLocks noGrp="1"/>
          </p:cNvSpPr>
          <p:nvPr>
            <p:ph type="subTitle" idx="1"/>
          </p:nvPr>
        </p:nvSpPr>
        <p:spPr>
          <a:xfrm>
            <a:off x="430176" y="1443241"/>
            <a:ext cx="8229600" cy="3578092"/>
          </a:xfrm>
        </p:spPr>
        <p:txBody>
          <a:bodyPr numCol="2"/>
          <a:lstStyle/>
          <a:p>
            <a:pPr marL="428625">
              <a:lnSpc>
                <a:spcPct val="100000"/>
              </a:lnSpc>
              <a:spcBef>
                <a:spcPts val="1800"/>
              </a:spcBef>
            </a:pPr>
            <a:r>
              <a:rPr lang="fr-FR" dirty="0" err="1" smtClean="0">
                <a:ea typeface="Graphik Light" charset="0"/>
                <a:cs typeface="Graphik Light" charset="0"/>
              </a:rPr>
              <a:t>Deflection</a:t>
            </a:r>
            <a:endParaRPr lang="fr-FR" dirty="0">
              <a:ea typeface="Graphik Light" charset="0"/>
              <a:cs typeface="Graphik Light" charset="0"/>
            </a:endParaRPr>
          </a:p>
          <a:p>
            <a:pPr marL="428625">
              <a:lnSpc>
                <a:spcPct val="100000"/>
              </a:lnSpc>
              <a:spcBef>
                <a:spcPts val="1800"/>
              </a:spcBef>
            </a:pPr>
            <a:r>
              <a:rPr lang="fr-FR" dirty="0" err="1" smtClean="0">
                <a:ea typeface="Graphik Light" charset="0"/>
                <a:cs typeface="Graphik Light" charset="0"/>
              </a:rPr>
              <a:t>Pre-arrest</a:t>
            </a:r>
            <a:r>
              <a:rPr lang="fr-FR" dirty="0" smtClean="0">
                <a:ea typeface="Graphik Light" charset="0"/>
                <a:cs typeface="Graphik Light" charset="0"/>
              </a:rPr>
              <a:t> diversion (PAD)</a:t>
            </a:r>
            <a:endParaRPr lang="fr-FR" dirty="0">
              <a:ea typeface="Graphik Light" charset="0"/>
              <a:cs typeface="Graphik Light" charset="0"/>
            </a:endParaRPr>
          </a:p>
          <a:p>
            <a:pPr marL="428625">
              <a:lnSpc>
                <a:spcPct val="100000"/>
              </a:lnSpc>
              <a:spcBef>
                <a:spcPts val="1800"/>
              </a:spcBef>
            </a:pPr>
            <a:r>
              <a:rPr lang="fr-FR" dirty="0" err="1" smtClean="0">
                <a:ea typeface="Graphik Light" charset="0"/>
                <a:cs typeface="Graphik Light" charset="0"/>
              </a:rPr>
              <a:t>Pre-booking</a:t>
            </a:r>
            <a:endParaRPr lang="fr-FR" dirty="0">
              <a:ea typeface="Graphik Light" charset="0"/>
              <a:cs typeface="Graphik Light" charset="0"/>
            </a:endParaRPr>
          </a:p>
          <a:p>
            <a:pPr marL="428625">
              <a:lnSpc>
                <a:spcPct val="100000"/>
              </a:lnSpc>
              <a:spcBef>
                <a:spcPts val="1800"/>
              </a:spcBef>
            </a:pPr>
            <a:r>
              <a:rPr lang="fr-FR" dirty="0" smtClean="0">
                <a:ea typeface="Graphik Light" charset="0"/>
                <a:cs typeface="Graphik Light" charset="0"/>
              </a:rPr>
              <a:t>Co-</a:t>
            </a:r>
            <a:r>
              <a:rPr lang="fr-FR" dirty="0" err="1" smtClean="0">
                <a:ea typeface="Graphik Light" charset="0"/>
                <a:cs typeface="Graphik Light" charset="0"/>
              </a:rPr>
              <a:t>responder</a:t>
            </a:r>
            <a:r>
              <a:rPr lang="fr-FR" dirty="0" smtClean="0">
                <a:ea typeface="Graphik Light" charset="0"/>
                <a:cs typeface="Graphik Light" charset="0"/>
              </a:rPr>
              <a:t> </a:t>
            </a:r>
            <a:endParaRPr lang="fr-FR" dirty="0">
              <a:ea typeface="Graphik Light" charset="0"/>
              <a:cs typeface="Graphik Light" charset="0"/>
            </a:endParaRPr>
          </a:p>
          <a:p>
            <a:pPr marL="428625">
              <a:lnSpc>
                <a:spcPct val="100000"/>
              </a:lnSpc>
              <a:spcBef>
                <a:spcPts val="1800"/>
              </a:spcBef>
            </a:pPr>
            <a:r>
              <a:rPr lang="en-US" dirty="0">
                <a:ea typeface="Graphik Light" charset="0"/>
                <a:cs typeface="Graphik Light" charset="0"/>
              </a:rPr>
              <a:t>Pre-booking </a:t>
            </a:r>
            <a:endParaRPr lang="en-US" dirty="0" smtClean="0">
              <a:ea typeface="Graphik Light" charset="0"/>
              <a:cs typeface="Graphik Light" charset="0"/>
            </a:endParaRPr>
          </a:p>
          <a:p>
            <a:pPr marL="428625">
              <a:lnSpc>
                <a:spcPct val="100000"/>
              </a:lnSpc>
              <a:spcBef>
                <a:spcPts val="1800"/>
              </a:spcBef>
            </a:pPr>
            <a:r>
              <a:rPr lang="en-US" dirty="0" smtClean="0">
                <a:ea typeface="Graphik Light" charset="0"/>
                <a:cs typeface="Graphik Light" charset="0"/>
              </a:rPr>
              <a:t>Crisis Intervention Teams</a:t>
            </a:r>
          </a:p>
          <a:p>
            <a:pPr marL="428625">
              <a:lnSpc>
                <a:spcPct val="100000"/>
              </a:lnSpc>
              <a:spcBef>
                <a:spcPts val="1800"/>
              </a:spcBef>
            </a:pPr>
            <a:endParaRPr lang="en-US" dirty="0" smtClean="0">
              <a:ea typeface="Graphik Light" charset="0"/>
              <a:cs typeface="Graphik Light" charset="0"/>
            </a:endParaRPr>
          </a:p>
          <a:p>
            <a:pPr marL="428625">
              <a:lnSpc>
                <a:spcPct val="100000"/>
              </a:lnSpc>
              <a:spcBef>
                <a:spcPts val="1800"/>
              </a:spcBef>
            </a:pPr>
            <a:r>
              <a:rPr lang="en-US" dirty="0" smtClean="0">
                <a:ea typeface="Graphik Light" charset="0"/>
                <a:cs typeface="Graphik Light" charset="0"/>
              </a:rPr>
              <a:t>Police diversion</a:t>
            </a:r>
          </a:p>
          <a:p>
            <a:pPr marL="428625">
              <a:lnSpc>
                <a:spcPct val="100000"/>
              </a:lnSpc>
              <a:spcBef>
                <a:spcPts val="1800"/>
              </a:spcBef>
            </a:pPr>
            <a:r>
              <a:rPr lang="en-US" dirty="0" smtClean="0">
                <a:ea typeface="Graphik Light" charset="0"/>
                <a:cs typeface="Graphik Light" charset="0"/>
              </a:rPr>
              <a:t>Crisis/Triage centers</a:t>
            </a:r>
            <a:endParaRPr lang="fr-FR" dirty="0">
              <a:ea typeface="Graphik Light" charset="0"/>
              <a:cs typeface="Graphik Light" charset="0"/>
            </a:endParaRPr>
          </a:p>
          <a:p>
            <a:pPr marL="428625">
              <a:lnSpc>
                <a:spcPct val="100000"/>
              </a:lnSpc>
              <a:spcBef>
                <a:spcPts val="1800"/>
              </a:spcBef>
            </a:pPr>
            <a:r>
              <a:rPr lang="en-US" dirty="0">
                <a:ea typeface="Graphik Light" charset="0"/>
                <a:cs typeface="Graphik Light" charset="0"/>
              </a:rPr>
              <a:t>Police assisted diversion </a:t>
            </a:r>
          </a:p>
          <a:p>
            <a:pPr marL="428625">
              <a:lnSpc>
                <a:spcPct val="100000"/>
              </a:lnSpc>
              <a:spcBef>
                <a:spcPts val="1800"/>
              </a:spcBef>
            </a:pPr>
            <a:r>
              <a:rPr lang="en-US" dirty="0">
                <a:ea typeface="Graphik Light" charset="0"/>
                <a:cs typeface="Graphik Light" charset="0"/>
              </a:rPr>
              <a:t>Law enforcement </a:t>
            </a:r>
            <a:r>
              <a:rPr lang="en-US" dirty="0" smtClean="0">
                <a:ea typeface="Graphik Light" charset="0"/>
                <a:cs typeface="Graphik Light" charset="0"/>
              </a:rPr>
              <a:t>encounter</a:t>
            </a:r>
            <a:endParaRPr lang="en-US" dirty="0">
              <a:ea typeface="Graphik Light" charset="0"/>
              <a:cs typeface="Graphik Light" charset="0"/>
            </a:endParaRPr>
          </a:p>
          <a:p>
            <a:pPr marL="428625">
              <a:lnSpc>
                <a:spcPct val="100000"/>
              </a:lnSpc>
              <a:spcBef>
                <a:spcPts val="1800"/>
              </a:spcBef>
            </a:pPr>
            <a:r>
              <a:rPr lang="en-US" dirty="0">
                <a:ea typeface="Graphik Light" charset="0"/>
                <a:cs typeface="Graphik Light" charset="0"/>
              </a:rPr>
              <a:t>Law enforcement assisted </a:t>
            </a:r>
            <a:r>
              <a:rPr lang="en-US" dirty="0" smtClean="0">
                <a:ea typeface="Graphik Light" charset="0"/>
                <a:cs typeface="Graphik Light" charset="0"/>
              </a:rPr>
              <a:t>diversion (LEAD)</a:t>
            </a:r>
          </a:p>
          <a:p>
            <a:pPr marL="428625">
              <a:lnSpc>
                <a:spcPct val="100000"/>
              </a:lnSpc>
              <a:spcBef>
                <a:spcPts val="1800"/>
              </a:spcBef>
            </a:pPr>
            <a:r>
              <a:rPr lang="en-US" dirty="0" smtClean="0">
                <a:ea typeface="Graphik Light" charset="0"/>
                <a:cs typeface="Graphik Light" charset="0"/>
              </a:rPr>
              <a:t>No arrest diversion</a:t>
            </a:r>
          </a:p>
        </p:txBody>
      </p:sp>
      <p:sp>
        <p:nvSpPr>
          <p:cNvPr id="2" name="Rectangle 1"/>
          <p:cNvSpPr/>
          <p:nvPr/>
        </p:nvSpPr>
        <p:spPr>
          <a:xfrm>
            <a:off x="430176" y="4593530"/>
            <a:ext cx="8229600" cy="1015663"/>
          </a:xfrm>
          <a:prstGeom prst="rect">
            <a:avLst/>
          </a:prstGeom>
        </p:spPr>
        <p:txBody>
          <a:bodyPr wrap="square">
            <a:spAutoFit/>
          </a:bodyPr>
          <a:lstStyle/>
          <a:p>
            <a:pPr algn="ctr" defTabSz="914400" fontAlgn="auto">
              <a:spcBef>
                <a:spcPts val="0"/>
              </a:spcBef>
              <a:spcAft>
                <a:spcPts val="0"/>
              </a:spcAft>
            </a:pPr>
            <a:r>
              <a:rPr lang="en-US" sz="3000" b="1" dirty="0">
                <a:solidFill>
                  <a:srgbClr val="355474"/>
                </a:solidFill>
                <a:latin typeface="Arial"/>
                <a:cs typeface="Arial"/>
              </a:rPr>
              <a:t>A </a:t>
            </a:r>
            <a:r>
              <a:rPr lang="en-US" sz="3000" b="1" dirty="0" smtClean="0">
                <a:solidFill>
                  <a:srgbClr val="00B050"/>
                </a:solidFill>
                <a:latin typeface="Arial"/>
                <a:cs typeface="Arial"/>
              </a:rPr>
              <a:t>Third Way</a:t>
            </a:r>
            <a:r>
              <a:rPr lang="en-US" sz="3000" b="1" dirty="0" smtClean="0">
                <a:solidFill>
                  <a:srgbClr val="355474"/>
                </a:solidFill>
                <a:latin typeface="Arial"/>
                <a:cs typeface="Arial"/>
              </a:rPr>
              <a:t> </a:t>
            </a:r>
            <a:r>
              <a:rPr lang="en-US" sz="3000" b="1" dirty="0">
                <a:solidFill>
                  <a:srgbClr val="355474"/>
                </a:solidFill>
                <a:latin typeface="Arial"/>
                <a:cs typeface="Arial"/>
              </a:rPr>
              <a:t>for Law Enforcement</a:t>
            </a:r>
            <a:br>
              <a:rPr lang="en-US" sz="3000" b="1" dirty="0">
                <a:solidFill>
                  <a:srgbClr val="355474"/>
                </a:solidFill>
                <a:latin typeface="Arial"/>
                <a:cs typeface="Arial"/>
              </a:rPr>
            </a:br>
            <a:r>
              <a:rPr lang="en-US" sz="3000" b="1" dirty="0">
                <a:solidFill>
                  <a:srgbClr val="355474"/>
                </a:solidFill>
                <a:latin typeface="Arial"/>
                <a:cs typeface="Arial"/>
              </a:rPr>
              <a:t>1) </a:t>
            </a:r>
            <a:r>
              <a:rPr lang="en-US" sz="3000" b="1" dirty="0" smtClean="0">
                <a:solidFill>
                  <a:srgbClr val="355474"/>
                </a:solidFill>
                <a:latin typeface="Arial"/>
                <a:cs typeface="Arial"/>
              </a:rPr>
              <a:t>Arrest or 2</a:t>
            </a:r>
            <a:r>
              <a:rPr lang="en-US" sz="3000" b="1" dirty="0">
                <a:solidFill>
                  <a:srgbClr val="355474"/>
                </a:solidFill>
                <a:latin typeface="Arial"/>
                <a:cs typeface="Arial"/>
              </a:rPr>
              <a:t>) </a:t>
            </a:r>
            <a:r>
              <a:rPr lang="en-US" sz="3000" b="1" dirty="0" smtClean="0">
                <a:solidFill>
                  <a:srgbClr val="355474"/>
                </a:solidFill>
                <a:latin typeface="Arial"/>
                <a:cs typeface="Arial"/>
              </a:rPr>
              <a:t>Release </a:t>
            </a:r>
            <a:r>
              <a:rPr lang="en-US" sz="3000" b="1" dirty="0" smtClean="0">
                <a:solidFill>
                  <a:srgbClr val="00B050"/>
                </a:solidFill>
                <a:latin typeface="Arial"/>
                <a:cs typeface="Arial"/>
              </a:rPr>
              <a:t>3</a:t>
            </a:r>
            <a:r>
              <a:rPr lang="en-US" sz="3000" b="1" dirty="0">
                <a:solidFill>
                  <a:srgbClr val="00B050"/>
                </a:solidFill>
                <a:latin typeface="Arial"/>
                <a:cs typeface="Arial"/>
              </a:rPr>
              <a:t>) </a:t>
            </a:r>
            <a:r>
              <a:rPr lang="en-US" sz="3000" b="1" dirty="0" smtClean="0">
                <a:solidFill>
                  <a:srgbClr val="00B050"/>
                </a:solidFill>
                <a:latin typeface="Arial"/>
                <a:cs typeface="Arial"/>
              </a:rPr>
              <a:t>Divert (New!)</a:t>
            </a:r>
            <a:endParaRPr lang="en-US" dirty="0">
              <a:solidFill>
                <a:srgbClr val="00B050"/>
              </a:solidFill>
              <a:latin typeface="Arial"/>
            </a:endParaRPr>
          </a:p>
        </p:txBody>
      </p:sp>
    </p:spTree>
    <p:extLst>
      <p:ext uri="{BB962C8B-B14F-4D97-AF65-F5344CB8AC3E}">
        <p14:creationId xmlns:p14="http://schemas.microsoft.com/office/powerpoint/2010/main" val="461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1"/>
          <p:cNvSpPr>
            <a:spLocks noGrp="1"/>
          </p:cNvSpPr>
          <p:nvPr>
            <p:ph type="title"/>
          </p:nvPr>
        </p:nvSpPr>
        <p:spPr>
          <a:xfrm>
            <a:off x="533400" y="800041"/>
            <a:ext cx="8229600" cy="518620"/>
          </a:xfrm>
        </p:spPr>
        <p:txBody>
          <a:bodyPr/>
          <a:lstStyle/>
          <a:p>
            <a:r>
              <a:rPr lang="en-US" dirty="0" smtClean="0"/>
              <a:t>Pre-Arrest Diversion Is the “Handle” on the Front Door of the US Justice System </a:t>
            </a:r>
            <a:r>
              <a:rPr lang="en-US" sz="2400" dirty="0" smtClean="0"/>
              <a:t/>
            </a:r>
            <a:br>
              <a:rPr lang="en-US" sz="2400" dirty="0" smtClean="0"/>
            </a:br>
            <a:r>
              <a:rPr lang="en-US" sz="2400" dirty="0" smtClean="0"/>
              <a:t/>
            </a:r>
            <a:br>
              <a:rPr lang="en-US" sz="2400" dirty="0" smtClean="0"/>
            </a:br>
            <a:r>
              <a:rPr lang="en-US" sz="2000" i="1" dirty="0" smtClean="0"/>
              <a:t>People who are nonviolent can be diverted to treatment and services in the community</a:t>
            </a:r>
            <a:r>
              <a:rPr lang="en-US" sz="2000" i="1" dirty="0"/>
              <a:t> </a:t>
            </a:r>
            <a:r>
              <a:rPr lang="en-US" sz="2000" i="1" dirty="0" smtClean="0"/>
              <a:t>instead of entering the justice system.</a:t>
            </a:r>
            <a:endParaRPr lang="en-US" sz="2000" i="1" dirty="0"/>
          </a:p>
        </p:txBody>
      </p:sp>
      <p:grpSp>
        <p:nvGrpSpPr>
          <p:cNvPr id="57" name="Group 9"/>
          <p:cNvGrpSpPr/>
          <p:nvPr/>
        </p:nvGrpSpPr>
        <p:grpSpPr>
          <a:xfrm>
            <a:off x="381000" y="2869407"/>
            <a:ext cx="8382000" cy="2929354"/>
            <a:chOff x="381000" y="3244335"/>
            <a:chExt cx="8382000" cy="2929354"/>
          </a:xfrm>
        </p:grpSpPr>
        <p:sp>
          <p:nvSpPr>
            <p:cNvPr id="58" name="TextBox 57"/>
            <p:cNvSpPr txBox="1"/>
            <p:nvPr/>
          </p:nvSpPr>
          <p:spPr>
            <a:xfrm>
              <a:off x="2057400" y="3244335"/>
              <a:ext cx="2819400" cy="338554"/>
            </a:xfrm>
            <a:prstGeom prst="rect">
              <a:avLst/>
            </a:prstGeom>
            <a:noFill/>
          </p:spPr>
          <p:txBody>
            <a:bodyPr wrap="square" rtlCol="0">
              <a:spAutoFit/>
            </a:bodyPr>
            <a:lstStyle/>
            <a:p>
              <a:pPr algn="r" defTabSz="914400" fontAlgn="auto">
                <a:spcBef>
                  <a:spcPts val="0"/>
                </a:spcBef>
                <a:spcAft>
                  <a:spcPts val="0"/>
                </a:spcAft>
              </a:pPr>
              <a:r>
                <a:rPr lang="en-US" sz="1600" dirty="0" smtClean="0">
                  <a:solidFill>
                    <a:prstClr val="black">
                      <a:lumMod val="50000"/>
                      <a:lumOff val="50000"/>
                    </a:prstClr>
                  </a:solidFill>
                  <a:latin typeface="Arial"/>
                  <a:cs typeface="Lato Regular"/>
                </a:rPr>
                <a:t>Pre-Adjudication Diversion</a:t>
              </a:r>
              <a:endParaRPr lang="en-US" sz="1600" dirty="0">
                <a:solidFill>
                  <a:prstClr val="black">
                    <a:lumMod val="50000"/>
                    <a:lumOff val="50000"/>
                  </a:prstClr>
                </a:solidFill>
                <a:latin typeface="Arial"/>
                <a:cs typeface="Lato Regular"/>
              </a:endParaRPr>
            </a:p>
          </p:txBody>
        </p:sp>
        <p:pic>
          <p:nvPicPr>
            <p:cNvPr id="59" name="Picture 58" descr="subway.png"/>
            <p:cNvPicPr>
              <a:picLocks noChangeAspect="1"/>
            </p:cNvPicPr>
            <p:nvPr/>
          </p:nvPicPr>
          <p:blipFill>
            <a:blip r:embed="rId3"/>
            <a:stretch>
              <a:fillRect/>
            </a:stretch>
          </p:blipFill>
          <p:spPr>
            <a:xfrm>
              <a:off x="381000" y="3657600"/>
              <a:ext cx="8382000" cy="1812788"/>
            </a:xfrm>
            <a:prstGeom prst="rect">
              <a:avLst/>
            </a:prstGeom>
          </p:spPr>
        </p:pic>
        <p:cxnSp>
          <p:nvCxnSpPr>
            <p:cNvPr id="60" name="Straight Connector 59"/>
            <p:cNvCxnSpPr/>
            <p:nvPr/>
          </p:nvCxnSpPr>
          <p:spPr>
            <a:xfrm>
              <a:off x="5257006" y="3290452"/>
              <a:ext cx="0" cy="2883237"/>
            </a:xfrm>
            <a:prstGeom prst="line">
              <a:avLst/>
            </a:prstGeom>
            <a:ln w="25400" cap="flat" cmpd="sng" algn="ctr">
              <a:solidFill>
                <a:schemeClr val="accent1"/>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486400" y="3244335"/>
              <a:ext cx="2209800" cy="338554"/>
            </a:xfrm>
            <a:prstGeom prst="rect">
              <a:avLst/>
            </a:prstGeom>
            <a:noFill/>
          </p:spPr>
          <p:txBody>
            <a:bodyPr wrap="square" rtlCol="0">
              <a:spAutoFit/>
            </a:bodyPr>
            <a:lstStyle/>
            <a:p>
              <a:pPr defTabSz="914400" fontAlgn="auto">
                <a:spcBef>
                  <a:spcPts val="0"/>
                </a:spcBef>
                <a:spcAft>
                  <a:spcPts val="0"/>
                </a:spcAft>
              </a:pPr>
              <a:r>
                <a:rPr lang="en-US" sz="1600" dirty="0" smtClean="0">
                  <a:solidFill>
                    <a:srgbClr val="4F81BD">
                      <a:lumMod val="75000"/>
                    </a:srgbClr>
                  </a:solidFill>
                  <a:latin typeface="Arial"/>
                  <a:cs typeface="Lato Regular"/>
                </a:rPr>
                <a:t>Post-Adjudication</a:t>
              </a:r>
              <a:endParaRPr lang="en-US" sz="1600" dirty="0">
                <a:solidFill>
                  <a:srgbClr val="4F81BD">
                    <a:lumMod val="75000"/>
                  </a:srgbClr>
                </a:solidFill>
                <a:latin typeface="Arial"/>
                <a:cs typeface="Lato Regular"/>
              </a:endParaRPr>
            </a:p>
          </p:txBody>
        </p:sp>
        <p:sp>
          <p:nvSpPr>
            <p:cNvPr id="62" name="TextBox 61"/>
            <p:cNvSpPr txBox="1"/>
            <p:nvPr/>
          </p:nvSpPr>
          <p:spPr>
            <a:xfrm>
              <a:off x="381000" y="5621179"/>
              <a:ext cx="1447800" cy="538609"/>
            </a:xfrm>
            <a:prstGeom prst="rect">
              <a:avLst/>
            </a:prstGeom>
            <a:noFill/>
          </p:spPr>
          <p:txBody>
            <a:bodyPr wrap="square" rtlCol="0">
              <a:spAutoFit/>
            </a:bodyPr>
            <a:lstStyle/>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Police </a:t>
              </a:r>
            </a:p>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First responders</a:t>
              </a:r>
              <a:endParaRPr lang="en-US" sz="1000" b="1" dirty="0">
                <a:solidFill>
                  <a:prstClr val="black">
                    <a:lumMod val="65000"/>
                    <a:lumOff val="35000"/>
                  </a:prstClr>
                </a:solidFill>
                <a:latin typeface="Arial"/>
                <a:cs typeface="Lato Regular"/>
              </a:endParaRPr>
            </a:p>
          </p:txBody>
        </p:sp>
      </p:grpSp>
      <p:sp>
        <p:nvSpPr>
          <p:cNvPr id="64" name="TextBox 63"/>
          <p:cNvSpPr txBox="1"/>
          <p:nvPr/>
        </p:nvSpPr>
        <p:spPr>
          <a:xfrm>
            <a:off x="533400" y="2350651"/>
            <a:ext cx="7772400" cy="400110"/>
          </a:xfrm>
          <a:prstGeom prst="rect">
            <a:avLst/>
          </a:prstGeom>
          <a:solidFill>
            <a:srgbClr val="FFFFD0">
              <a:alpha val="72000"/>
            </a:srgbClr>
          </a:solidFill>
          <a:effectLst>
            <a:outerShdw blurRad="482600" dist="165100" dir="17220000" sx="94000" sy="94000" algn="ctr" rotWithShape="0">
              <a:srgbClr val="FFFF00">
                <a:alpha val="87000"/>
              </a:srgbClr>
            </a:outerShdw>
          </a:effectLst>
          <a:scene3d>
            <a:camera prst="orthographicFront"/>
            <a:lightRig rig="threePt" dir="t"/>
          </a:scene3d>
          <a:sp3d extrusionH="76200">
            <a:extrusionClr>
              <a:srgbClr val="FFC000"/>
            </a:extrusionClr>
            <a:contourClr>
              <a:srgbClr val="FFC000"/>
            </a:contourClr>
          </a:sp3d>
        </p:spPr>
        <p:txBody>
          <a:bodyPr wrap="square" rtlCol="0">
            <a:spAutoFit/>
          </a:bodyPr>
          <a:lstStyle/>
          <a:p>
            <a:pPr algn="ctr" defTabSz="914400" fontAlgn="auto">
              <a:spcBef>
                <a:spcPts val="0"/>
              </a:spcBef>
              <a:spcAft>
                <a:spcPts val="0"/>
              </a:spcAft>
            </a:pPr>
            <a:r>
              <a:rPr lang="en-US" sz="2000" dirty="0" smtClean="0">
                <a:solidFill>
                  <a:srgbClr val="4F81BD">
                    <a:lumMod val="50000"/>
                  </a:srgbClr>
                </a:solidFill>
                <a:latin typeface="Arial"/>
              </a:rPr>
              <a:t>Community-based services, housing, and recovery support</a:t>
            </a:r>
            <a:endParaRPr lang="en-US" sz="2000" dirty="0">
              <a:solidFill>
                <a:srgbClr val="4F81BD">
                  <a:lumMod val="50000"/>
                </a:srgbClr>
              </a:solidFill>
              <a:latin typeface="Arial"/>
            </a:endParaRPr>
          </a:p>
        </p:txBody>
      </p:sp>
      <p:sp>
        <p:nvSpPr>
          <p:cNvPr id="14" name="TextBox 13"/>
          <p:cNvSpPr txBox="1"/>
          <p:nvPr/>
        </p:nvSpPr>
        <p:spPr>
          <a:xfrm>
            <a:off x="7010400" y="5246251"/>
            <a:ext cx="1752600" cy="538609"/>
          </a:xfrm>
          <a:prstGeom prst="rect">
            <a:avLst/>
          </a:prstGeom>
          <a:noFill/>
        </p:spPr>
        <p:txBody>
          <a:bodyPr wrap="square" rtlCol="0">
            <a:spAutoFit/>
          </a:bodyPr>
          <a:lstStyle/>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Probation</a:t>
            </a:r>
          </a:p>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Parole</a:t>
            </a:r>
            <a:endParaRPr lang="en-US" sz="1200" b="1" i="1" dirty="0">
              <a:solidFill>
                <a:prstClr val="black">
                  <a:lumMod val="65000"/>
                  <a:lumOff val="35000"/>
                </a:prstClr>
              </a:solidFill>
              <a:latin typeface="Arial"/>
              <a:cs typeface="Lato Regular"/>
            </a:endParaRPr>
          </a:p>
        </p:txBody>
      </p:sp>
      <p:sp>
        <p:nvSpPr>
          <p:cNvPr id="17" name="TextBox 16"/>
          <p:cNvSpPr txBox="1"/>
          <p:nvPr/>
        </p:nvSpPr>
        <p:spPr>
          <a:xfrm>
            <a:off x="5410200" y="5265361"/>
            <a:ext cx="1828800" cy="538609"/>
          </a:xfrm>
          <a:prstGeom prst="rect">
            <a:avLst/>
          </a:prstGeom>
          <a:noFill/>
        </p:spPr>
        <p:txBody>
          <a:bodyPr wrap="square" rtlCol="0">
            <a:spAutoFit/>
          </a:bodyPr>
          <a:lstStyle/>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Jail Reentry</a:t>
            </a:r>
            <a:r>
              <a:rPr lang="en-US" sz="1200" b="1" dirty="0" smtClean="0">
                <a:solidFill>
                  <a:prstClr val="black">
                    <a:lumMod val="65000"/>
                    <a:lumOff val="35000"/>
                  </a:prstClr>
                </a:solidFill>
                <a:latin typeface="Arial"/>
                <a:cs typeface="Lato Regular"/>
              </a:rPr>
              <a:t>	</a:t>
            </a:r>
          </a:p>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Prison reentry	</a:t>
            </a:r>
            <a:endParaRPr lang="en-US" sz="1200" b="1" i="1" dirty="0">
              <a:solidFill>
                <a:prstClr val="black">
                  <a:lumMod val="65000"/>
                  <a:lumOff val="35000"/>
                </a:prstClr>
              </a:solidFill>
              <a:latin typeface="Arial"/>
              <a:cs typeface="Lato Regular"/>
            </a:endParaRPr>
          </a:p>
        </p:txBody>
      </p:sp>
      <p:sp>
        <p:nvSpPr>
          <p:cNvPr id="18" name="TextBox 17"/>
          <p:cNvSpPr txBox="1"/>
          <p:nvPr/>
        </p:nvSpPr>
        <p:spPr>
          <a:xfrm>
            <a:off x="3581400" y="5227886"/>
            <a:ext cx="1828800" cy="800219"/>
          </a:xfrm>
          <a:prstGeom prst="rect">
            <a:avLst/>
          </a:prstGeom>
          <a:noFill/>
        </p:spPr>
        <p:txBody>
          <a:bodyPr wrap="square" rtlCol="0">
            <a:spAutoFit/>
          </a:bodyPr>
          <a:lstStyle/>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Prosecutors</a:t>
            </a:r>
          </a:p>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Jail</a:t>
            </a:r>
          </a:p>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Court</a:t>
            </a:r>
            <a:r>
              <a:rPr lang="en-US" sz="1200" b="1" dirty="0" smtClean="0">
                <a:solidFill>
                  <a:prstClr val="black">
                    <a:lumMod val="65000"/>
                    <a:lumOff val="35000"/>
                  </a:prstClr>
                </a:solidFill>
                <a:latin typeface="Arial"/>
                <a:cs typeface="Lato Regular"/>
              </a:rPr>
              <a:t>	</a:t>
            </a:r>
            <a:endParaRPr lang="en-US" sz="1200" b="1" dirty="0">
              <a:solidFill>
                <a:prstClr val="black">
                  <a:lumMod val="65000"/>
                  <a:lumOff val="35000"/>
                </a:prstClr>
              </a:solidFill>
              <a:latin typeface="Arial"/>
              <a:cs typeface="Lato Regular"/>
            </a:endParaRPr>
          </a:p>
        </p:txBody>
      </p:sp>
      <p:sp>
        <p:nvSpPr>
          <p:cNvPr id="19" name="TextBox 18"/>
          <p:cNvSpPr txBox="1"/>
          <p:nvPr/>
        </p:nvSpPr>
        <p:spPr>
          <a:xfrm>
            <a:off x="1752600" y="5227142"/>
            <a:ext cx="1600200" cy="538609"/>
          </a:xfrm>
          <a:prstGeom prst="rect">
            <a:avLst/>
          </a:prstGeom>
          <a:noFill/>
        </p:spPr>
        <p:txBody>
          <a:bodyPr wrap="square" rtlCol="0">
            <a:spAutoFit/>
          </a:bodyPr>
          <a:lstStyle/>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Initial detention</a:t>
            </a:r>
          </a:p>
          <a:p>
            <a:pPr defTabSz="914400" fontAlgn="auto">
              <a:spcBef>
                <a:spcPts val="0"/>
              </a:spcBef>
              <a:spcAft>
                <a:spcPts val="600"/>
              </a:spcAft>
            </a:pPr>
            <a:r>
              <a:rPr lang="en-US" sz="1200" b="1" i="1" dirty="0" smtClean="0">
                <a:solidFill>
                  <a:prstClr val="black">
                    <a:lumMod val="65000"/>
                    <a:lumOff val="35000"/>
                  </a:prstClr>
                </a:solidFill>
                <a:latin typeface="Arial"/>
                <a:cs typeface="Lato Regular"/>
              </a:rPr>
              <a:t>Initial court hearings</a:t>
            </a:r>
            <a:endParaRPr lang="en-US" sz="1200" b="1" i="1" dirty="0">
              <a:solidFill>
                <a:prstClr val="black">
                  <a:lumMod val="65000"/>
                  <a:lumOff val="35000"/>
                </a:prstClr>
              </a:solidFill>
              <a:latin typeface="Arial"/>
              <a:cs typeface="Lato Regular"/>
            </a:endParaRPr>
          </a:p>
        </p:txBody>
      </p:sp>
      <p:sp>
        <p:nvSpPr>
          <p:cNvPr id="3" name="TextBox 2"/>
          <p:cNvSpPr txBox="1"/>
          <p:nvPr/>
        </p:nvSpPr>
        <p:spPr>
          <a:xfrm>
            <a:off x="4021667" y="2073428"/>
            <a:ext cx="184666" cy="369332"/>
          </a:xfrm>
          <a:prstGeom prst="rect">
            <a:avLst/>
          </a:prstGeom>
          <a:noFill/>
        </p:spPr>
        <p:txBody>
          <a:bodyPr wrap="none" rtlCol="0">
            <a:spAutoFit/>
          </a:bodyPr>
          <a:lstStyle/>
          <a:p>
            <a:pPr defTabSz="914400" fontAlgn="auto">
              <a:spcBef>
                <a:spcPts val="0"/>
              </a:spcBef>
              <a:spcAft>
                <a:spcPts val="0"/>
              </a:spcAft>
            </a:pPr>
            <a:endParaRPr lang="en-US">
              <a:solidFill>
                <a:prstClr val="black"/>
              </a:solidFill>
              <a:latin typeface="Arial"/>
            </a:endParaRPr>
          </a:p>
        </p:txBody>
      </p:sp>
      <p:sp>
        <p:nvSpPr>
          <p:cNvPr id="2" name="Flowchart: Direct Access Storage 1"/>
          <p:cNvSpPr/>
          <p:nvPr/>
        </p:nvSpPr>
        <p:spPr>
          <a:xfrm>
            <a:off x="533399" y="3027985"/>
            <a:ext cx="1066007" cy="2434624"/>
          </a:xfrm>
          <a:prstGeom prst="flowChartMagneticDrum">
            <a:avLst/>
          </a:prstGeom>
          <a:solidFill>
            <a:srgbClr val="FFFF00">
              <a:alpha val="53000"/>
            </a:srgbClr>
          </a:solidFill>
          <a:effectLst>
            <a:outerShdw blurRad="40000" dist="23000" dir="5400000" rotWithShape="0">
              <a:srgbClr val="000000">
                <a:alpha val="35000"/>
              </a:srgbClr>
            </a:outerShdw>
            <a:softEdge rad="114300"/>
          </a:effectLst>
          <a:scene3d>
            <a:camera prst="orthographicFront">
              <a:rot lat="1500000" lon="10499978"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alpha val="30000"/>
                </a:prstClr>
              </a:solidFill>
            </a:endParaRPr>
          </a:p>
        </p:txBody>
      </p:sp>
    </p:spTree>
    <p:extLst>
      <p:ext uri="{BB962C8B-B14F-4D97-AF65-F5344CB8AC3E}">
        <p14:creationId xmlns:p14="http://schemas.microsoft.com/office/powerpoint/2010/main" val="19836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30176" y="895371"/>
            <a:ext cx="8229600" cy="808431"/>
          </a:xfrm>
        </p:spPr>
        <p:txBody>
          <a:bodyPr/>
          <a:lstStyle/>
          <a:p>
            <a:r>
              <a:rPr lang="en-US" dirty="0" smtClean="0"/>
              <a:t>How Pre</a:t>
            </a:r>
            <a:r>
              <a:rPr lang="en-US" dirty="0"/>
              <a:t>-Arrest Diversion </a:t>
            </a:r>
            <a:r>
              <a:rPr lang="en-US" dirty="0" smtClean="0"/>
              <a:t>(PAD) Differs </a:t>
            </a:r>
            <a:r>
              <a:rPr lang="en-US" dirty="0"/>
              <a:t>from </a:t>
            </a:r>
            <a:r>
              <a:rPr lang="en-US" dirty="0" smtClean="0"/>
              <a:t>Other </a:t>
            </a:r>
            <a:r>
              <a:rPr lang="en-US" dirty="0"/>
              <a:t>Types of </a:t>
            </a:r>
            <a:r>
              <a:rPr lang="en-US" dirty="0" smtClean="0"/>
              <a:t>US Justice Diversion</a:t>
            </a:r>
            <a:endParaRPr lang="en-US" dirty="0"/>
          </a:p>
        </p:txBody>
      </p:sp>
      <p:sp>
        <p:nvSpPr>
          <p:cNvPr id="7" name="Content Placeholder 2"/>
          <p:cNvSpPr>
            <a:spLocks noGrp="1"/>
          </p:cNvSpPr>
          <p:nvPr>
            <p:ph type="subTitle" idx="1"/>
          </p:nvPr>
        </p:nvSpPr>
        <p:spPr>
          <a:xfrm>
            <a:off x="430176" y="1823134"/>
            <a:ext cx="3948300" cy="3724586"/>
          </a:xfrm>
        </p:spPr>
        <p:txBody>
          <a:bodyPr numCol="1">
            <a:normAutofit/>
          </a:bodyPr>
          <a:lstStyle/>
          <a:p>
            <a:pPr marL="0" indent="0">
              <a:buNone/>
            </a:pPr>
            <a:endParaRPr lang="en-US" dirty="0" smtClean="0">
              <a:latin typeface="Calibri" panose="020F0502020204030204" pitchFamily="34" charset="0"/>
              <a:ea typeface="Graphik Light" charset="0"/>
              <a:cs typeface="Calibri" panose="020F0502020204030204" pitchFamily="34" charset="0"/>
            </a:endParaRPr>
          </a:p>
          <a:p>
            <a:pPr marL="0" indent="0">
              <a:lnSpc>
                <a:spcPct val="100000"/>
              </a:lnSpc>
              <a:spcAft>
                <a:spcPts val="1800"/>
              </a:spcAft>
              <a:buNone/>
            </a:pPr>
            <a:r>
              <a:rPr lang="en-US" sz="2000" b="1" u="sng" dirty="0" smtClean="0">
                <a:latin typeface="Calibri" panose="020F0502020204030204" pitchFamily="34" charset="0"/>
                <a:ea typeface="Graphik Light" charset="0"/>
                <a:cs typeface="Calibri" panose="020F0502020204030204" pitchFamily="34" charset="0"/>
              </a:rPr>
              <a:t>Pre-Arrest Diversion (PAD)</a:t>
            </a:r>
          </a:p>
          <a:p>
            <a:pPr>
              <a:lnSpc>
                <a:spcPct val="100000"/>
              </a:lnSpc>
              <a:spcAft>
                <a:spcPts val="1800"/>
              </a:spcAft>
            </a:pPr>
            <a:r>
              <a:rPr lang="en-US" dirty="0" smtClean="0">
                <a:latin typeface="Calibri" panose="020F0502020204030204" pitchFamily="34" charset="0"/>
                <a:ea typeface="Graphik Light" charset="0"/>
                <a:cs typeface="Calibri" panose="020F0502020204030204" pitchFamily="34" charset="0"/>
              </a:rPr>
              <a:t>Moving </a:t>
            </a:r>
            <a:r>
              <a:rPr lang="en-US" i="1" dirty="0">
                <a:latin typeface="Calibri" panose="020F0502020204030204" pitchFamily="34" charset="0"/>
                <a:ea typeface="Graphik Light" charset="0"/>
                <a:cs typeface="Calibri" panose="020F0502020204030204" pitchFamily="34" charset="0"/>
              </a:rPr>
              <a:t>away</a:t>
            </a:r>
            <a:r>
              <a:rPr lang="en-US" dirty="0">
                <a:latin typeface="Calibri" panose="020F0502020204030204" pitchFamily="34" charset="0"/>
                <a:ea typeface="Graphik Light" charset="0"/>
                <a:cs typeface="Calibri" panose="020F0502020204030204" pitchFamily="34" charset="0"/>
              </a:rPr>
              <a:t> from </a:t>
            </a:r>
            <a:r>
              <a:rPr lang="en-US" dirty="0" smtClean="0">
                <a:latin typeface="Calibri" panose="020F0502020204030204" pitchFamily="34" charset="0"/>
                <a:ea typeface="Graphik Light" charset="0"/>
                <a:cs typeface="Calibri" panose="020F0502020204030204" pitchFamily="34" charset="0"/>
              </a:rPr>
              <a:t>justice </a:t>
            </a:r>
            <a:r>
              <a:rPr lang="en-US" dirty="0">
                <a:latin typeface="Calibri" panose="020F0502020204030204" pitchFamily="34" charset="0"/>
                <a:ea typeface="Graphik Light" charset="0"/>
                <a:cs typeface="Calibri" panose="020F0502020204030204" pitchFamily="34" charset="0"/>
              </a:rPr>
              <a:t>system </a:t>
            </a:r>
            <a:r>
              <a:rPr lang="en-US" i="1" dirty="0">
                <a:latin typeface="Calibri" panose="020F0502020204030204" pitchFamily="34" charset="0"/>
                <a:ea typeface="Graphik Light" charset="0"/>
                <a:cs typeface="Calibri" panose="020F0502020204030204" pitchFamily="34" charset="0"/>
              </a:rPr>
              <a:t>without having entered </a:t>
            </a:r>
            <a:r>
              <a:rPr lang="en-US" i="1" dirty="0" smtClean="0">
                <a:latin typeface="Calibri" panose="020F0502020204030204" pitchFamily="34" charset="0"/>
                <a:ea typeface="Graphik Light" charset="0"/>
                <a:cs typeface="Calibri" panose="020F0502020204030204" pitchFamily="34" charset="0"/>
              </a:rPr>
              <a:t>it</a:t>
            </a:r>
          </a:p>
          <a:p>
            <a:pPr>
              <a:lnSpc>
                <a:spcPct val="100000"/>
              </a:lnSpc>
              <a:spcAft>
                <a:spcPts val="1800"/>
              </a:spcAft>
            </a:pPr>
            <a:r>
              <a:rPr lang="en-US" i="1" u="sng" dirty="0" smtClean="0">
                <a:latin typeface="Calibri" panose="020F0502020204030204" pitchFamily="34" charset="0"/>
                <a:ea typeface="Graphik Light" charset="0"/>
                <a:cs typeface="Calibri" panose="020F0502020204030204" pitchFamily="34" charset="0"/>
              </a:rPr>
              <a:t>Behavioral </a:t>
            </a:r>
            <a:r>
              <a:rPr lang="en-US" i="1" u="sng" dirty="0">
                <a:latin typeface="Calibri" panose="020F0502020204030204" pitchFamily="34" charset="0"/>
                <a:ea typeface="Graphik Light" charset="0"/>
                <a:cs typeface="Calibri" panose="020F0502020204030204" pitchFamily="34" charset="0"/>
              </a:rPr>
              <a:t>health </a:t>
            </a:r>
            <a:r>
              <a:rPr lang="en-US" i="1" u="sng" dirty="0" smtClean="0">
                <a:latin typeface="Calibri" panose="020F0502020204030204" pitchFamily="34" charset="0"/>
                <a:ea typeface="Graphik Light" charset="0"/>
                <a:cs typeface="Calibri" panose="020F0502020204030204" pitchFamily="34" charset="0"/>
              </a:rPr>
              <a:t>guided</a:t>
            </a:r>
            <a:r>
              <a:rPr lang="en-US" i="1" dirty="0" smtClean="0">
                <a:latin typeface="Calibri" panose="020F0502020204030204" pitchFamily="34" charset="0"/>
                <a:ea typeface="Graphik Light" charset="0"/>
                <a:cs typeface="Calibri" panose="020F0502020204030204" pitchFamily="34" charset="0"/>
              </a:rPr>
              <a:t> </a:t>
            </a:r>
            <a:r>
              <a:rPr lang="en-US" dirty="0" smtClean="0">
                <a:latin typeface="Calibri" panose="020F0502020204030204" pitchFamily="34" charset="0"/>
                <a:ea typeface="Graphik Light" charset="0"/>
                <a:cs typeface="Calibri" panose="020F0502020204030204" pitchFamily="34" charset="0"/>
              </a:rPr>
              <a:t>with </a:t>
            </a:r>
            <a:r>
              <a:rPr lang="en-US" dirty="0">
                <a:latin typeface="Calibri" panose="020F0502020204030204" pitchFamily="34" charset="0"/>
                <a:ea typeface="Graphik Light" charset="0"/>
                <a:cs typeface="Calibri" panose="020F0502020204030204" pitchFamily="34" charset="0"/>
              </a:rPr>
              <a:t>criminal justice </a:t>
            </a:r>
            <a:r>
              <a:rPr lang="en-US" dirty="0" smtClean="0">
                <a:latin typeface="Calibri" panose="020F0502020204030204" pitchFamily="34" charset="0"/>
                <a:ea typeface="Graphik Light" charset="0"/>
                <a:cs typeface="Calibri" panose="020F0502020204030204" pitchFamily="34" charset="0"/>
              </a:rPr>
              <a:t>partnerships</a:t>
            </a:r>
          </a:p>
          <a:p>
            <a:pPr>
              <a:lnSpc>
                <a:spcPct val="100000"/>
              </a:lnSpc>
              <a:spcAft>
                <a:spcPts val="1800"/>
              </a:spcAft>
            </a:pPr>
            <a:r>
              <a:rPr lang="en-US" b="1" i="1" dirty="0">
                <a:latin typeface="Calibri" panose="020F0502020204030204" pitchFamily="34" charset="0"/>
                <a:ea typeface="Graphik Light" charset="0"/>
                <a:cs typeface="Calibri" panose="020F0502020204030204" pitchFamily="34" charset="0"/>
              </a:rPr>
              <a:t>Public health </a:t>
            </a:r>
            <a:r>
              <a:rPr lang="en-US" b="1" dirty="0">
                <a:latin typeface="Calibri" panose="020F0502020204030204" pitchFamily="34" charset="0"/>
                <a:ea typeface="Graphik Light" charset="0"/>
                <a:cs typeface="Calibri" panose="020F0502020204030204" pitchFamily="34" charset="0"/>
              </a:rPr>
              <a:t>solution to better public </a:t>
            </a:r>
            <a:r>
              <a:rPr lang="en-US" b="1" dirty="0" smtClean="0">
                <a:latin typeface="Calibri" panose="020F0502020204030204" pitchFamily="34" charset="0"/>
                <a:ea typeface="Graphik Light" charset="0"/>
                <a:cs typeface="Calibri" panose="020F0502020204030204" pitchFamily="34" charset="0"/>
              </a:rPr>
              <a:t>safety – crime reduction!</a:t>
            </a:r>
            <a:endParaRPr lang="en-US" b="1" dirty="0">
              <a:latin typeface="Calibri" panose="020F0502020204030204" pitchFamily="34" charset="0"/>
              <a:ea typeface="Graphik Light" charset="0"/>
              <a:cs typeface="Calibri" panose="020F0502020204030204" pitchFamily="34" charset="0"/>
            </a:endParaRPr>
          </a:p>
          <a:p>
            <a:pPr marL="0" indent="0">
              <a:lnSpc>
                <a:spcPct val="100000"/>
              </a:lnSpc>
              <a:spcAft>
                <a:spcPts val="600"/>
              </a:spcAft>
              <a:buNone/>
            </a:pPr>
            <a:endParaRPr lang="en-US" dirty="0" smtClean="0">
              <a:latin typeface="Calibri" panose="020F0502020204030204" pitchFamily="34" charset="0"/>
              <a:ea typeface="Graphik Light" charset="0"/>
              <a:cs typeface="Calibri" panose="020F0502020204030204" pitchFamily="34" charset="0"/>
            </a:endParaRPr>
          </a:p>
        </p:txBody>
      </p:sp>
      <p:sp>
        <p:nvSpPr>
          <p:cNvPr id="8" name="Content Placeholder 2"/>
          <p:cNvSpPr txBox="1">
            <a:spLocks/>
          </p:cNvSpPr>
          <p:nvPr/>
        </p:nvSpPr>
        <p:spPr bwMode="auto">
          <a:xfrm>
            <a:off x="4711476" y="2234153"/>
            <a:ext cx="3948300" cy="33135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85750" marR="0" indent="-285750" algn="l" defTabSz="457200" rtl="0" eaLnBrk="0" fontAlgn="base" latinLnBrk="0" hangingPunct="0">
              <a:lnSpc>
                <a:spcPct val="140000"/>
              </a:lnSpc>
              <a:spcBef>
                <a:spcPct val="20000"/>
              </a:spcBef>
              <a:spcAft>
                <a:spcPct val="0"/>
              </a:spcAft>
              <a:buClrTx/>
              <a:buSzTx/>
              <a:buFont typeface="Arial"/>
              <a:buChar char="•"/>
              <a:tabLst/>
              <a:defRPr sz="1800" b="0" i="0" kern="1200">
                <a:solidFill>
                  <a:schemeClr val="tx1">
                    <a:lumMod val="50000"/>
                    <a:lumOff val="50000"/>
                  </a:schemeClr>
                </a:solidFill>
                <a:latin typeface="Arial"/>
                <a:ea typeface="Lato Bold" pitchFamily="34" charset="0"/>
                <a:cs typeface="Arial"/>
              </a:defRPr>
            </a:lvl1pPr>
            <a:lvl2pPr marL="457200" indent="0" algn="ctr" defTabSz="457200" rtl="0" eaLnBrk="0" fontAlgn="base" hangingPunct="0">
              <a:spcBef>
                <a:spcPct val="20000"/>
              </a:spcBef>
              <a:spcAft>
                <a:spcPct val="0"/>
              </a:spcAft>
              <a:buFont typeface="Arial" charset="0"/>
              <a:buNone/>
              <a:defRPr sz="1800" b="0" i="0" kern="1200">
                <a:solidFill>
                  <a:schemeClr val="tx1">
                    <a:tint val="75000"/>
                  </a:schemeClr>
                </a:solidFill>
                <a:latin typeface="Arial"/>
                <a:ea typeface="Lato Regular" pitchFamily="34" charset="0"/>
                <a:cs typeface="Arial"/>
              </a:defRPr>
            </a:lvl2pPr>
            <a:lvl3pPr marL="914400" indent="0" algn="ctr" defTabSz="457200" rtl="0" eaLnBrk="0" fontAlgn="base" hangingPunct="0">
              <a:spcBef>
                <a:spcPct val="20000"/>
              </a:spcBef>
              <a:spcAft>
                <a:spcPct val="0"/>
              </a:spcAft>
              <a:buFont typeface="Arial" charset="0"/>
              <a:buNone/>
              <a:defRPr sz="1800" b="0" i="0" kern="1200">
                <a:solidFill>
                  <a:schemeClr val="tx1">
                    <a:tint val="75000"/>
                  </a:schemeClr>
                </a:solidFill>
                <a:latin typeface="Arial"/>
                <a:ea typeface="Lato Regular" pitchFamily="34" charset="0"/>
                <a:cs typeface="Arial"/>
              </a:defRPr>
            </a:lvl3pPr>
            <a:lvl4pPr marL="1371600" indent="0" algn="ctr" defTabSz="457200" rtl="0" eaLnBrk="0" fontAlgn="base" hangingPunct="0">
              <a:spcBef>
                <a:spcPct val="20000"/>
              </a:spcBef>
              <a:spcAft>
                <a:spcPct val="0"/>
              </a:spcAft>
              <a:buFont typeface="Arial" charset="0"/>
              <a:buNone/>
              <a:defRPr sz="1800" b="0" i="0" kern="1200">
                <a:solidFill>
                  <a:schemeClr val="tx1">
                    <a:tint val="75000"/>
                  </a:schemeClr>
                </a:solidFill>
                <a:latin typeface="Arial"/>
                <a:ea typeface="Lato Regular" pitchFamily="34" charset="0"/>
                <a:cs typeface="Arial"/>
              </a:defRPr>
            </a:lvl4pPr>
            <a:lvl5pPr marL="1828800" indent="0" algn="ctr" defTabSz="457200" rtl="0" eaLnBrk="0" fontAlgn="base" hangingPunct="0">
              <a:spcBef>
                <a:spcPct val="20000"/>
              </a:spcBef>
              <a:spcAft>
                <a:spcPct val="0"/>
              </a:spcAft>
              <a:buFont typeface="Arial" charset="0"/>
              <a:buNone/>
              <a:defRPr sz="1800" b="0" i="0" kern="1200">
                <a:solidFill>
                  <a:schemeClr val="tx1">
                    <a:tint val="75000"/>
                  </a:schemeClr>
                </a:solidFill>
                <a:latin typeface="Arial"/>
                <a:ea typeface="Lato Regular" pitchFamily="34" charset="0"/>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indent="0">
              <a:lnSpc>
                <a:spcPct val="100000"/>
              </a:lnSpc>
              <a:spcAft>
                <a:spcPts val="1800"/>
              </a:spcAft>
              <a:buFont typeface="Arial"/>
              <a:buNone/>
            </a:pPr>
            <a:r>
              <a:rPr lang="en-US" sz="2000" b="1" u="sng"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Other Criminal Justice Diversion</a:t>
            </a:r>
          </a:p>
          <a:p>
            <a:pPr>
              <a:lnSpc>
                <a:spcPct val="100000"/>
              </a:lnSpc>
              <a:spcAft>
                <a:spcPts val="1800"/>
              </a:spcAft>
            </a:pPr>
            <a:r>
              <a:rPr lang="en-US"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Moving </a:t>
            </a:r>
            <a:r>
              <a:rPr lang="en-US" i="1"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out </a:t>
            </a:r>
            <a:r>
              <a:rPr lang="en-US"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of justice system        </a:t>
            </a:r>
            <a:r>
              <a:rPr lang="en-US" i="1"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after having entered it</a:t>
            </a:r>
          </a:p>
          <a:p>
            <a:pPr>
              <a:lnSpc>
                <a:spcPct val="100000"/>
              </a:lnSpc>
              <a:spcAft>
                <a:spcPts val="1800"/>
              </a:spcAft>
            </a:pPr>
            <a:r>
              <a:rPr lang="en-US" i="1" u="sng"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Criminal justice guided</a:t>
            </a:r>
            <a:r>
              <a:rPr lang="en-US" i="1"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 </a:t>
            </a:r>
            <a:r>
              <a:rPr lang="en-US"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with behavioral health partnerships</a:t>
            </a:r>
          </a:p>
          <a:p>
            <a:pPr>
              <a:lnSpc>
                <a:spcPct val="100000"/>
              </a:lnSpc>
              <a:spcAft>
                <a:spcPts val="1800"/>
              </a:spcAft>
            </a:pPr>
            <a:r>
              <a:rPr lang="en-US"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A </a:t>
            </a:r>
            <a:r>
              <a:rPr lang="en-US" i="1"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wide variety </a:t>
            </a:r>
            <a:r>
              <a:rPr lang="en-US" dirty="0" smtClean="0">
                <a:solidFill>
                  <a:prstClr val="black">
                    <a:lumMod val="50000"/>
                    <a:lumOff val="50000"/>
                  </a:prstClr>
                </a:solidFill>
                <a:latin typeface="Calibri" panose="020F0502020204030204" pitchFamily="34" charset="0"/>
                <a:ea typeface="Graphik Light" charset="0"/>
                <a:cs typeface="Calibri" panose="020F0502020204030204" pitchFamily="34" charset="0"/>
              </a:rPr>
              <a:t>of approaches for a variety of reasons</a:t>
            </a:r>
          </a:p>
          <a:p>
            <a:pPr marL="0" indent="0">
              <a:buFont typeface="Arial"/>
              <a:buNone/>
            </a:pPr>
            <a:endParaRPr lang="en-US" dirty="0">
              <a:solidFill>
                <a:prstClr val="black">
                  <a:lumMod val="50000"/>
                  <a:lumOff val="50000"/>
                </a:prstClr>
              </a:solidFill>
            </a:endParaRPr>
          </a:p>
        </p:txBody>
      </p:sp>
    </p:spTree>
    <p:extLst>
      <p:ext uri="{BB962C8B-B14F-4D97-AF65-F5344CB8AC3E}">
        <p14:creationId xmlns:p14="http://schemas.microsoft.com/office/powerpoint/2010/main" val="258251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1616" y="401977"/>
            <a:ext cx="8229600" cy="586058"/>
          </a:xfrm>
        </p:spPr>
        <p:txBody>
          <a:bodyPr/>
          <a:lstStyle/>
          <a:p>
            <a:r>
              <a:rPr lang="en-US" dirty="0"/>
              <a:t>Two Types of </a:t>
            </a:r>
            <a:r>
              <a:rPr lang="en-US" dirty="0" smtClean="0"/>
              <a:t>Pre-Arrest Diversion: </a:t>
            </a:r>
            <a:br>
              <a:rPr lang="en-US" dirty="0" smtClean="0"/>
            </a:br>
            <a:r>
              <a:rPr lang="en-US" dirty="0" smtClean="0"/>
              <a:t>Done </a:t>
            </a:r>
            <a:r>
              <a:rPr lang="en-US" dirty="0"/>
              <a:t>Together for Biggest Impact</a:t>
            </a:r>
          </a:p>
        </p:txBody>
      </p:sp>
      <p:sp>
        <p:nvSpPr>
          <p:cNvPr id="3" name="Subtitle 2"/>
          <p:cNvSpPr>
            <a:spLocks noGrp="1"/>
          </p:cNvSpPr>
          <p:nvPr>
            <p:ph type="subTitle" idx="1"/>
          </p:nvPr>
        </p:nvSpPr>
        <p:spPr>
          <a:xfrm>
            <a:off x="521616" y="1643077"/>
            <a:ext cx="8229600" cy="4270367"/>
          </a:xfrm>
        </p:spPr>
        <p:txBody>
          <a:bodyPr numCol="2"/>
          <a:lstStyle/>
          <a:p>
            <a:pPr marL="0" indent="0">
              <a:lnSpc>
                <a:spcPct val="100000"/>
              </a:lnSpc>
              <a:spcBef>
                <a:spcPts val="0"/>
              </a:spcBef>
              <a:spcAft>
                <a:spcPts val="1200"/>
              </a:spcAft>
              <a:buNone/>
            </a:pPr>
            <a:r>
              <a:rPr lang="en-US" sz="2000" b="1" u="sng" dirty="0"/>
              <a:t>Prevention </a:t>
            </a:r>
            <a:r>
              <a:rPr lang="en-US" sz="2000" b="1" u="sng" dirty="0" smtClean="0"/>
              <a:t>PAD</a:t>
            </a:r>
          </a:p>
          <a:p>
            <a:pPr eaLnBrk="1" fontAlgn="auto" hangingPunct="1">
              <a:lnSpc>
                <a:spcPct val="100000"/>
              </a:lnSpc>
              <a:spcBef>
                <a:spcPts val="0"/>
              </a:spcBef>
              <a:spcAft>
                <a:spcPts val="1200"/>
              </a:spcAft>
              <a:defRPr/>
            </a:pPr>
            <a:r>
              <a:rPr lang="en-US" altLang="en-US" sz="1600" b="1" u="sng" dirty="0" smtClean="0"/>
              <a:t>No charges</a:t>
            </a:r>
            <a:r>
              <a:rPr lang="en-US" altLang="en-US" sz="1600" b="1" dirty="0" smtClean="0"/>
              <a:t> </a:t>
            </a:r>
            <a:r>
              <a:rPr lang="en-US" altLang="en-US" sz="1600" dirty="0" smtClean="0"/>
              <a:t>/ Not </a:t>
            </a:r>
            <a:r>
              <a:rPr lang="en-US" altLang="en-US" sz="1600" dirty="0"/>
              <a:t>relevant to criminal </a:t>
            </a:r>
            <a:r>
              <a:rPr lang="en-US" altLang="en-US" sz="1600" dirty="0" smtClean="0"/>
              <a:t>activity during this encounter</a:t>
            </a:r>
            <a:endParaRPr lang="en-US" altLang="en-US" sz="1600" dirty="0"/>
          </a:p>
          <a:p>
            <a:pPr eaLnBrk="1" fontAlgn="auto" hangingPunct="1">
              <a:lnSpc>
                <a:spcPct val="100000"/>
              </a:lnSpc>
              <a:spcBef>
                <a:spcPts val="0"/>
              </a:spcBef>
              <a:spcAft>
                <a:spcPts val="1200"/>
              </a:spcAft>
              <a:defRPr/>
            </a:pPr>
            <a:r>
              <a:rPr lang="en-US" altLang="en-US" sz="1600" b="1" dirty="0"/>
              <a:t>Identified behavioral health issue </a:t>
            </a:r>
            <a:r>
              <a:rPr lang="en-US" altLang="en-US" sz="1600" dirty="0"/>
              <a:t>(well-being) that places the person in a health risk or exposure risk to the justice system</a:t>
            </a:r>
          </a:p>
          <a:p>
            <a:pPr eaLnBrk="1" fontAlgn="auto" hangingPunct="1">
              <a:lnSpc>
                <a:spcPct val="100000"/>
              </a:lnSpc>
              <a:spcBef>
                <a:spcPts val="0"/>
              </a:spcBef>
              <a:spcAft>
                <a:spcPts val="1200"/>
              </a:spcAft>
              <a:defRPr/>
            </a:pPr>
            <a:r>
              <a:rPr lang="en-US" altLang="en-US" sz="1600" b="1" dirty="0"/>
              <a:t>Divert to treatment </a:t>
            </a:r>
            <a:r>
              <a:rPr lang="en-US" altLang="en-US" sz="1600" dirty="0"/>
              <a:t>for clinical assessment to address needs and/or to social services</a:t>
            </a:r>
          </a:p>
          <a:p>
            <a:pPr marL="0" indent="0">
              <a:buNone/>
            </a:pPr>
            <a:endParaRPr lang="en-US" sz="1400" dirty="0" smtClean="0"/>
          </a:p>
          <a:p>
            <a:pPr marL="0" indent="0" algn="ctr">
              <a:lnSpc>
                <a:spcPct val="100000"/>
              </a:lnSpc>
              <a:buNone/>
            </a:pPr>
            <a:endParaRPr lang="en-US" sz="2000" b="1" dirty="0" smtClean="0"/>
          </a:p>
          <a:p>
            <a:pPr marL="0" indent="0" algn="ctr">
              <a:lnSpc>
                <a:spcPct val="100000"/>
              </a:lnSpc>
              <a:buNone/>
            </a:pPr>
            <a:endParaRPr lang="en-US" sz="2000" b="1" dirty="0" smtClean="0"/>
          </a:p>
          <a:p>
            <a:pPr marL="0" indent="0">
              <a:lnSpc>
                <a:spcPct val="100000"/>
              </a:lnSpc>
              <a:spcBef>
                <a:spcPts val="0"/>
              </a:spcBef>
              <a:spcAft>
                <a:spcPts val="1200"/>
              </a:spcAft>
              <a:buNone/>
            </a:pPr>
            <a:r>
              <a:rPr lang="en-US" sz="2000" b="1" u="sng" dirty="0" smtClean="0"/>
              <a:t>Intervention PAD</a:t>
            </a:r>
            <a:endParaRPr lang="en-US" sz="2000" b="1" u="sng" dirty="0"/>
          </a:p>
          <a:p>
            <a:pPr eaLnBrk="1" fontAlgn="auto" hangingPunct="1">
              <a:lnSpc>
                <a:spcPct val="100000"/>
              </a:lnSpc>
              <a:spcBef>
                <a:spcPts val="0"/>
              </a:spcBef>
              <a:spcAft>
                <a:spcPts val="1200"/>
              </a:spcAft>
              <a:defRPr/>
            </a:pPr>
            <a:r>
              <a:rPr lang="en-US" altLang="en-US" sz="1600" b="1" u="sng" dirty="0"/>
              <a:t>Charges</a:t>
            </a:r>
            <a:r>
              <a:rPr lang="en-US" altLang="en-US" sz="1600" b="1" dirty="0"/>
              <a:t> </a:t>
            </a:r>
            <a:r>
              <a:rPr lang="en-US" altLang="en-US" sz="1600" dirty="0"/>
              <a:t>exist but are held in abeyance or issuance of non-criminal citation</a:t>
            </a:r>
          </a:p>
          <a:p>
            <a:pPr eaLnBrk="1" fontAlgn="auto" hangingPunct="1">
              <a:lnSpc>
                <a:spcPct val="100000"/>
              </a:lnSpc>
              <a:spcBef>
                <a:spcPts val="0"/>
              </a:spcBef>
              <a:spcAft>
                <a:spcPts val="1200"/>
              </a:spcAft>
              <a:defRPr/>
            </a:pPr>
            <a:r>
              <a:rPr lang="en-US" altLang="en-US" sz="1600" b="1" dirty="0"/>
              <a:t>Identified behavioral health issue </a:t>
            </a:r>
            <a:r>
              <a:rPr lang="en-US" altLang="en-US" sz="1600" dirty="0"/>
              <a:t>(well-being) </a:t>
            </a:r>
            <a:r>
              <a:rPr lang="en-US" altLang="en-US" sz="1600" dirty="0" smtClean="0"/>
              <a:t>that </a:t>
            </a:r>
            <a:r>
              <a:rPr lang="en-US" altLang="en-US" sz="1600" dirty="0"/>
              <a:t>places the person in a health risk or exposure risk to the justice system AND</a:t>
            </a:r>
          </a:p>
          <a:p>
            <a:pPr eaLnBrk="1" fontAlgn="auto" hangingPunct="1">
              <a:lnSpc>
                <a:spcPct val="100000"/>
              </a:lnSpc>
              <a:spcBef>
                <a:spcPts val="0"/>
              </a:spcBef>
              <a:spcAft>
                <a:spcPts val="1200"/>
              </a:spcAft>
              <a:defRPr/>
            </a:pPr>
            <a:r>
              <a:rPr lang="en-US" altLang="en-US" sz="1600" b="1" dirty="0"/>
              <a:t>Identified low-moderate risk </a:t>
            </a:r>
            <a:r>
              <a:rPr lang="en-US" altLang="en-US" sz="1600" dirty="0"/>
              <a:t>(to re-offend)</a:t>
            </a:r>
          </a:p>
          <a:p>
            <a:pPr eaLnBrk="1" fontAlgn="auto" hangingPunct="1">
              <a:lnSpc>
                <a:spcPct val="100000"/>
              </a:lnSpc>
              <a:spcBef>
                <a:spcPts val="0"/>
              </a:spcBef>
              <a:spcAft>
                <a:spcPts val="1200"/>
              </a:spcAft>
              <a:defRPr/>
            </a:pPr>
            <a:r>
              <a:rPr lang="en-US" altLang="en-US" sz="1600" b="1" dirty="0"/>
              <a:t>Divert to treatment </a:t>
            </a:r>
            <a:r>
              <a:rPr lang="en-US" altLang="en-US" sz="1600" dirty="0"/>
              <a:t>for clinical assessment to address needs and/or to social services with justice follow-up and possible action</a:t>
            </a:r>
            <a:endParaRPr lang="en-US" sz="1600" dirty="0"/>
          </a:p>
        </p:txBody>
      </p:sp>
      <p:cxnSp>
        <p:nvCxnSpPr>
          <p:cNvPr id="6" name="Straight Connector 5"/>
          <p:cNvCxnSpPr/>
          <p:nvPr/>
        </p:nvCxnSpPr>
        <p:spPr>
          <a:xfrm>
            <a:off x="4577368" y="1603294"/>
            <a:ext cx="0" cy="3676401"/>
          </a:xfrm>
          <a:prstGeom prst="line">
            <a:avLst/>
          </a:prstGeom>
          <a:ln w="3175">
            <a:solidFill>
              <a:schemeClr val="bg1">
                <a:lumMod val="6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180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39" y="586683"/>
            <a:ext cx="6172200" cy="519545"/>
          </a:xfrm>
        </p:spPr>
        <p:txBody>
          <a:bodyPr/>
          <a:lstStyle/>
          <a:p>
            <a:pPr algn="ctr"/>
            <a:r>
              <a:rPr lang="en-US" sz="3200" dirty="0" smtClean="0"/>
              <a:t>The Pathways to Treatment</a:t>
            </a:r>
            <a:br>
              <a:rPr lang="en-US" sz="3200" dirty="0" smtClean="0"/>
            </a:br>
            <a:r>
              <a:rPr lang="en-US" sz="3200" dirty="0" smtClean="0"/>
              <a:t>Connecting Two Systems </a:t>
            </a:r>
            <a:br>
              <a:rPr lang="en-US" sz="3200" dirty="0" smtClean="0"/>
            </a:br>
            <a:r>
              <a:rPr lang="en-US" sz="1800" dirty="0" smtClean="0">
                <a:solidFill>
                  <a:srgbClr val="C00000"/>
                </a:solidFill>
              </a:rPr>
              <a:t>(The </a:t>
            </a:r>
            <a:r>
              <a:rPr lang="en-US" sz="1800" dirty="0">
                <a:solidFill>
                  <a:srgbClr val="C00000"/>
                </a:solidFill>
              </a:rPr>
              <a:t>TASC </a:t>
            </a:r>
            <a:r>
              <a:rPr lang="en-US" sz="1800" dirty="0" smtClean="0">
                <a:solidFill>
                  <a:srgbClr val="C00000"/>
                </a:solidFill>
              </a:rPr>
              <a:t>Model)</a:t>
            </a:r>
            <a:endParaRPr lang="en-US" sz="1800" dirty="0">
              <a:solidFill>
                <a:srgbClr val="C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778" y="2311287"/>
            <a:ext cx="7065879" cy="1661085"/>
          </a:xfrm>
          <a:prstGeom prst="rect">
            <a:avLst/>
          </a:prstGeom>
        </p:spPr>
      </p:pic>
      <p:grpSp>
        <p:nvGrpSpPr>
          <p:cNvPr id="87" name="Group 638"/>
          <p:cNvGrpSpPr>
            <a:grpSpLocks/>
          </p:cNvGrpSpPr>
          <p:nvPr/>
        </p:nvGrpSpPr>
        <p:grpSpPr bwMode="auto">
          <a:xfrm>
            <a:off x="6666338" y="1541778"/>
            <a:ext cx="788194" cy="1415654"/>
            <a:chOff x="3157" y="1460"/>
            <a:chExt cx="229" cy="330"/>
          </a:xfrm>
        </p:grpSpPr>
        <p:sp>
          <p:nvSpPr>
            <p:cNvPr id="88" name="Freeform 639"/>
            <p:cNvSpPr>
              <a:spLocks/>
            </p:cNvSpPr>
            <p:nvPr/>
          </p:nvSpPr>
          <p:spPr bwMode="auto">
            <a:xfrm>
              <a:off x="3157" y="1460"/>
              <a:ext cx="179" cy="243"/>
            </a:xfrm>
            <a:custGeom>
              <a:avLst/>
              <a:gdLst/>
              <a:ahLst/>
              <a:cxnLst>
                <a:cxn ang="0">
                  <a:pos x="714" y="470"/>
                </a:cxn>
                <a:cxn ang="0">
                  <a:pos x="700" y="476"/>
                </a:cxn>
                <a:cxn ang="0">
                  <a:pos x="682" y="479"/>
                </a:cxn>
                <a:cxn ang="0">
                  <a:pos x="670" y="482"/>
                </a:cxn>
                <a:cxn ang="0">
                  <a:pos x="646" y="484"/>
                </a:cxn>
                <a:cxn ang="0">
                  <a:pos x="627" y="484"/>
                </a:cxn>
                <a:cxn ang="0">
                  <a:pos x="607" y="486"/>
                </a:cxn>
                <a:cxn ang="0">
                  <a:pos x="584" y="486"/>
                </a:cxn>
                <a:cxn ang="0">
                  <a:pos x="565" y="484"/>
                </a:cxn>
                <a:cxn ang="0">
                  <a:pos x="550" y="482"/>
                </a:cxn>
                <a:cxn ang="0">
                  <a:pos x="537" y="482"/>
                </a:cxn>
                <a:cxn ang="0">
                  <a:pos x="525" y="479"/>
                </a:cxn>
                <a:cxn ang="0">
                  <a:pos x="509" y="477"/>
                </a:cxn>
                <a:cxn ang="0">
                  <a:pos x="498" y="474"/>
                </a:cxn>
                <a:cxn ang="0">
                  <a:pos x="479" y="469"/>
                </a:cxn>
                <a:cxn ang="0">
                  <a:pos x="463" y="462"/>
                </a:cxn>
                <a:cxn ang="0">
                  <a:pos x="436" y="455"/>
                </a:cxn>
                <a:cxn ang="0">
                  <a:pos x="414" y="447"/>
                </a:cxn>
                <a:cxn ang="0">
                  <a:pos x="392" y="436"/>
                </a:cxn>
                <a:cxn ang="0">
                  <a:pos x="369" y="426"/>
                </a:cxn>
                <a:cxn ang="0">
                  <a:pos x="349" y="414"/>
                </a:cxn>
                <a:cxn ang="0">
                  <a:pos x="329" y="402"/>
                </a:cxn>
                <a:cxn ang="0">
                  <a:pos x="308" y="389"/>
                </a:cxn>
                <a:cxn ang="0">
                  <a:pos x="287" y="374"/>
                </a:cxn>
                <a:cxn ang="0">
                  <a:pos x="270" y="360"/>
                </a:cxn>
                <a:cxn ang="0">
                  <a:pos x="251" y="346"/>
                </a:cxn>
                <a:cxn ang="0">
                  <a:pos x="233" y="331"/>
                </a:cxn>
                <a:cxn ang="0">
                  <a:pos x="214" y="314"/>
                </a:cxn>
                <a:cxn ang="0">
                  <a:pos x="202" y="302"/>
                </a:cxn>
                <a:cxn ang="0">
                  <a:pos x="188" y="287"/>
                </a:cxn>
                <a:cxn ang="0">
                  <a:pos x="170" y="268"/>
                </a:cxn>
                <a:cxn ang="0">
                  <a:pos x="152" y="248"/>
                </a:cxn>
                <a:cxn ang="0">
                  <a:pos x="135" y="226"/>
                </a:cxn>
                <a:cxn ang="0">
                  <a:pos x="123" y="210"/>
                </a:cxn>
                <a:cxn ang="0">
                  <a:pos x="106" y="187"/>
                </a:cxn>
                <a:cxn ang="0">
                  <a:pos x="87" y="158"/>
                </a:cxn>
                <a:cxn ang="0">
                  <a:pos x="65" y="126"/>
                </a:cxn>
                <a:cxn ang="0">
                  <a:pos x="51" y="102"/>
                </a:cxn>
                <a:cxn ang="0">
                  <a:pos x="31" y="64"/>
                </a:cxn>
                <a:cxn ang="0">
                  <a:pos x="22" y="47"/>
                </a:cxn>
                <a:cxn ang="0">
                  <a:pos x="14" y="30"/>
                </a:cxn>
                <a:cxn ang="0">
                  <a:pos x="7" y="15"/>
                </a:cxn>
                <a:cxn ang="0">
                  <a:pos x="0" y="0"/>
                </a:cxn>
              </a:cxnLst>
              <a:rect l="0" t="0" r="r" b="b"/>
              <a:pathLst>
                <a:path w="714" h="486">
                  <a:moveTo>
                    <a:pt x="714" y="470"/>
                  </a:moveTo>
                  <a:lnTo>
                    <a:pt x="700" y="476"/>
                  </a:lnTo>
                  <a:lnTo>
                    <a:pt x="682" y="479"/>
                  </a:lnTo>
                  <a:lnTo>
                    <a:pt x="670" y="482"/>
                  </a:lnTo>
                  <a:lnTo>
                    <a:pt x="646" y="484"/>
                  </a:lnTo>
                  <a:lnTo>
                    <a:pt x="627" y="484"/>
                  </a:lnTo>
                  <a:lnTo>
                    <a:pt x="607" y="486"/>
                  </a:lnTo>
                  <a:lnTo>
                    <a:pt x="584" y="486"/>
                  </a:lnTo>
                  <a:lnTo>
                    <a:pt x="565" y="484"/>
                  </a:lnTo>
                  <a:lnTo>
                    <a:pt x="550" y="482"/>
                  </a:lnTo>
                  <a:lnTo>
                    <a:pt x="537" y="482"/>
                  </a:lnTo>
                  <a:lnTo>
                    <a:pt x="525" y="479"/>
                  </a:lnTo>
                  <a:lnTo>
                    <a:pt x="509" y="477"/>
                  </a:lnTo>
                  <a:lnTo>
                    <a:pt x="498" y="474"/>
                  </a:lnTo>
                  <a:lnTo>
                    <a:pt x="479" y="469"/>
                  </a:lnTo>
                  <a:lnTo>
                    <a:pt x="463" y="462"/>
                  </a:lnTo>
                  <a:lnTo>
                    <a:pt x="436" y="455"/>
                  </a:lnTo>
                  <a:lnTo>
                    <a:pt x="414" y="447"/>
                  </a:lnTo>
                  <a:lnTo>
                    <a:pt x="392" y="436"/>
                  </a:lnTo>
                  <a:lnTo>
                    <a:pt x="369" y="426"/>
                  </a:lnTo>
                  <a:lnTo>
                    <a:pt x="349" y="414"/>
                  </a:lnTo>
                  <a:lnTo>
                    <a:pt x="329" y="402"/>
                  </a:lnTo>
                  <a:lnTo>
                    <a:pt x="308" y="389"/>
                  </a:lnTo>
                  <a:lnTo>
                    <a:pt x="287" y="374"/>
                  </a:lnTo>
                  <a:lnTo>
                    <a:pt x="270" y="360"/>
                  </a:lnTo>
                  <a:lnTo>
                    <a:pt x="251" y="346"/>
                  </a:lnTo>
                  <a:lnTo>
                    <a:pt x="233" y="331"/>
                  </a:lnTo>
                  <a:lnTo>
                    <a:pt x="214" y="314"/>
                  </a:lnTo>
                  <a:lnTo>
                    <a:pt x="202" y="302"/>
                  </a:lnTo>
                  <a:lnTo>
                    <a:pt x="188" y="287"/>
                  </a:lnTo>
                  <a:lnTo>
                    <a:pt x="170" y="268"/>
                  </a:lnTo>
                  <a:lnTo>
                    <a:pt x="152" y="248"/>
                  </a:lnTo>
                  <a:lnTo>
                    <a:pt x="135" y="226"/>
                  </a:lnTo>
                  <a:lnTo>
                    <a:pt x="123" y="210"/>
                  </a:lnTo>
                  <a:lnTo>
                    <a:pt x="106" y="187"/>
                  </a:lnTo>
                  <a:lnTo>
                    <a:pt x="87" y="158"/>
                  </a:lnTo>
                  <a:lnTo>
                    <a:pt x="65" y="126"/>
                  </a:lnTo>
                  <a:lnTo>
                    <a:pt x="51" y="102"/>
                  </a:lnTo>
                  <a:lnTo>
                    <a:pt x="31" y="64"/>
                  </a:lnTo>
                  <a:lnTo>
                    <a:pt x="22" y="47"/>
                  </a:lnTo>
                  <a:lnTo>
                    <a:pt x="14" y="30"/>
                  </a:lnTo>
                  <a:lnTo>
                    <a:pt x="7" y="15"/>
                  </a:lnTo>
                  <a:lnTo>
                    <a:pt x="0" y="0"/>
                  </a:lnTo>
                </a:path>
              </a:pathLst>
            </a:custGeom>
            <a:noFill/>
            <a:ln w="4763">
              <a:solidFill>
                <a:schemeClr val="bg1"/>
              </a:solidFill>
              <a:prstDash val="solid"/>
              <a:round/>
              <a:headEnd/>
              <a:tailEnd/>
            </a:ln>
          </p:spPr>
          <p:txBody>
            <a:bodyPr/>
            <a:lstStyle/>
            <a:p>
              <a:pPr defTabSz="342900"/>
              <a:endParaRPr lang="en-US" sz="1350" dirty="0">
                <a:solidFill>
                  <a:prstClr val="black"/>
                </a:solidFill>
                <a:latin typeface="Arial"/>
              </a:endParaRPr>
            </a:p>
          </p:txBody>
        </p:sp>
        <p:sp>
          <p:nvSpPr>
            <p:cNvPr id="89" name="Freeform 640"/>
            <p:cNvSpPr>
              <a:spLocks/>
            </p:cNvSpPr>
            <p:nvPr/>
          </p:nvSpPr>
          <p:spPr bwMode="auto">
            <a:xfrm>
              <a:off x="3336" y="1697"/>
              <a:ext cx="50" cy="93"/>
            </a:xfrm>
            <a:custGeom>
              <a:avLst/>
              <a:gdLst/>
              <a:ahLst/>
              <a:cxnLst>
                <a:cxn ang="0">
                  <a:pos x="202" y="187"/>
                </a:cxn>
                <a:cxn ang="0">
                  <a:pos x="185" y="182"/>
                </a:cxn>
                <a:cxn ang="0">
                  <a:pos x="170" y="177"/>
                </a:cxn>
                <a:cxn ang="0">
                  <a:pos x="155" y="168"/>
                </a:cxn>
                <a:cxn ang="0">
                  <a:pos x="139" y="160"/>
                </a:cxn>
                <a:cxn ang="0">
                  <a:pos x="130" y="155"/>
                </a:cxn>
                <a:cxn ang="0">
                  <a:pos x="120" y="146"/>
                </a:cxn>
                <a:cxn ang="0">
                  <a:pos x="108" y="139"/>
                </a:cxn>
                <a:cxn ang="0">
                  <a:pos x="103" y="134"/>
                </a:cxn>
                <a:cxn ang="0">
                  <a:pos x="93" y="126"/>
                </a:cxn>
                <a:cxn ang="0">
                  <a:pos x="86" y="121"/>
                </a:cxn>
                <a:cxn ang="0">
                  <a:pos x="69" y="102"/>
                </a:cxn>
                <a:cxn ang="0">
                  <a:pos x="53" y="83"/>
                </a:cxn>
                <a:cxn ang="0">
                  <a:pos x="36" y="61"/>
                </a:cxn>
                <a:cxn ang="0">
                  <a:pos x="24" y="43"/>
                </a:cxn>
                <a:cxn ang="0">
                  <a:pos x="9" y="17"/>
                </a:cxn>
                <a:cxn ang="0">
                  <a:pos x="0" y="0"/>
                </a:cxn>
              </a:cxnLst>
              <a:rect l="0" t="0" r="r" b="b"/>
              <a:pathLst>
                <a:path w="202" h="187">
                  <a:moveTo>
                    <a:pt x="202" y="187"/>
                  </a:moveTo>
                  <a:lnTo>
                    <a:pt x="185" y="182"/>
                  </a:lnTo>
                  <a:lnTo>
                    <a:pt x="170" y="177"/>
                  </a:lnTo>
                  <a:lnTo>
                    <a:pt x="155" y="168"/>
                  </a:lnTo>
                  <a:lnTo>
                    <a:pt x="139" y="160"/>
                  </a:lnTo>
                  <a:lnTo>
                    <a:pt x="130" y="155"/>
                  </a:lnTo>
                  <a:lnTo>
                    <a:pt x="120" y="146"/>
                  </a:lnTo>
                  <a:lnTo>
                    <a:pt x="108" y="139"/>
                  </a:lnTo>
                  <a:lnTo>
                    <a:pt x="103" y="134"/>
                  </a:lnTo>
                  <a:lnTo>
                    <a:pt x="93" y="126"/>
                  </a:lnTo>
                  <a:lnTo>
                    <a:pt x="86" y="121"/>
                  </a:lnTo>
                  <a:lnTo>
                    <a:pt x="69" y="102"/>
                  </a:lnTo>
                  <a:lnTo>
                    <a:pt x="53" y="83"/>
                  </a:lnTo>
                  <a:lnTo>
                    <a:pt x="36" y="61"/>
                  </a:lnTo>
                  <a:lnTo>
                    <a:pt x="24" y="43"/>
                  </a:lnTo>
                  <a:lnTo>
                    <a:pt x="9" y="17"/>
                  </a:lnTo>
                  <a:lnTo>
                    <a:pt x="0" y="0"/>
                  </a:lnTo>
                </a:path>
              </a:pathLst>
            </a:custGeom>
            <a:noFill/>
            <a:ln w="4763">
              <a:solidFill>
                <a:schemeClr val="bg1"/>
              </a:solidFill>
              <a:prstDash val="solid"/>
              <a:round/>
              <a:headEnd/>
              <a:tailEnd/>
            </a:ln>
          </p:spPr>
          <p:txBody>
            <a:bodyPr/>
            <a:lstStyle/>
            <a:p>
              <a:pPr defTabSz="342900"/>
              <a:endParaRPr lang="en-US" sz="1350" dirty="0">
                <a:solidFill>
                  <a:prstClr val="black"/>
                </a:solidFill>
                <a:latin typeface="Arial"/>
              </a:endParaRPr>
            </a:p>
          </p:txBody>
        </p:sp>
      </p:grpSp>
      <p:sp>
        <p:nvSpPr>
          <p:cNvPr id="104" name="TextBox 103"/>
          <p:cNvSpPr txBox="1"/>
          <p:nvPr/>
        </p:nvSpPr>
        <p:spPr>
          <a:xfrm>
            <a:off x="3671577" y="1916280"/>
            <a:ext cx="1799035" cy="523220"/>
          </a:xfrm>
          <a:prstGeom prst="rect">
            <a:avLst/>
          </a:prstGeom>
          <a:noFill/>
        </p:spPr>
        <p:txBody>
          <a:bodyPr wrap="square" rtlCol="0">
            <a:spAutoFit/>
          </a:bodyPr>
          <a:lstStyle/>
          <a:p>
            <a:pPr algn="ctr" defTabSz="342900"/>
            <a:r>
              <a:rPr lang="en-US" sz="1400" b="1" dirty="0">
                <a:solidFill>
                  <a:prstClr val="black"/>
                </a:solidFill>
                <a:latin typeface="Arial"/>
              </a:rPr>
              <a:t>Referral/Placement</a:t>
            </a:r>
          </a:p>
          <a:p>
            <a:pPr algn="ctr" defTabSz="342900"/>
            <a:r>
              <a:rPr lang="en-US" sz="1400" b="1" dirty="0">
                <a:solidFill>
                  <a:prstClr val="black"/>
                </a:solidFill>
                <a:latin typeface="Arial"/>
              </a:rPr>
              <a:t> into Treatment</a:t>
            </a:r>
          </a:p>
        </p:txBody>
      </p:sp>
      <p:sp>
        <p:nvSpPr>
          <p:cNvPr id="105" name="TextBox 104"/>
          <p:cNvSpPr txBox="1"/>
          <p:nvPr/>
        </p:nvSpPr>
        <p:spPr>
          <a:xfrm rot="18849232">
            <a:off x="5407452" y="1953472"/>
            <a:ext cx="1322049" cy="523220"/>
          </a:xfrm>
          <a:prstGeom prst="rect">
            <a:avLst/>
          </a:prstGeom>
          <a:noFill/>
        </p:spPr>
        <p:txBody>
          <a:bodyPr wrap="square" rtlCol="0">
            <a:spAutoFit/>
          </a:bodyPr>
          <a:lstStyle/>
          <a:p>
            <a:pPr algn="ctr" defTabSz="342900"/>
            <a:r>
              <a:rPr lang="en-US" sz="1400" b="1" dirty="0">
                <a:solidFill>
                  <a:prstClr val="black"/>
                </a:solidFill>
                <a:latin typeface="Arial"/>
              </a:rPr>
              <a:t>Monitoring &amp; Reporting </a:t>
            </a:r>
          </a:p>
        </p:txBody>
      </p:sp>
      <p:sp>
        <p:nvSpPr>
          <p:cNvPr id="106" name="TextBox 105"/>
          <p:cNvSpPr txBox="1"/>
          <p:nvPr/>
        </p:nvSpPr>
        <p:spPr>
          <a:xfrm rot="2393377">
            <a:off x="7012307" y="2172581"/>
            <a:ext cx="1162403" cy="523220"/>
          </a:xfrm>
          <a:prstGeom prst="rect">
            <a:avLst/>
          </a:prstGeom>
          <a:noFill/>
        </p:spPr>
        <p:txBody>
          <a:bodyPr wrap="square" rtlCol="0">
            <a:spAutoFit/>
          </a:bodyPr>
          <a:lstStyle/>
          <a:p>
            <a:pPr defTabSz="342900"/>
            <a:r>
              <a:rPr lang="en-US" sz="1400" b="1" dirty="0">
                <a:solidFill>
                  <a:prstClr val="black"/>
                </a:solidFill>
                <a:latin typeface="Arial"/>
              </a:rPr>
              <a:t>Recovery Support</a:t>
            </a:r>
          </a:p>
        </p:txBody>
      </p:sp>
      <p:sp>
        <p:nvSpPr>
          <p:cNvPr id="107" name="TextBox 106"/>
          <p:cNvSpPr txBox="1"/>
          <p:nvPr/>
        </p:nvSpPr>
        <p:spPr>
          <a:xfrm rot="18795757">
            <a:off x="979465" y="1834688"/>
            <a:ext cx="1924651" cy="523220"/>
          </a:xfrm>
          <a:prstGeom prst="rect">
            <a:avLst/>
          </a:prstGeom>
          <a:noFill/>
        </p:spPr>
        <p:txBody>
          <a:bodyPr wrap="square" rtlCol="0">
            <a:spAutoFit/>
          </a:bodyPr>
          <a:lstStyle/>
          <a:p>
            <a:pPr defTabSz="342900"/>
            <a:r>
              <a:rPr lang="en-US" sz="1400" b="1" dirty="0" smtClean="0">
                <a:solidFill>
                  <a:prstClr val="black"/>
                </a:solidFill>
                <a:latin typeface="Arial"/>
              </a:rPr>
              <a:t>100% Identification  &amp; Screening</a:t>
            </a:r>
            <a:endParaRPr lang="en-US" sz="1400" b="1" dirty="0">
              <a:solidFill>
                <a:prstClr val="black"/>
              </a:solidFill>
              <a:latin typeface="Arial"/>
            </a:endParaRPr>
          </a:p>
        </p:txBody>
      </p:sp>
      <p:sp>
        <p:nvSpPr>
          <p:cNvPr id="109" name="TextBox 108"/>
          <p:cNvSpPr txBox="1"/>
          <p:nvPr/>
        </p:nvSpPr>
        <p:spPr>
          <a:xfrm rot="2717881">
            <a:off x="2387542" y="2228388"/>
            <a:ext cx="1322049" cy="307777"/>
          </a:xfrm>
          <a:prstGeom prst="rect">
            <a:avLst/>
          </a:prstGeom>
          <a:noFill/>
        </p:spPr>
        <p:txBody>
          <a:bodyPr wrap="square" rtlCol="0">
            <a:spAutoFit/>
          </a:bodyPr>
          <a:lstStyle/>
          <a:p>
            <a:pPr algn="ctr" defTabSz="342900"/>
            <a:r>
              <a:rPr lang="en-US" sz="1400" b="1" dirty="0">
                <a:solidFill>
                  <a:prstClr val="black"/>
                </a:solidFill>
                <a:latin typeface="Arial"/>
              </a:rPr>
              <a:t>Assessment</a:t>
            </a:r>
          </a:p>
        </p:txBody>
      </p:sp>
      <p:sp>
        <p:nvSpPr>
          <p:cNvPr id="3" name="Oval 2"/>
          <p:cNvSpPr/>
          <p:nvPr/>
        </p:nvSpPr>
        <p:spPr>
          <a:xfrm>
            <a:off x="1871799" y="3440012"/>
            <a:ext cx="5617208" cy="125458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dirty="0">
                <a:solidFill>
                  <a:prstClr val="black"/>
                </a:solidFill>
              </a:rPr>
              <a:t>Community</a:t>
            </a:r>
          </a:p>
        </p:txBody>
      </p:sp>
      <p:sp>
        <p:nvSpPr>
          <p:cNvPr id="15" name="TextBox 14"/>
          <p:cNvSpPr txBox="1"/>
          <p:nvPr/>
        </p:nvSpPr>
        <p:spPr>
          <a:xfrm rot="16200000">
            <a:off x="-72437" y="2754606"/>
            <a:ext cx="1956469" cy="369332"/>
          </a:xfrm>
          <a:prstGeom prst="rect">
            <a:avLst/>
          </a:prstGeom>
          <a:solidFill>
            <a:schemeClr val="bg1">
              <a:lumMod val="75000"/>
            </a:schemeClr>
          </a:solidFill>
        </p:spPr>
        <p:txBody>
          <a:bodyPr wrap="square" rtlCol="0">
            <a:spAutoFit/>
          </a:bodyPr>
          <a:lstStyle/>
          <a:p>
            <a:pPr algn="ctr" defTabSz="342900"/>
            <a:r>
              <a:rPr lang="en-US" dirty="0" smtClean="0">
                <a:solidFill>
                  <a:prstClr val="black"/>
                </a:solidFill>
                <a:latin typeface="Arial"/>
              </a:rPr>
              <a:t>Justice System</a:t>
            </a:r>
            <a:endParaRPr lang="en-US" sz="1050" dirty="0">
              <a:solidFill>
                <a:prstClr val="black"/>
              </a:solidFill>
              <a:latin typeface="Arial"/>
            </a:endParaRPr>
          </a:p>
        </p:txBody>
      </p:sp>
      <p:sp>
        <p:nvSpPr>
          <p:cNvPr id="16" name="TextBox 15"/>
          <p:cNvSpPr txBox="1"/>
          <p:nvPr/>
        </p:nvSpPr>
        <p:spPr>
          <a:xfrm rot="5400000">
            <a:off x="7127601" y="2660499"/>
            <a:ext cx="2144684" cy="369332"/>
          </a:xfrm>
          <a:prstGeom prst="rect">
            <a:avLst/>
          </a:prstGeom>
          <a:solidFill>
            <a:srgbClr val="FFFFD0"/>
          </a:solidFill>
        </p:spPr>
        <p:txBody>
          <a:bodyPr wrap="square" rtlCol="0">
            <a:spAutoFit/>
          </a:bodyPr>
          <a:lstStyle/>
          <a:p>
            <a:pPr algn="ctr" defTabSz="342900"/>
            <a:r>
              <a:rPr lang="en-US" dirty="0" smtClean="0">
                <a:solidFill>
                  <a:prstClr val="black"/>
                </a:solidFill>
                <a:latin typeface="Arial"/>
              </a:rPr>
              <a:t>Treatment System</a:t>
            </a:r>
            <a:endParaRPr lang="en-US" sz="1050" dirty="0">
              <a:solidFill>
                <a:prstClr val="black"/>
              </a:solidFill>
              <a:latin typeface="Arial"/>
            </a:endParaRPr>
          </a:p>
        </p:txBody>
      </p:sp>
      <p:sp>
        <p:nvSpPr>
          <p:cNvPr id="19" name="Title 1"/>
          <p:cNvSpPr txBox="1">
            <a:spLocks/>
          </p:cNvSpPr>
          <p:nvPr/>
        </p:nvSpPr>
        <p:spPr bwMode="auto">
          <a:xfrm>
            <a:off x="751739" y="5096887"/>
            <a:ext cx="7690585" cy="5195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342900" rtl="0" eaLnBrk="0" fontAlgn="base" hangingPunct="0">
              <a:spcBef>
                <a:spcPct val="0"/>
              </a:spcBef>
              <a:spcAft>
                <a:spcPct val="0"/>
              </a:spcAft>
              <a:defRPr sz="2250" b="1" i="0" kern="1200">
                <a:solidFill>
                  <a:srgbClr val="355474"/>
                </a:solidFill>
                <a:latin typeface="Arial"/>
                <a:ea typeface="Arial Black" panose="020B0A04020102020204" pitchFamily="34" charset="0"/>
                <a:cs typeface="Arial"/>
              </a:defRPr>
            </a:lvl1pPr>
            <a:lvl2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2pPr>
            <a:lvl3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3pPr>
            <a:lvl4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4pPr>
            <a:lvl5pPr algn="l" defTabSz="342900" rtl="0" eaLnBrk="0" fontAlgn="base" hangingPunct="0">
              <a:spcBef>
                <a:spcPct val="0"/>
              </a:spcBef>
              <a:spcAft>
                <a:spcPct val="0"/>
              </a:spcAft>
              <a:defRPr sz="2400">
                <a:solidFill>
                  <a:srgbClr val="376092"/>
                </a:solidFill>
                <a:latin typeface="Lato Black" pitchFamily="34" charset="0"/>
                <a:ea typeface="Lato Black" pitchFamily="34" charset="0"/>
                <a:cs typeface="Lato Black" pitchFamily="34" charset="0"/>
              </a:defRPr>
            </a:lvl5pPr>
            <a:lvl6pPr marL="3429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6pPr>
            <a:lvl7pPr marL="6858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7pPr>
            <a:lvl8pPr marL="10287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8pPr>
            <a:lvl9pPr marL="1371600" algn="l" defTabSz="342900" rtl="0" fontAlgn="base">
              <a:spcBef>
                <a:spcPct val="0"/>
              </a:spcBef>
              <a:spcAft>
                <a:spcPct val="0"/>
              </a:spcAft>
              <a:defRPr sz="2400">
                <a:solidFill>
                  <a:srgbClr val="376092"/>
                </a:solidFill>
                <a:latin typeface="Lato Black" pitchFamily="34" charset="0"/>
                <a:ea typeface="Lato Black" pitchFamily="34" charset="0"/>
                <a:cs typeface="Lato Black" pitchFamily="34" charset="0"/>
              </a:defRPr>
            </a:lvl9pPr>
          </a:lstStyle>
          <a:p>
            <a:pPr algn="ctr"/>
            <a:r>
              <a:rPr lang="en-US" sz="3000" dirty="0" smtClean="0">
                <a:solidFill>
                  <a:srgbClr val="00B050"/>
                </a:solidFill>
              </a:rPr>
              <a:t>800,000 Police</a:t>
            </a:r>
            <a:r>
              <a:rPr lang="en-US" sz="3000" dirty="0">
                <a:solidFill>
                  <a:srgbClr val="00B050"/>
                </a:solidFill>
              </a:rPr>
              <a:t> </a:t>
            </a:r>
            <a:r>
              <a:rPr lang="en-US" sz="3000" dirty="0" smtClean="0">
                <a:solidFill>
                  <a:srgbClr val="00B050"/>
                </a:solidFill>
              </a:rPr>
              <a:t>Referring to Treatment</a:t>
            </a:r>
            <a:r>
              <a:rPr lang="en-US" sz="3000" dirty="0">
                <a:solidFill>
                  <a:srgbClr val="00B050"/>
                </a:solidFill>
              </a:rPr>
              <a:t> </a:t>
            </a:r>
            <a:r>
              <a:rPr lang="en-US" sz="3000" dirty="0" smtClean="0">
                <a:solidFill>
                  <a:srgbClr val="00B050"/>
                </a:solidFill>
              </a:rPr>
              <a:t>(New!)</a:t>
            </a:r>
            <a:endParaRPr lang="en-US" sz="3000" dirty="0">
              <a:solidFill>
                <a:srgbClr val="00B050"/>
              </a:solidFill>
            </a:endParaRPr>
          </a:p>
        </p:txBody>
      </p:sp>
      <p:sp>
        <p:nvSpPr>
          <p:cNvPr id="4" name="Left-Right Arrow 3"/>
          <p:cNvSpPr/>
          <p:nvPr/>
        </p:nvSpPr>
        <p:spPr>
          <a:xfrm>
            <a:off x="1246909" y="3272757"/>
            <a:ext cx="6657798" cy="484632"/>
          </a:xfrm>
          <a:prstGeom prst="lef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auto">
              <a:spcBef>
                <a:spcPts val="0"/>
              </a:spcBef>
              <a:spcAft>
                <a:spcPts val="0"/>
              </a:spcAft>
            </a:pPr>
            <a:r>
              <a:rPr lang="en-US" dirty="0" smtClean="0">
                <a:solidFill>
                  <a:prstClr val="white"/>
                </a:solidFill>
              </a:rPr>
              <a:t>Case Management, Collaboration, Systems Communication</a:t>
            </a:r>
            <a:endParaRPr lang="en-US" dirty="0">
              <a:solidFill>
                <a:prstClr val="white"/>
              </a:solidFill>
            </a:endParaRPr>
          </a:p>
        </p:txBody>
      </p:sp>
    </p:spTree>
    <p:extLst>
      <p:ext uri="{BB962C8B-B14F-4D97-AF65-F5344CB8AC3E}">
        <p14:creationId xmlns:p14="http://schemas.microsoft.com/office/powerpoint/2010/main" val="204403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176" y="1459413"/>
            <a:ext cx="8229600" cy="2936875"/>
          </a:xfrm>
        </p:spPr>
        <p:txBody>
          <a:bodyPr>
            <a:noAutofit/>
          </a:bodyPr>
          <a:lstStyle/>
          <a:p>
            <a:pPr>
              <a:spcBef>
                <a:spcPts val="0"/>
              </a:spcBef>
              <a:spcAft>
                <a:spcPts val="1200"/>
              </a:spcAft>
            </a:pPr>
            <a:r>
              <a:rPr lang="en-US" b="1" dirty="0"/>
              <a:t>Self-Referral:</a:t>
            </a:r>
            <a:r>
              <a:rPr lang="en-US" dirty="0"/>
              <a:t> </a:t>
            </a:r>
            <a:r>
              <a:rPr lang="en-US" i="1" u="sng" dirty="0"/>
              <a:t>Individual initiates contact </a:t>
            </a:r>
            <a:r>
              <a:rPr lang="en-US" dirty="0"/>
              <a:t>with law enforcement for a treatment referral (without fear of arrest); preferably a warm handoff to treatment</a:t>
            </a:r>
          </a:p>
          <a:p>
            <a:pPr>
              <a:spcBef>
                <a:spcPts val="0"/>
              </a:spcBef>
              <a:spcAft>
                <a:spcPts val="1200"/>
              </a:spcAft>
            </a:pPr>
            <a:r>
              <a:rPr lang="en-US" b="1" dirty="0" smtClean="0"/>
              <a:t>Active Outreach:</a:t>
            </a:r>
            <a:r>
              <a:rPr lang="en-US" dirty="0" smtClean="0"/>
              <a:t> </a:t>
            </a:r>
            <a:r>
              <a:rPr lang="en-US" i="1" u="sng" dirty="0" smtClean="0"/>
              <a:t>Law enforcement intentionally IDs or seeks individuals</a:t>
            </a:r>
            <a:r>
              <a:rPr lang="en-US" dirty="0" smtClean="0"/>
              <a:t>; a warm handoff is made to treatment, which engages individuals in treatment</a:t>
            </a:r>
          </a:p>
          <a:p>
            <a:pPr>
              <a:spcBef>
                <a:spcPts val="0"/>
              </a:spcBef>
              <a:spcAft>
                <a:spcPts val="1200"/>
              </a:spcAft>
            </a:pPr>
            <a:r>
              <a:rPr lang="en-US" b="1" dirty="0">
                <a:solidFill>
                  <a:srgbClr val="00B050"/>
                </a:solidFill>
              </a:rPr>
              <a:t>Naloxone Plus: </a:t>
            </a:r>
            <a:r>
              <a:rPr lang="en-US" i="1" u="sng" dirty="0">
                <a:solidFill>
                  <a:srgbClr val="00B050"/>
                </a:solidFill>
              </a:rPr>
              <a:t>Engagement with treatment as part of an overdose response</a:t>
            </a:r>
            <a:r>
              <a:rPr lang="en-US" dirty="0">
                <a:solidFill>
                  <a:srgbClr val="00B050"/>
                </a:solidFill>
              </a:rPr>
              <a:t> or DSM-V severe for opiates; tight integration with treatment, naloxone (individual too)</a:t>
            </a:r>
          </a:p>
          <a:p>
            <a:pPr>
              <a:spcBef>
                <a:spcPts val="0"/>
              </a:spcBef>
              <a:spcAft>
                <a:spcPts val="1200"/>
              </a:spcAft>
            </a:pPr>
            <a:r>
              <a:rPr lang="en-US" b="1" dirty="0" smtClean="0"/>
              <a:t>Officer </a:t>
            </a:r>
            <a:r>
              <a:rPr lang="en-US" b="1" dirty="0"/>
              <a:t>Prevention </a:t>
            </a:r>
            <a:r>
              <a:rPr lang="en-US" b="1" dirty="0" smtClean="0"/>
              <a:t>Referral:</a:t>
            </a:r>
            <a:r>
              <a:rPr lang="en-US" dirty="0" smtClean="0"/>
              <a:t>  </a:t>
            </a:r>
            <a:r>
              <a:rPr lang="en-US" i="1" u="sng" dirty="0" smtClean="0"/>
              <a:t>Law enforcement initiates</a:t>
            </a:r>
            <a:r>
              <a:rPr lang="en-US" u="sng" dirty="0" smtClean="0"/>
              <a:t> </a:t>
            </a:r>
            <a:r>
              <a:rPr lang="en-US" dirty="0" smtClean="0"/>
              <a:t>treatment engagement from </a:t>
            </a:r>
            <a:r>
              <a:rPr lang="en-US" i="1" dirty="0" smtClean="0"/>
              <a:t>a call for service or “on view”; </a:t>
            </a:r>
            <a:r>
              <a:rPr lang="en-US" i="1" u="sng" dirty="0" smtClean="0"/>
              <a:t>no charges are filed</a:t>
            </a:r>
          </a:p>
          <a:p>
            <a:pPr>
              <a:spcBef>
                <a:spcPts val="0"/>
              </a:spcBef>
              <a:spcAft>
                <a:spcPts val="1200"/>
              </a:spcAft>
            </a:pPr>
            <a:r>
              <a:rPr lang="en-US" b="1" dirty="0" smtClean="0"/>
              <a:t>Officer </a:t>
            </a:r>
            <a:r>
              <a:rPr lang="en-US" b="1" dirty="0"/>
              <a:t>Intervention </a:t>
            </a:r>
            <a:r>
              <a:rPr lang="en-US" b="1" dirty="0" smtClean="0"/>
              <a:t>Referral</a:t>
            </a:r>
            <a:r>
              <a:rPr lang="en-US" b="1" dirty="0"/>
              <a:t>:</a:t>
            </a:r>
            <a:r>
              <a:rPr lang="en-US" dirty="0" smtClean="0"/>
              <a:t> </a:t>
            </a:r>
            <a:r>
              <a:rPr lang="en-US" i="1" u="sng" dirty="0" smtClean="0"/>
              <a:t>Law enforcement initiates </a:t>
            </a:r>
            <a:r>
              <a:rPr lang="en-US" dirty="0" smtClean="0"/>
              <a:t>treatment engagement </a:t>
            </a:r>
            <a:r>
              <a:rPr lang="en-US" i="1" dirty="0" smtClean="0"/>
              <a:t>from a call for service or “on view”; </a:t>
            </a:r>
            <a:r>
              <a:rPr lang="en-US" i="1" u="sng" dirty="0" smtClean="0"/>
              <a:t>charges are held in abeyance or citations issued</a:t>
            </a:r>
            <a:r>
              <a:rPr lang="en-US" u="sng" dirty="0" smtClean="0"/>
              <a:t>, with requirement for completion of treatment</a:t>
            </a:r>
            <a:endParaRPr lang="en-US" u="sng" dirty="0"/>
          </a:p>
          <a:p>
            <a:endParaRPr lang="en-US" sz="1600" dirty="0" smtClean="0">
              <a:solidFill>
                <a:srgbClr val="7F7F7F"/>
              </a:solidFill>
            </a:endParaRPr>
          </a:p>
          <a:p>
            <a:pPr marL="0" indent="0">
              <a:buNone/>
            </a:pPr>
            <a:endParaRPr lang="en-US" sz="1600" dirty="0"/>
          </a:p>
        </p:txBody>
      </p:sp>
      <p:sp>
        <p:nvSpPr>
          <p:cNvPr id="2" name="Title 1"/>
          <p:cNvSpPr>
            <a:spLocks noGrp="1"/>
          </p:cNvSpPr>
          <p:nvPr>
            <p:ph type="title"/>
          </p:nvPr>
        </p:nvSpPr>
        <p:spPr>
          <a:xfrm>
            <a:off x="430176" y="766686"/>
            <a:ext cx="8229600" cy="692727"/>
          </a:xfrm>
        </p:spPr>
        <p:txBody>
          <a:bodyPr/>
          <a:lstStyle/>
          <a:p>
            <a:r>
              <a:rPr lang="en-US" dirty="0" smtClean="0"/>
              <a:t>The Five PAD Pathways to Treatment</a:t>
            </a:r>
            <a:r>
              <a:rPr lang="en-US" b="0" dirty="0" smtClean="0"/>
              <a:t/>
            </a:r>
            <a:br>
              <a:rPr lang="en-US" b="0" dirty="0" smtClean="0"/>
            </a:br>
            <a:endParaRPr lang="en-US" b="0" dirty="0"/>
          </a:p>
        </p:txBody>
      </p:sp>
    </p:spTree>
    <p:extLst>
      <p:ext uri="{BB962C8B-B14F-4D97-AF65-F5344CB8AC3E}">
        <p14:creationId xmlns:p14="http://schemas.microsoft.com/office/powerpoint/2010/main" val="351693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42D3D08-9A2B-A646-8BBB-5053544DCD02}"/>
              </a:ext>
            </a:extLst>
          </p:cNvPr>
          <p:cNvPicPr>
            <a:picLocks noChangeAspect="1"/>
          </p:cNvPicPr>
          <p:nvPr/>
        </p:nvPicPr>
        <p:blipFill>
          <a:blip r:embed="rId2"/>
          <a:stretch>
            <a:fillRect/>
          </a:stretch>
        </p:blipFill>
        <p:spPr>
          <a:xfrm>
            <a:off x="529389" y="0"/>
            <a:ext cx="8239226" cy="6869099"/>
          </a:xfrm>
          <a:prstGeom prst="rect">
            <a:avLst/>
          </a:prstGeom>
        </p:spPr>
      </p:pic>
      <p:sp>
        <p:nvSpPr>
          <p:cNvPr id="5" name="Content Placeholder 4"/>
          <p:cNvSpPr>
            <a:spLocks noGrp="1"/>
          </p:cNvSpPr>
          <p:nvPr>
            <p:ph idx="1"/>
          </p:nvPr>
        </p:nvSpPr>
        <p:spPr/>
        <p:txBody>
          <a:bodyPr/>
          <a:lstStyle/>
          <a:p>
            <a:endParaRPr lang="en-US" dirty="0"/>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8845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HJ_based on 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SC_CHJ_PowerPointTemplateBase" id="{74619FA9-E9B5-4F67-AAFA-DE7E433FDAAE}" vid="{20C9386F-A201-4720-BF18-B3D1533B384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TASC_CHJ_PowerPointTemplateBase</Template>
  <TotalTime>3386</TotalTime>
  <Words>1715</Words>
  <Application>Microsoft Office PowerPoint</Application>
  <PresentationFormat>On-screen Show (4:3)</PresentationFormat>
  <Paragraphs>256</Paragraphs>
  <Slides>26</Slides>
  <Notes>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26</vt:i4>
      </vt:variant>
    </vt:vector>
  </HeadingPairs>
  <TitlesOfParts>
    <vt:vector size="43" baseType="lpstr">
      <vt:lpstr>Calibri</vt:lpstr>
      <vt:lpstr>Lato</vt:lpstr>
      <vt:lpstr>Arial Black</vt:lpstr>
      <vt:lpstr>Lato Black</vt:lpstr>
      <vt:lpstr>Arial</vt:lpstr>
      <vt:lpstr>Lato Regular</vt:lpstr>
      <vt:lpstr>Lato Bold</vt:lpstr>
      <vt:lpstr>ＭＳ Ｐゴシック</vt:lpstr>
      <vt:lpstr>Graphik Light</vt:lpstr>
      <vt:lpstr>CHJ_based on Office Theme</vt:lpstr>
      <vt:lpstr>3_Office Theme</vt:lpstr>
      <vt:lpstr>Office Theme</vt:lpstr>
      <vt:lpstr>1_Office Theme</vt:lpstr>
      <vt:lpstr>2_Office Theme</vt:lpstr>
      <vt:lpstr>4_Office Theme</vt:lpstr>
      <vt:lpstr>5_Office Theme</vt:lpstr>
      <vt:lpstr>6_Office Theme</vt:lpstr>
      <vt:lpstr> Solutions to Our Nation’s Opioid Crisis  The Naloxone Plus Pre-Arrest Diversion Framework  </vt:lpstr>
      <vt:lpstr>The Naloxone Plus  Framework: Designed for Saving Lives – Twice </vt:lpstr>
      <vt:lpstr>Variety of Terms for Pre-Arrest Diversion </vt:lpstr>
      <vt:lpstr>Pre-Arrest Diversion Is the “Handle” on the Front Door of the US Justice System   People who are nonviolent can be diverted to treatment and services in the community instead of entering the justice system.</vt:lpstr>
      <vt:lpstr>How Pre-Arrest Diversion (PAD) Differs from Other Types of US Justice Diversion</vt:lpstr>
      <vt:lpstr>Two Types of Pre-Arrest Diversion:  Done Together for Biggest Impact</vt:lpstr>
      <vt:lpstr>The Pathways to Treatment Connecting Two Systems  (The TASC Model)</vt:lpstr>
      <vt:lpstr>The Five PAD Pathways to Treatment </vt:lpstr>
      <vt:lpstr>PowerPoint Presentation</vt:lpstr>
      <vt:lpstr>Pre-Arrest Diversion Examples (Brands) with Related Pathways </vt:lpstr>
      <vt:lpstr>Why Pre-Arrest Diversion Growth Now?</vt:lpstr>
      <vt:lpstr>Pre-Arrest Diversion: Part of the Solution</vt:lpstr>
      <vt:lpstr>Pre-Arrest Diversion: Observations</vt:lpstr>
      <vt:lpstr>The Naloxone Plus Framework:  The National Standard for Opioid Response </vt:lpstr>
      <vt:lpstr>Elements of the Naloxone Plus Framework </vt:lpstr>
      <vt:lpstr>The Pathways to Treatment Connecting Two Systems  (The TASC Model)</vt:lpstr>
      <vt:lpstr>Why Case Management:  Most individuals entering the justice system have multiple &amp; complex service needs</vt:lpstr>
      <vt:lpstr>Signs of Recovery Over Time</vt:lpstr>
      <vt:lpstr>PowerPoint Presentation</vt:lpstr>
      <vt:lpstr>   </vt:lpstr>
      <vt:lpstr>PTACC Collaborative:  Our Mission, Purpose, and Cornerstone</vt:lpstr>
      <vt:lpstr>PowerPoint Presentation</vt:lpstr>
      <vt:lpstr>PTACC Collaborative: Our 27 National Founding Partners</vt:lpstr>
      <vt:lpstr>PTAC “Opensource” Resources: </vt:lpstr>
      <vt:lpstr>www.ptaccollaborative.org</vt:lpstr>
      <vt:lpstr>PowerPoint Presentation</vt:lpstr>
    </vt:vector>
  </TitlesOfParts>
  <Company>Unknown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Insert Your  Presentation’s Title  [arial, bold 35pt]</dc:title>
  <dc:creator>Laura Brookes</dc:creator>
  <cp:lastModifiedBy>Jac Charlier</cp:lastModifiedBy>
  <cp:revision>344</cp:revision>
  <cp:lastPrinted>2017-06-29T14:54:14Z</cp:lastPrinted>
  <dcterms:created xsi:type="dcterms:W3CDTF">2017-05-30T19:42:38Z</dcterms:created>
  <dcterms:modified xsi:type="dcterms:W3CDTF">2018-09-06T12:15:08Z</dcterms:modified>
</cp:coreProperties>
</file>